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91" r:id="rId3"/>
    <p:sldId id="290" r:id="rId4"/>
    <p:sldId id="258" r:id="rId5"/>
    <p:sldId id="270" r:id="rId6"/>
    <p:sldId id="259" r:id="rId7"/>
    <p:sldId id="260" r:id="rId8"/>
    <p:sldId id="295" r:id="rId9"/>
    <p:sldId id="293" r:id="rId10"/>
    <p:sldId id="306" r:id="rId11"/>
    <p:sldId id="287" r:id="rId12"/>
    <p:sldId id="296" r:id="rId13"/>
    <p:sldId id="272" r:id="rId14"/>
    <p:sldId id="297" r:id="rId15"/>
    <p:sldId id="273" r:id="rId16"/>
    <p:sldId id="299" r:id="rId17"/>
    <p:sldId id="300" r:id="rId18"/>
    <p:sldId id="275" r:id="rId19"/>
    <p:sldId id="301" r:id="rId20"/>
    <p:sldId id="302" r:id="rId21"/>
    <p:sldId id="274" r:id="rId22"/>
    <p:sldId id="288" r:id="rId23"/>
    <p:sldId id="261" r:id="rId24"/>
    <p:sldId id="304" r:id="rId25"/>
    <p:sldId id="262" r:id="rId26"/>
    <p:sldId id="276" r:id="rId27"/>
    <p:sldId id="279" r:id="rId28"/>
    <p:sldId id="265" r:id="rId29"/>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07" autoAdjust="0"/>
    <p:restoredTop sz="94684" autoAdjust="0"/>
  </p:normalViewPr>
  <p:slideViewPr>
    <p:cSldViewPr>
      <p:cViewPr varScale="1">
        <p:scale>
          <a:sx n="70" d="100"/>
          <a:sy n="70" d="100"/>
        </p:scale>
        <p:origin x="1290" y="72"/>
      </p:cViewPr>
      <p:guideLst>
        <p:guide orient="horz" pos="2160"/>
        <p:guide pos="2880"/>
      </p:guideLst>
    </p:cSldViewPr>
  </p:slideViewPr>
  <p:outlineViewPr>
    <p:cViewPr>
      <p:scale>
        <a:sx n="33" d="100"/>
        <a:sy n="33" d="100"/>
      </p:scale>
      <p:origin x="36" y="947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cat>
            <c:strRef>
              <c:f>Sheet1!$A$10:$A$11</c:f>
              <c:strCache>
                <c:ptCount val="2"/>
                <c:pt idx="0">
                  <c:v>Administravimui</c:v>
                </c:pt>
                <c:pt idx="1">
                  <c:v>Vietos projektams</c:v>
                </c:pt>
              </c:strCache>
            </c:strRef>
          </c:cat>
          <c:val>
            <c:numRef>
              <c:f>Sheet1!$B$10:$B$11</c:f>
              <c:numCache>
                <c:formatCode>#,##0</c:formatCode>
                <c:ptCount val="2"/>
                <c:pt idx="0" formatCode="General">
                  <c:v>429995</c:v>
                </c:pt>
                <c:pt idx="1">
                  <c:v>1719980</c:v>
                </c:pt>
              </c:numCache>
            </c:numRef>
          </c:val>
        </c:ser>
        <c:ser>
          <c:idx val="1"/>
          <c:order val="1"/>
          <c:invertIfNegative val="0"/>
          <c:cat>
            <c:strRef>
              <c:f>Sheet1!$A$10:$A$11</c:f>
              <c:strCache>
                <c:ptCount val="2"/>
                <c:pt idx="0">
                  <c:v>Administravimui</c:v>
                </c:pt>
                <c:pt idx="1">
                  <c:v>Vietos projektams</c:v>
                </c:pt>
              </c:strCache>
            </c:strRef>
          </c:cat>
          <c:val>
            <c:numRef>
              <c:f>Sheet1!$C$10:$C$11</c:f>
              <c:numCache>
                <c:formatCode>General</c:formatCode>
                <c:ptCount val="2"/>
                <c:pt idx="0">
                  <c:v>107499</c:v>
                </c:pt>
              </c:numCache>
            </c:numRef>
          </c:val>
        </c:ser>
        <c:dLbls>
          <c:showLegendKey val="0"/>
          <c:showVal val="0"/>
          <c:showCatName val="0"/>
          <c:showSerName val="0"/>
          <c:showPercent val="0"/>
          <c:showBubbleSize val="0"/>
        </c:dLbls>
        <c:gapWidth val="150"/>
        <c:overlap val="100"/>
        <c:axId val="-1730527024"/>
        <c:axId val="-1730519952"/>
      </c:barChart>
      <c:catAx>
        <c:axId val="-1730527024"/>
        <c:scaling>
          <c:orientation val="minMax"/>
        </c:scaling>
        <c:delete val="0"/>
        <c:axPos val="b"/>
        <c:numFmt formatCode="General" sourceLinked="0"/>
        <c:majorTickMark val="out"/>
        <c:minorTickMark val="none"/>
        <c:tickLblPos val="nextTo"/>
        <c:txPr>
          <a:bodyPr/>
          <a:lstStyle/>
          <a:p>
            <a:pPr>
              <a:defRPr sz="1600"/>
            </a:pPr>
            <a:endParaRPr lang="lt-LT"/>
          </a:p>
        </c:txPr>
        <c:crossAx val="-1730519952"/>
        <c:crosses val="autoZero"/>
        <c:auto val="1"/>
        <c:lblAlgn val="ctr"/>
        <c:lblOffset val="100"/>
        <c:noMultiLvlLbl val="0"/>
      </c:catAx>
      <c:valAx>
        <c:axId val="-1730519952"/>
        <c:scaling>
          <c:orientation val="minMax"/>
        </c:scaling>
        <c:delete val="0"/>
        <c:axPos val="l"/>
        <c:majorGridlines/>
        <c:numFmt formatCode="General" sourceLinked="1"/>
        <c:majorTickMark val="out"/>
        <c:minorTickMark val="none"/>
        <c:tickLblPos val="nextTo"/>
        <c:crossAx val="-1730527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dLbls>
            <c:dLbl>
              <c:idx val="0"/>
              <c:layout>
                <c:manualLayout>
                  <c:x val="2.0219160104986877E-2"/>
                  <c:y val="1.3888888888888888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1.745538057742782E-2"/>
                  <c:y val="6.5263196267133271E-3"/>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2.6007874015748032E-2"/>
                  <c:y val="2.8112423447069115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3.0883639545056866E-4"/>
                  <c:y val="-4.8054461942257216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2449715660542432"/>
                  <c:y val="-0.14865995917177019"/>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8.1946631671041114E-3"/>
                  <c:y val="0.24722586759988335"/>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600"/>
                </a:pPr>
                <a:endParaRPr lang="lt-LT"/>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Sheet1!$A$1:$A$7</c:f>
              <c:strCache>
                <c:ptCount val="7"/>
                <c:pt idx="0">
                  <c:v>Paveldas</c:v>
                </c:pt>
                <c:pt idx="1">
                  <c:v>Savanoriai</c:v>
                </c:pt>
                <c:pt idx="2">
                  <c:v>Mokymai</c:v>
                </c:pt>
                <c:pt idx="3">
                  <c:v>Verslo pradžia</c:v>
                </c:pt>
                <c:pt idx="4">
                  <c:v>Verslo plėtra</c:v>
                </c:pt>
                <c:pt idx="5">
                  <c:v>NVO verslas</c:v>
                </c:pt>
                <c:pt idx="6">
                  <c:v>Bendradarbiavimas</c:v>
                </c:pt>
              </c:strCache>
            </c:strRef>
          </c:cat>
          <c:val>
            <c:numRef>
              <c:f>Sheet1!$B$1:$B$7</c:f>
              <c:numCache>
                <c:formatCode>General</c:formatCode>
                <c:ptCount val="7"/>
                <c:pt idx="0">
                  <c:v>160</c:v>
                </c:pt>
                <c:pt idx="1">
                  <c:v>160</c:v>
                </c:pt>
                <c:pt idx="2">
                  <c:v>18</c:v>
                </c:pt>
                <c:pt idx="3">
                  <c:v>400</c:v>
                </c:pt>
                <c:pt idx="4">
                  <c:v>465</c:v>
                </c:pt>
                <c:pt idx="5">
                  <c:v>425</c:v>
                </c:pt>
                <c:pt idx="6">
                  <c:v>92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C3B21099-9CCE-4BB7-963F-F1A0964652E4}" type="datetimeFigureOut">
              <a:rPr lang="lt-LT" smtClean="0"/>
              <a:t>2018-02-23</a:t>
            </a:fld>
            <a:endParaRPr lang="lt-LT"/>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3060811D-9754-4DF2-9EF6-A7066C70B225}" type="slidenum">
              <a:rPr lang="lt-LT" smtClean="0"/>
              <a:t>‹#›</a:t>
            </a:fld>
            <a:endParaRPr lang="lt-LT"/>
          </a:p>
        </p:txBody>
      </p:sp>
    </p:spTree>
    <p:extLst>
      <p:ext uri="{BB962C8B-B14F-4D97-AF65-F5344CB8AC3E}">
        <p14:creationId xmlns:p14="http://schemas.microsoft.com/office/powerpoint/2010/main" val="595226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6724AE69-4484-4D21-9DE2-3A346ECD68D1}" type="datetimeFigureOut">
              <a:rPr lang="lt-LT" smtClean="0"/>
              <a:t>2018-02-23</a:t>
            </a:fld>
            <a:endParaRPr lang="lt-LT"/>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3D782EAF-AE8C-4A81-A7AA-BD6E653D52D7}" type="slidenum">
              <a:rPr lang="lt-LT" smtClean="0"/>
              <a:t>‹#›</a:t>
            </a:fld>
            <a:endParaRPr lang="lt-LT"/>
          </a:p>
        </p:txBody>
      </p:sp>
    </p:spTree>
    <p:extLst>
      <p:ext uri="{BB962C8B-B14F-4D97-AF65-F5344CB8AC3E}">
        <p14:creationId xmlns:p14="http://schemas.microsoft.com/office/powerpoint/2010/main" val="324723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10"/>
          </p:nvPr>
        </p:nvSpPr>
        <p:spPr/>
        <p:txBody>
          <a:bodyPr/>
          <a:lstStyle/>
          <a:p>
            <a:fld id="{3D782EAF-AE8C-4A81-A7AA-BD6E653D52D7}" type="slidenum">
              <a:rPr lang="lt-LT" smtClean="0"/>
              <a:t>9</a:t>
            </a:fld>
            <a:endParaRPr lang="lt-LT"/>
          </a:p>
        </p:txBody>
      </p:sp>
    </p:spTree>
    <p:extLst>
      <p:ext uri="{BB962C8B-B14F-4D97-AF65-F5344CB8AC3E}">
        <p14:creationId xmlns:p14="http://schemas.microsoft.com/office/powerpoint/2010/main" val="300513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2/23/2018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Rokiškio kaimo</a:t>
            </a:r>
            <a:br>
              <a:rPr lang="lt-LT" dirty="0" smtClean="0"/>
            </a:br>
            <a:r>
              <a:rPr lang="lt-LT" smtClean="0"/>
              <a:t>strategija </a:t>
            </a:r>
            <a:r>
              <a:rPr lang="lt-LT" smtClean="0"/>
              <a:t>2014-2020</a:t>
            </a:r>
            <a:endParaRPr lang="lt-LT" dirty="0"/>
          </a:p>
        </p:txBody>
      </p:sp>
      <p:sp>
        <p:nvSpPr>
          <p:cNvPr id="3" name="Subtitle 2"/>
          <p:cNvSpPr>
            <a:spLocks noGrp="1"/>
          </p:cNvSpPr>
          <p:nvPr>
            <p:ph type="subTitle" idx="1"/>
          </p:nvPr>
        </p:nvSpPr>
        <p:spPr/>
        <p:txBody>
          <a:bodyPr/>
          <a:lstStyle/>
          <a:p>
            <a:r>
              <a:rPr lang="lt-LT" dirty="0" smtClean="0"/>
              <a:t>2017 m. gruodis</a:t>
            </a:r>
          </a:p>
          <a:p>
            <a:r>
              <a:rPr lang="lt-LT" dirty="0" smtClean="0"/>
              <a:t>Aktyvinimo renginiams</a:t>
            </a:r>
          </a:p>
          <a:p>
            <a:r>
              <a:rPr lang="lt-LT" dirty="0" smtClean="0"/>
              <a:t>Raimonda Stankevičiūtė-Vilimienė</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5867400"/>
            <a:ext cx="5581842" cy="862061"/>
          </a:xfrm>
          <a:prstGeom prst="rect">
            <a:avLst/>
          </a:prstGeom>
        </p:spPr>
      </p:pic>
    </p:spTree>
    <p:extLst>
      <p:ext uri="{BB962C8B-B14F-4D97-AF65-F5344CB8AC3E}">
        <p14:creationId xmlns:p14="http://schemas.microsoft.com/office/powerpoint/2010/main" val="3993120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lt-LT" dirty="0" smtClean="0"/>
              <a:t>I prioriteto 1.2. priemonė </a:t>
            </a:r>
            <a:r>
              <a:rPr lang="lt-LT" sz="2800" dirty="0"/>
              <a:t>(VPS 9 skyrius</a:t>
            </a:r>
            <a:r>
              <a:rPr lang="lt-LT" sz="3100" dirty="0"/>
              <a:t>)</a:t>
            </a:r>
          </a:p>
        </p:txBody>
      </p:sp>
      <p:graphicFrame>
        <p:nvGraphicFramePr>
          <p:cNvPr id="4" name="Table 3"/>
          <p:cNvGraphicFramePr>
            <a:graphicFrameLocks noGrp="1"/>
          </p:cNvGraphicFramePr>
          <p:nvPr>
            <p:extLst/>
          </p:nvPr>
        </p:nvGraphicFramePr>
        <p:xfrm>
          <a:off x="-11546" y="1156805"/>
          <a:ext cx="9155546" cy="2416857"/>
        </p:xfrm>
        <a:graphic>
          <a:graphicData uri="http://schemas.openxmlformats.org/drawingml/2006/table">
            <a:tbl>
              <a:tblPr firstRow="1" firstCol="1" bandRow="1">
                <a:tableStyleId>{5C22544A-7EE6-4342-B048-85BDC9FD1C3A}</a:tableStyleId>
              </a:tblPr>
              <a:tblGrid>
                <a:gridCol w="4888346"/>
                <a:gridCol w="1295400"/>
                <a:gridCol w="1447179"/>
                <a:gridCol w="1524621"/>
              </a:tblGrid>
              <a:tr h="573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0" dirty="0" smtClean="0">
                          <a:solidFill>
                            <a:schemeClr val="tx1">
                              <a:lumMod val="75000"/>
                              <a:lumOff val="25000"/>
                            </a:schemeClr>
                          </a:solidFill>
                          <a:effectLst/>
                          <a:latin typeface="+mn-lt"/>
                          <a:ea typeface="Calibri"/>
                        </a:rPr>
                        <a:t>Priemonė,</a:t>
                      </a:r>
                      <a:r>
                        <a:rPr lang="lt-LT" sz="1400" b="0" baseline="0" dirty="0" smtClean="0">
                          <a:solidFill>
                            <a:schemeClr val="tx1">
                              <a:lumMod val="75000"/>
                              <a:lumOff val="25000"/>
                            </a:schemeClr>
                          </a:solidFill>
                          <a:effectLst/>
                          <a:latin typeface="+mn-lt"/>
                          <a:ea typeface="Calibri"/>
                        </a:rPr>
                        <a:t> veiklos sritis</a:t>
                      </a:r>
                      <a:endParaRPr lang="lt-LT" sz="1400" b="0" dirty="0" smtClean="0">
                        <a:solidFill>
                          <a:schemeClr val="tx1">
                            <a:lumMod val="75000"/>
                            <a:lumOff val="25000"/>
                          </a:schemeClr>
                        </a:solidFill>
                        <a:effectLst/>
                        <a:latin typeface="+mn-lt"/>
                        <a:ea typeface="Calibri"/>
                      </a:endParaRPr>
                    </a:p>
                    <a:p>
                      <a:pPr algn="l">
                        <a:spcAft>
                          <a:spcPts val="0"/>
                        </a:spcAft>
                      </a:pPr>
                      <a:endParaRPr lang="lt-LT" sz="14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lt-LT" sz="1400" b="0" dirty="0" smtClean="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smtClean="0">
                          <a:solidFill>
                            <a:schemeClr val="tx1">
                              <a:lumMod val="75000"/>
                              <a:lumOff val="25000"/>
                            </a:schemeClr>
                          </a:solidFill>
                          <a:effectLst/>
                          <a:latin typeface="+mn-lt"/>
                        </a:rPr>
                        <a:t>Lėšų iš viso, tūkst. </a:t>
                      </a:r>
                      <a:r>
                        <a:rPr lang="lt-LT" sz="1400" b="0" dirty="0" err="1" smtClean="0">
                          <a:solidFill>
                            <a:schemeClr val="tx1">
                              <a:lumMod val="75000"/>
                              <a:lumOff val="25000"/>
                            </a:schemeClr>
                          </a:solidFill>
                          <a:effectLst/>
                          <a:latin typeface="+mn-lt"/>
                        </a:rPr>
                        <a:t>Eur</a:t>
                      </a:r>
                      <a:r>
                        <a:rPr lang="lt-LT" sz="1400" b="0" dirty="0" smtClean="0">
                          <a:solidFill>
                            <a:schemeClr val="tx1">
                              <a:lumMod val="75000"/>
                              <a:lumOff val="25000"/>
                            </a:schemeClr>
                          </a:solidFill>
                          <a:effectLst/>
                          <a:latin typeface="+mn-lt"/>
                        </a:rPr>
                        <a:t>/ min. projektų skaičius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15000"/>
                        </a:lnSpc>
                        <a:spcAft>
                          <a:spcPts val="0"/>
                        </a:spcAft>
                      </a:pPr>
                      <a:r>
                        <a:rPr lang="lt-LT" sz="1400" b="0" baseline="0" dirty="0" smtClean="0">
                          <a:solidFill>
                            <a:schemeClr val="tx1">
                              <a:lumMod val="75000"/>
                              <a:lumOff val="25000"/>
                            </a:schemeClr>
                          </a:solidFill>
                          <a:effectLst/>
                          <a:latin typeface="+mn-lt"/>
                        </a:rPr>
                        <a:t>Parama projektui, tūkst. Eur</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165">
                <a:tc gridSpan="4">
                  <a:txBody>
                    <a:bodyPr/>
                    <a:lstStyle/>
                    <a:p>
                      <a:pPr algn="l">
                        <a:spcAft>
                          <a:spcPts val="0"/>
                        </a:spcAft>
                      </a:pPr>
                      <a:r>
                        <a:rPr lang="lt-LT" sz="1800" b="0" dirty="0">
                          <a:solidFill>
                            <a:schemeClr val="tx1">
                              <a:lumMod val="75000"/>
                              <a:lumOff val="25000"/>
                            </a:schemeClr>
                          </a:solidFill>
                          <a:effectLst/>
                        </a:rPr>
                        <a:t>1.2. Pagrindinės paslaugos ir kaimų </a:t>
                      </a:r>
                      <a:r>
                        <a:rPr lang="lt-LT" sz="1800" b="0" dirty="0" smtClean="0">
                          <a:solidFill>
                            <a:schemeClr val="tx1">
                              <a:lumMod val="75000"/>
                              <a:lumOff val="25000"/>
                            </a:schemeClr>
                          </a:solidFill>
                          <a:effectLst/>
                        </a:rPr>
                        <a:t>atnaujinimas.</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lt-LT"/>
                    </a:p>
                  </a:txBody>
                  <a:tcPr/>
                </a:tc>
                <a:tc hMerge="1">
                  <a:txBody>
                    <a:bodyPr/>
                    <a:lstStyle/>
                    <a:p>
                      <a:endParaRPr lang="lt-LT"/>
                    </a:p>
                  </a:txBody>
                  <a:tcPr/>
                </a:tc>
                <a:tc hMerge="1">
                  <a:txBody>
                    <a:bodyPr/>
                    <a:lstStyle/>
                    <a:p>
                      <a:pPr algn="ctr">
                        <a:spcAft>
                          <a:spcPts val="0"/>
                        </a:spcAft>
                      </a:pPr>
                      <a:endParaRPr lang="lt-LT" sz="14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236658">
                <a:tc>
                  <a:txBody>
                    <a:bodyPr/>
                    <a:lstStyle/>
                    <a:p>
                      <a:pPr algn="l">
                        <a:spcAft>
                          <a:spcPts val="0"/>
                        </a:spcAft>
                      </a:pPr>
                      <a:r>
                        <a:rPr lang="lt-LT" sz="1800" b="0" dirty="0">
                          <a:solidFill>
                            <a:schemeClr val="tx1">
                              <a:lumMod val="75000"/>
                              <a:lumOff val="25000"/>
                            </a:schemeClr>
                          </a:solidFill>
                          <a:effectLst/>
                        </a:rPr>
                        <a:t>1.2.1. Parama investicijoms į socialinę, kultūrinę, aktyvaus laisvalaikio, turizmo infrastruktūrą ir paslaugas, kurios organizuojamos apjungiant vietos savanorių </a:t>
                      </a:r>
                      <a:r>
                        <a:rPr lang="lt-LT" sz="1800" b="0" dirty="0" smtClean="0">
                          <a:solidFill>
                            <a:schemeClr val="tx1">
                              <a:lumMod val="75000"/>
                              <a:lumOff val="25000"/>
                            </a:schemeClr>
                          </a:solidFill>
                          <a:effectLst/>
                        </a:rPr>
                        <a:t>iniciatyvas</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lt-LT" sz="1800" b="0" dirty="0" smtClean="0">
                          <a:solidFill>
                            <a:schemeClr val="tx1">
                              <a:lumMod val="75000"/>
                              <a:lumOff val="25000"/>
                            </a:schemeClr>
                          </a:solidFill>
                          <a:effectLst/>
                        </a:rPr>
                        <a:t>80 proc. </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lt-LT" sz="1800" b="0" dirty="0" smtClean="0">
                          <a:solidFill>
                            <a:schemeClr val="tx1">
                              <a:lumMod val="75000"/>
                              <a:lumOff val="25000"/>
                            </a:schemeClr>
                          </a:solidFill>
                          <a:effectLst/>
                        </a:rPr>
                        <a:t>160/4</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lt-LT" sz="1800" b="0" dirty="0" smtClean="0">
                          <a:solidFill>
                            <a:schemeClr val="tx1">
                              <a:lumMod val="75000"/>
                              <a:lumOff val="25000"/>
                            </a:schemeClr>
                          </a:solidFill>
                          <a:effectLst/>
                        </a:rPr>
                        <a:t>Iki 40 arba</a:t>
                      </a:r>
                      <a:r>
                        <a:rPr lang="lt-LT" sz="1800" b="0" baseline="0" dirty="0" smtClean="0">
                          <a:solidFill>
                            <a:schemeClr val="tx1">
                              <a:lumMod val="75000"/>
                              <a:lumOff val="25000"/>
                            </a:schemeClr>
                          </a:solidFill>
                          <a:effectLst/>
                        </a:rPr>
                        <a:t> </a:t>
                      </a:r>
                      <a:br>
                        <a:rPr lang="lt-LT" sz="1800" b="0" baseline="0" dirty="0" smtClean="0">
                          <a:solidFill>
                            <a:schemeClr val="tx1">
                              <a:lumMod val="75000"/>
                              <a:lumOff val="25000"/>
                            </a:schemeClr>
                          </a:solidFill>
                          <a:effectLst/>
                        </a:rPr>
                      </a:br>
                      <a:r>
                        <a:rPr lang="lt-LT" sz="1800" b="0" baseline="0" dirty="0" smtClean="0">
                          <a:solidFill>
                            <a:schemeClr val="tx1">
                              <a:lumMod val="75000"/>
                              <a:lumOff val="25000"/>
                            </a:schemeClr>
                          </a:solidFill>
                          <a:effectLst/>
                        </a:rPr>
                        <a:t>iki 10</a:t>
                      </a:r>
                      <a:r>
                        <a:rPr lang="lt-LT" sz="1800" b="0" dirty="0">
                          <a:solidFill>
                            <a:schemeClr val="tx1">
                              <a:lumMod val="75000"/>
                              <a:lumOff val="25000"/>
                            </a:schemeClr>
                          </a:solidFill>
                          <a:effectLst/>
                        </a:rPr>
                        <a:t> </a:t>
                      </a:r>
                      <a:r>
                        <a:rPr lang="lt-LT" sz="1800" b="0" dirty="0" smtClean="0">
                          <a:solidFill>
                            <a:schemeClr val="tx1">
                              <a:lumMod val="75000"/>
                              <a:lumOff val="25000"/>
                            </a:schemeClr>
                          </a:solidFill>
                          <a:effectLst/>
                        </a:rPr>
                        <a:t>(mažos vertės)</a:t>
                      </a:r>
                      <a:endParaRPr lang="lt-LT" sz="1800" b="0" dirty="0">
                        <a:solidFill>
                          <a:schemeClr val="tx1">
                            <a:lumMod val="75000"/>
                            <a:lumOff val="25000"/>
                          </a:schemeClr>
                        </a:solidFill>
                        <a:effectLst/>
                      </a:endParaRPr>
                    </a:p>
                    <a:p>
                      <a:pPr algn="ctr">
                        <a:spcAft>
                          <a:spcPts val="0"/>
                        </a:spcAft>
                      </a:pPr>
                      <a:r>
                        <a:rPr lang="lt-LT" sz="1800" b="0" dirty="0">
                          <a:solidFill>
                            <a:schemeClr val="tx1">
                              <a:lumMod val="75000"/>
                              <a:lumOff val="25000"/>
                            </a:schemeClr>
                          </a:solidFill>
                          <a:effectLst/>
                        </a:rPr>
                        <a:t> </a:t>
                      </a: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Rectangle 4"/>
          <p:cNvSpPr/>
          <p:nvPr/>
        </p:nvSpPr>
        <p:spPr>
          <a:xfrm>
            <a:off x="334444" y="3733800"/>
            <a:ext cx="8809556" cy="2585323"/>
          </a:xfrm>
          <a:prstGeom prst="rect">
            <a:avLst/>
          </a:prstGeom>
        </p:spPr>
        <p:txBody>
          <a:bodyPr wrap="square">
            <a:spAutoFit/>
          </a:bodyPr>
          <a:lstStyle/>
          <a:p>
            <a:r>
              <a:rPr lang="lt-LT" spc="-100" dirty="0" smtClean="0">
                <a:solidFill>
                  <a:schemeClr val="tx2"/>
                </a:solidFill>
                <a:latin typeface="+mj-lt"/>
                <a:ea typeface="+mj-ea"/>
                <a:cs typeface="+mj-cs"/>
              </a:rPr>
              <a:t>Sąlygos VPS</a:t>
            </a:r>
            <a:endParaRPr lang="lt-LT" spc="-100" dirty="0">
              <a:solidFill>
                <a:schemeClr val="tx2"/>
              </a:solidFill>
              <a:latin typeface="+mj-lt"/>
              <a:ea typeface="+mj-ea"/>
              <a:cs typeface="+mj-cs"/>
            </a:endParaRPr>
          </a:p>
          <a:p>
            <a:pPr marL="285750" indent="-285750">
              <a:buFont typeface="Arial" panose="020B0604020202020204" pitchFamily="34" charset="0"/>
              <a:buChar char="•"/>
            </a:pPr>
            <a:r>
              <a:rPr lang="lt-LT" dirty="0" smtClean="0"/>
              <a:t>Reikiamos kompetencijos </a:t>
            </a:r>
            <a:r>
              <a:rPr lang="lt-LT" dirty="0"/>
              <a:t>vykdyti projektu suplanuotas </a:t>
            </a:r>
            <a:r>
              <a:rPr lang="lt-LT" dirty="0" smtClean="0"/>
              <a:t>veiklas</a:t>
            </a:r>
          </a:p>
          <a:p>
            <a:pPr marL="285750" indent="-285750">
              <a:buFont typeface="Arial" panose="020B0604020202020204" pitchFamily="34" charset="0"/>
              <a:buChar char="•"/>
            </a:pPr>
            <a:r>
              <a:rPr lang="lt-LT" dirty="0" smtClean="0"/>
              <a:t>Pareiškėjai tik viešieji juridiniai asmenys</a:t>
            </a:r>
          </a:p>
          <a:p>
            <a:pPr marL="285750" indent="-285750">
              <a:buFont typeface="Arial" panose="020B0604020202020204" pitchFamily="34" charset="0"/>
              <a:buChar char="•"/>
            </a:pPr>
            <a:r>
              <a:rPr lang="lt-LT" dirty="0" smtClean="0"/>
              <a:t>Projektų kontrolės laikotarpis – 5 m.</a:t>
            </a:r>
          </a:p>
          <a:p>
            <a:r>
              <a:rPr lang="lt-LT" spc="-100" dirty="0">
                <a:solidFill>
                  <a:schemeClr val="tx2"/>
                </a:solidFill>
              </a:rPr>
              <a:t>Sąlygos  kvietimo</a:t>
            </a:r>
          </a:p>
          <a:p>
            <a:pPr marL="285750" indent="-285750">
              <a:buFont typeface="Arial" panose="020B0604020202020204" pitchFamily="34" charset="0"/>
              <a:buChar char="•"/>
            </a:pPr>
            <a:r>
              <a:rPr lang="lt-LT" dirty="0"/>
              <a:t>Pareiškėjas turi būti viešasis juridinis asmuo, o projektas – ne pelno (reikalavimai sąlygai nurodyti Vietos projektų administravimo taisyklių 23.1.13. punkte (dėl steigėjų ir narių/dalininkų</a:t>
            </a:r>
            <a:r>
              <a:rPr lang="lt-LT" dirty="0" smtClean="0"/>
              <a:t>))</a:t>
            </a:r>
          </a:p>
          <a:p>
            <a:pPr marL="285750" indent="-285750">
              <a:buFont typeface="Arial" panose="020B0604020202020204" pitchFamily="34" charset="0"/>
              <a:buChar char="•"/>
            </a:pPr>
            <a:r>
              <a:rPr lang="lt-LT" dirty="0"/>
              <a:t>Turi būti užtikrinama tvari savanoriška veikla projekto kontrolės laikotarpiu.</a:t>
            </a:r>
            <a:endParaRPr lang="lt-LT" dirty="0" smtClean="0"/>
          </a:p>
        </p:txBody>
      </p:sp>
      <p:sp>
        <p:nvSpPr>
          <p:cNvPr id="7" name="Rectangle 6"/>
          <p:cNvSpPr/>
          <p:nvPr/>
        </p:nvSpPr>
        <p:spPr>
          <a:xfrm>
            <a:off x="0" y="3733800"/>
            <a:ext cx="76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6222"/>
            <a:ext cx="2914842" cy="450169"/>
          </a:xfrm>
          <a:prstGeom prst="rect">
            <a:avLst/>
          </a:prstGeom>
        </p:spPr>
      </p:pic>
    </p:spTree>
    <p:extLst>
      <p:ext uri="{BB962C8B-B14F-4D97-AF65-F5344CB8AC3E}">
        <p14:creationId xmlns:p14="http://schemas.microsoft.com/office/powerpoint/2010/main" val="2475427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lt-LT" dirty="0" smtClean="0"/>
              <a:t>I prioriteto 1.2. priemonė </a:t>
            </a:r>
            <a:r>
              <a:rPr lang="lt-LT" sz="2800" dirty="0"/>
              <a:t>(VPS 9 skyrius</a:t>
            </a:r>
            <a:r>
              <a:rPr lang="lt-LT" sz="3100" dirty="0"/>
              <a:t>)</a:t>
            </a:r>
          </a:p>
        </p:txBody>
      </p:sp>
      <p:sp>
        <p:nvSpPr>
          <p:cNvPr id="5" name="Rectangle 4"/>
          <p:cNvSpPr/>
          <p:nvPr/>
        </p:nvSpPr>
        <p:spPr>
          <a:xfrm>
            <a:off x="0" y="1219200"/>
            <a:ext cx="9144000" cy="5550815"/>
          </a:xfrm>
          <a:prstGeom prst="rect">
            <a:avLst/>
          </a:prstGeom>
        </p:spPr>
        <p:txBody>
          <a:bodyPr wrap="square">
            <a:spAutoFit/>
          </a:bodyPr>
          <a:lstStyle/>
          <a:p>
            <a:pPr>
              <a:lnSpc>
                <a:spcPct val="114000"/>
              </a:lnSpc>
            </a:pPr>
            <a:r>
              <a:rPr lang="lt-LT" dirty="0"/>
              <a:t>Parama investicijoms į socialinę, kultūrinę, aktyvaus laisvalaikio, turizmo infrastruktūrą ir paslaugas, kurios organizuojamos apjungiant vietos savanorių </a:t>
            </a:r>
            <a:r>
              <a:rPr lang="lt-LT" dirty="0" smtClean="0"/>
              <a:t>iniciatyvas. </a:t>
            </a:r>
            <a:br>
              <a:rPr lang="lt-LT" dirty="0" smtClean="0"/>
            </a:br>
            <a:r>
              <a:rPr lang="lt-LT" spc="-100" dirty="0" smtClean="0">
                <a:solidFill>
                  <a:schemeClr val="tx2"/>
                </a:solidFill>
                <a:latin typeface="+mj-lt"/>
                <a:ea typeface="+mj-ea"/>
                <a:cs typeface="+mj-cs"/>
              </a:rPr>
              <a:t>Priemonės aprašymas </a:t>
            </a:r>
          </a:p>
          <a:p>
            <a:pPr>
              <a:lnSpc>
                <a:spcPct val="114000"/>
              </a:lnSpc>
            </a:pPr>
            <a:r>
              <a:rPr lang="lt-LT" sz="1600" dirty="0" smtClean="0"/>
              <a:t>Parama </a:t>
            </a:r>
            <a:r>
              <a:rPr lang="lt-LT" sz="1600" dirty="0"/>
              <a:t>skiriama Rokiškio r. VVG teritorijoje paslaugoms kurti ir gaivinti, turizmui į kaimą aktyvinti, siekiant vystyti kaimo vietoves, daryti jas patogias gyvenantiems ir  patrauklias aplankantiems, aktyvinant savanoriškos veiklos iniciatyvas ir užtikrinant jų tvarumą. Remiamos projektų idėjos, susijusios su: </a:t>
            </a:r>
          </a:p>
          <a:p>
            <a:pPr marL="285750" lvl="0" indent="-285750">
              <a:lnSpc>
                <a:spcPct val="114000"/>
              </a:lnSpc>
              <a:buFont typeface="Arial" panose="020B0604020202020204" pitchFamily="34" charset="0"/>
              <a:buChar char="•"/>
            </a:pPr>
            <a:r>
              <a:rPr lang="lt-LT" sz="1600" dirty="0"/>
              <a:t>paslaugų organizavimu (pavežėjimas, vaikų ir senelių priežiūra, pagalba namuose vienišiems paramos reikalingiems žmonėms, socialinės atskirties grupių užimtumo organizavimas (siekiant juos integruoti į bendruomenę bei sugrąžinti į darbo rinką) ir kt.) ir joms reikalingų įrangos, įrenginių, technikos, mechanizmų, baldų, kitos įrangos, technologijų ir priemonių įsigijimu, patalpų įrengimu; </a:t>
            </a:r>
          </a:p>
          <a:p>
            <a:pPr marL="285750" lvl="0" indent="-285750">
              <a:lnSpc>
                <a:spcPct val="114000"/>
              </a:lnSpc>
              <a:buFont typeface="Arial" panose="020B0604020202020204" pitchFamily="34" charset="0"/>
              <a:buChar char="•"/>
            </a:pPr>
            <a:r>
              <a:rPr lang="lt-LT" sz="1600" dirty="0"/>
              <a:t>turizmo traukos objektais, jų kūrimu ar (arba) įveiklinimu (aktyvaus laisvalaikio, kultūros savitumo, tradicijų, tyriamosios veiklos ir pažinimo, kt.)</a:t>
            </a:r>
          </a:p>
          <a:p>
            <a:pPr>
              <a:lnSpc>
                <a:spcPct val="114000"/>
              </a:lnSpc>
            </a:pPr>
            <a:r>
              <a:rPr lang="lt-LT" sz="1600" dirty="0"/>
              <a:t>Ypatingas dėmesys skiriamas jaunų žmonių (iki 40 m) ir pensinio amžiaus žmonių, kaip labiausiai suintersuotų ir siekiamų išlaikyti teritorijoje gyventojų grupių, poreikiams.</a:t>
            </a:r>
          </a:p>
          <a:p>
            <a:pPr algn="r"/>
            <a:r>
              <a:rPr lang="lt-LT" sz="1600" i="1" dirty="0"/>
              <a:t> </a:t>
            </a:r>
            <a:r>
              <a:rPr lang="lt-LT" sz="1600" i="1" dirty="0" smtClean="0"/>
              <a:t>			</a:t>
            </a:r>
            <a:r>
              <a:rPr lang="lt-LT" sz="1600" dirty="0" smtClean="0">
                <a:solidFill>
                  <a:schemeClr val="tx2">
                    <a:lumMod val="75000"/>
                  </a:schemeClr>
                </a:solidFill>
              </a:rPr>
              <a:t>Per priemonę suplanuota minimaliai įgyvendinti bent </a:t>
            </a:r>
            <a:r>
              <a:rPr lang="lt-LT" sz="2800" dirty="0" smtClean="0">
                <a:solidFill>
                  <a:schemeClr val="tx2">
                    <a:lumMod val="75000"/>
                  </a:schemeClr>
                </a:solidFill>
              </a:rPr>
              <a:t>4 </a:t>
            </a:r>
            <a:r>
              <a:rPr lang="lt-LT" sz="1600" dirty="0" smtClean="0">
                <a:solidFill>
                  <a:schemeClr val="tx2">
                    <a:lumMod val="75000"/>
                  </a:schemeClr>
                </a:solidFill>
              </a:rPr>
              <a:t>projektus, 			privaloma </a:t>
            </a:r>
            <a:r>
              <a:rPr lang="lt-LT" sz="2800" dirty="0" smtClean="0">
                <a:solidFill>
                  <a:schemeClr val="tx2">
                    <a:lumMod val="75000"/>
                  </a:schemeClr>
                </a:solidFill>
              </a:rPr>
              <a:t>nuolatinė tvari savanorių veikla</a:t>
            </a:r>
            <a:r>
              <a:rPr lang="lt-LT" sz="1600" dirty="0" smtClean="0">
                <a:solidFill>
                  <a:schemeClr val="tx2">
                    <a:lumMod val="75000"/>
                  </a:schemeClr>
                </a:solidFill>
              </a:rPr>
              <a:t>.</a:t>
            </a:r>
            <a:endParaRPr lang="lt-LT" sz="1600" dirty="0">
              <a:solidFill>
                <a:schemeClr val="tx2">
                  <a:lumMod val="7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07831"/>
            <a:ext cx="2914842" cy="450169"/>
          </a:xfrm>
          <a:prstGeom prst="rect">
            <a:avLst/>
          </a:prstGeom>
        </p:spPr>
      </p:pic>
    </p:spTree>
    <p:extLst>
      <p:ext uri="{BB962C8B-B14F-4D97-AF65-F5344CB8AC3E}">
        <p14:creationId xmlns:p14="http://schemas.microsoft.com/office/powerpoint/2010/main" val="3733281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normAutofit/>
          </a:bodyPr>
          <a:lstStyle/>
          <a:p>
            <a:r>
              <a:rPr lang="lt-LT" sz="2800" dirty="0" smtClean="0"/>
              <a:t>I prioriteto 1.2. </a:t>
            </a:r>
            <a:r>
              <a:rPr lang="lt-LT" sz="2800" dirty="0"/>
              <a:t>priemonė. Kokybės kriterijai </a:t>
            </a:r>
            <a:r>
              <a:rPr lang="lt-LT" sz="2200" dirty="0"/>
              <a:t>(VPS 9 </a:t>
            </a:r>
            <a:r>
              <a:rPr lang="lt-LT" sz="2200" dirty="0" smtClean="0"/>
              <a:t>skyrius</a:t>
            </a:r>
            <a:r>
              <a:rPr lang="lt-LT" sz="2200" dirty="0"/>
              <a:t>)</a:t>
            </a:r>
          </a:p>
        </p:txBody>
      </p:sp>
      <p:sp>
        <p:nvSpPr>
          <p:cNvPr id="6" name="Rectangle 5"/>
          <p:cNvSpPr/>
          <p:nvPr/>
        </p:nvSpPr>
        <p:spPr>
          <a:xfrm>
            <a:off x="3390822" y="6408952"/>
            <a:ext cx="3960470" cy="369332"/>
          </a:xfrm>
          <a:prstGeom prst="rect">
            <a:avLst/>
          </a:prstGeom>
        </p:spPr>
        <p:txBody>
          <a:bodyPr wrap="square">
            <a:spAutoFit/>
          </a:bodyPr>
          <a:lstStyle/>
          <a:p>
            <a:r>
              <a:rPr lang="lt-LT" spc="-100" dirty="0">
                <a:solidFill>
                  <a:schemeClr val="tx2"/>
                </a:solidFill>
                <a:latin typeface="+mj-lt"/>
                <a:ea typeface="+mj-ea"/>
                <a:cs typeface="+mj-cs"/>
              </a:rPr>
              <a:t>VPS kokybės </a:t>
            </a:r>
            <a:r>
              <a:rPr lang="lt-LT" spc="-100" dirty="0" smtClean="0">
                <a:solidFill>
                  <a:schemeClr val="tx2"/>
                </a:solidFill>
                <a:latin typeface="+mj-lt"/>
                <a:ea typeface="+mj-ea"/>
                <a:cs typeface="+mj-cs"/>
              </a:rPr>
              <a:t>kriterijai (</a:t>
            </a:r>
            <a:r>
              <a:rPr lang="lt-LT" spc="-100" dirty="0">
                <a:solidFill>
                  <a:schemeClr val="tx2"/>
                </a:solidFill>
              </a:rPr>
              <a:t>privalomi </a:t>
            </a:r>
            <a:r>
              <a:rPr lang="lt-LT" spc="-100" dirty="0" smtClean="0">
                <a:solidFill>
                  <a:schemeClr val="tx2"/>
                </a:solidFill>
              </a:rPr>
              <a:t>60 balų) </a:t>
            </a:r>
          </a:p>
        </p:txBody>
      </p:sp>
      <p:sp>
        <p:nvSpPr>
          <p:cNvPr id="7" name="Rectangle 6"/>
          <p:cNvSpPr/>
          <p:nvPr/>
        </p:nvSpPr>
        <p:spPr>
          <a:xfrm>
            <a:off x="3124200" y="6321084"/>
            <a:ext cx="4571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5" y="6328115"/>
            <a:ext cx="2914842" cy="450169"/>
          </a:xfrm>
          <a:prstGeom prst="rect">
            <a:avLst/>
          </a:prstGeom>
        </p:spPr>
      </p:pic>
      <p:graphicFrame>
        <p:nvGraphicFramePr>
          <p:cNvPr id="3" name="Lentelė 2"/>
          <p:cNvGraphicFramePr>
            <a:graphicFrameLocks noGrp="1"/>
          </p:cNvGraphicFramePr>
          <p:nvPr>
            <p:extLst>
              <p:ext uri="{D42A27DB-BD31-4B8C-83A1-F6EECF244321}">
                <p14:modId xmlns:p14="http://schemas.microsoft.com/office/powerpoint/2010/main" val="1398403531"/>
              </p:ext>
            </p:extLst>
          </p:nvPr>
        </p:nvGraphicFramePr>
        <p:xfrm>
          <a:off x="-1" y="1295403"/>
          <a:ext cx="9016959" cy="4221480"/>
        </p:xfrm>
        <a:graphic>
          <a:graphicData uri="http://schemas.openxmlformats.org/drawingml/2006/table">
            <a:tbl>
              <a:tblPr firstRow="1" firstCol="1" bandRow="1">
                <a:tableStyleId>{2D5ABB26-0587-4C30-8999-92F81FD0307C}</a:tableStyleId>
              </a:tblPr>
              <a:tblGrid>
                <a:gridCol w="457201"/>
                <a:gridCol w="7620000"/>
                <a:gridCol w="855742"/>
                <a:gridCol w="84016"/>
              </a:tblGrid>
              <a:tr h="533397">
                <a:tc>
                  <a:txBody>
                    <a:bodyPr/>
                    <a:lstStyle/>
                    <a:p>
                      <a:pPr>
                        <a:spcAft>
                          <a:spcPts val="0"/>
                        </a:spcAft>
                      </a:pPr>
                      <a:r>
                        <a:rPr lang="lt-LT" sz="1400" b="1" dirty="0">
                          <a:effectLst/>
                        </a:rPr>
                        <a:t>1.</a:t>
                      </a:r>
                      <a:endParaRPr lang="lt-LT" sz="1400" b="1" dirty="0">
                        <a:effectLst/>
                        <a:latin typeface="Times New Roman" panose="02020603050405020304" pitchFamily="18" charset="0"/>
                        <a:ea typeface="Times New Roman" panose="02020603050405020304" pitchFamily="18" charset="0"/>
                      </a:endParaRPr>
                    </a:p>
                  </a:txBody>
                  <a:tcPr marL="58616" marR="58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vykdytojas (pareiškėjas ir (arba) partneris) turi daugiau patirties darbo su savanoriais. </a:t>
                      </a:r>
                    </a:p>
                    <a:p>
                      <a:pPr algn="just">
                        <a:spcAft>
                          <a:spcPts val="0"/>
                        </a:spcAft>
                      </a:pPr>
                      <a:r>
                        <a:rPr lang="lt-LT" sz="1400" b="1" dirty="0" smtClean="0">
                          <a:effectLst/>
                        </a:rPr>
                        <a:t>Šis </a:t>
                      </a:r>
                      <a:r>
                        <a:rPr lang="lt-LT" sz="1400" b="1" dirty="0">
                          <a:effectLst/>
                        </a:rPr>
                        <a:t>atrankos kriterijus detalizuojamas taip:</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lt-LT" sz="1400" b="1" dirty="0">
                          <a:effectLst/>
                        </a:rPr>
                        <a:t>15</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lt-LT"/>
                    </a:p>
                  </a:txBody>
                  <a:tcPr/>
                </a:tc>
              </a:tr>
              <a:tr h="211428">
                <a:tc>
                  <a:txBody>
                    <a:bodyPr/>
                    <a:lstStyle/>
                    <a:p>
                      <a:pPr>
                        <a:spcAft>
                          <a:spcPts val="0"/>
                        </a:spcAft>
                      </a:pPr>
                      <a:r>
                        <a:rPr lang="lt-LT" sz="1400">
                          <a:effectLst/>
                        </a:rPr>
                        <a:t>1.1.</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1 m. ir ilgiau;</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15</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11428">
                <a:tc>
                  <a:txBody>
                    <a:bodyPr/>
                    <a:lstStyle/>
                    <a:p>
                      <a:pPr>
                        <a:spcAft>
                          <a:spcPts val="0"/>
                        </a:spcAft>
                      </a:pPr>
                      <a:r>
                        <a:rPr lang="lt-LT" sz="1400">
                          <a:effectLst/>
                        </a:rPr>
                        <a:t>1.2.</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nuo 3 mėn. iki 1 metų.</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10</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581426">
                <a:tc>
                  <a:txBody>
                    <a:bodyPr/>
                    <a:lstStyle/>
                    <a:p>
                      <a:pPr>
                        <a:spcAft>
                          <a:spcPts val="0"/>
                        </a:spcAft>
                      </a:pPr>
                      <a:r>
                        <a:rPr lang="lt-LT" sz="1400" b="1" dirty="0">
                          <a:effectLst/>
                        </a:rPr>
                        <a:t>2.</a:t>
                      </a:r>
                      <a:endParaRPr lang="lt-LT" sz="1400" b="1" dirty="0">
                        <a:effectLst/>
                        <a:latin typeface="Times New Roman" panose="02020603050405020304" pitchFamily="18" charset="0"/>
                        <a:ea typeface="Times New Roman" panose="02020603050405020304" pitchFamily="18" charset="0"/>
                      </a:endParaRPr>
                    </a:p>
                  </a:txBody>
                  <a:tcPr marL="58616" marR="586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Į projektą įtrauktos suinteresuotos gyventojų grupės (pagal projekto tikslą ir pobūdį – jauni (iki 40 m.) ir (arba) pensinio amžiaus žmonės). </a:t>
                      </a:r>
                    </a:p>
                    <a:p>
                      <a:pPr algn="just">
                        <a:spcAft>
                          <a:spcPts val="0"/>
                        </a:spcAft>
                      </a:pPr>
                      <a:r>
                        <a:rPr lang="lt-LT" sz="1400" b="1" dirty="0">
                          <a:effectLst/>
                        </a:rPr>
                        <a:t> </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381000">
                <a:tc>
                  <a:txBody>
                    <a:bodyPr/>
                    <a:lstStyle/>
                    <a:p>
                      <a:pPr>
                        <a:spcAft>
                          <a:spcPts val="0"/>
                        </a:spcAft>
                      </a:pPr>
                      <a:r>
                        <a:rPr lang="lt-LT" sz="1400" b="1" dirty="0">
                          <a:effectLst/>
                        </a:rPr>
                        <a:t>3.</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naujoviškumas (numatytos įdiegti inovacijos regiono lygmeniu</a:t>
                      </a:r>
                      <a:r>
                        <a:rPr lang="lt-LT" sz="1400" b="1" dirty="0" smtClean="0">
                          <a:effectLst/>
                        </a:rPr>
                        <a:t>).</a:t>
                      </a:r>
                      <a:endParaRPr lang="lt-LT" sz="1400" b="1" dirty="0">
                        <a:effectLst/>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10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dirty="0">
                          <a:effectLst/>
                        </a:rPr>
                        <a:t> </a:t>
                      </a:r>
                      <a:endParaRPr lang="lt-LT"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581426">
                <a:tc>
                  <a:txBody>
                    <a:bodyPr/>
                    <a:lstStyle/>
                    <a:p>
                      <a:pPr>
                        <a:spcAft>
                          <a:spcPts val="0"/>
                        </a:spcAft>
                      </a:pPr>
                      <a:r>
                        <a:rPr lang="lt-LT" sz="1400" b="1">
                          <a:effectLst/>
                        </a:rPr>
                        <a:t>4.</a:t>
                      </a:r>
                      <a:endParaRPr lang="lt-LT" sz="1400" b="1">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Didesnis savanoriškos veiklos aktyvumas projekto kontrolės laikotarpiu (savanoriškos veiklos valandų skaičius per metus).</a:t>
                      </a:r>
                    </a:p>
                    <a:p>
                      <a:pPr algn="just">
                        <a:spcAft>
                          <a:spcPts val="0"/>
                        </a:spcAft>
                      </a:pPr>
                      <a:r>
                        <a:rPr lang="lt-LT" sz="1400" b="1" dirty="0">
                          <a:effectLst/>
                        </a:rPr>
                        <a:t>Šis atrankos kriterijus detalizuojamas taip:</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211428">
                <a:tc>
                  <a:txBody>
                    <a:bodyPr/>
                    <a:lstStyle/>
                    <a:p>
                      <a:pPr>
                        <a:spcAft>
                          <a:spcPts val="0"/>
                        </a:spcAft>
                      </a:pPr>
                      <a:r>
                        <a:rPr lang="lt-LT" sz="1400">
                          <a:effectLst/>
                        </a:rPr>
                        <a:t>4.1.</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1 (imtinai) ir daugiau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dirty="0">
                          <a:effectLst/>
                        </a:rPr>
                        <a:t>20</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211428">
                <a:tc>
                  <a:txBody>
                    <a:bodyPr/>
                    <a:lstStyle/>
                    <a:p>
                      <a:pPr>
                        <a:spcAft>
                          <a:spcPts val="0"/>
                        </a:spcAft>
                      </a:pPr>
                      <a:r>
                        <a:rPr lang="lt-LT" sz="1400">
                          <a:effectLst/>
                        </a:rPr>
                        <a:t>4.2.</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nuo 0,5 (imtinai) iki 1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a:effectLst/>
                        </a:rPr>
                        <a:t>15</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211428">
                <a:tc>
                  <a:txBody>
                    <a:bodyPr/>
                    <a:lstStyle/>
                    <a:p>
                      <a:pPr>
                        <a:spcAft>
                          <a:spcPts val="0"/>
                        </a:spcAft>
                      </a:pPr>
                      <a:r>
                        <a:rPr lang="lt-LT" sz="1400">
                          <a:effectLst/>
                        </a:rPr>
                        <a:t>4.3.</a:t>
                      </a:r>
                      <a:endParaRPr lang="lt-LT" sz="140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just">
                        <a:spcAft>
                          <a:spcPts val="0"/>
                        </a:spcAft>
                      </a:pPr>
                      <a:r>
                        <a:rPr lang="lt-LT" sz="1400" dirty="0">
                          <a:effectLst/>
                        </a:rPr>
                        <a:t>prilygsta nuo 0,25 (imtinai) iki 0,5 darbo vietos valandų skaičiui.</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dirty="0">
                          <a:effectLst/>
                        </a:rPr>
                        <a:t>10</a:t>
                      </a:r>
                      <a:endParaRPr lang="lt-LT" sz="1400"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387617">
                <a:tc>
                  <a:txBody>
                    <a:bodyPr/>
                    <a:lstStyle/>
                    <a:p>
                      <a:pPr>
                        <a:spcAft>
                          <a:spcPts val="0"/>
                        </a:spcAft>
                      </a:pPr>
                      <a:r>
                        <a:rPr lang="lt-LT" sz="1400" b="1" dirty="0">
                          <a:effectLst/>
                        </a:rPr>
                        <a:t>5. </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poreikis suderintas su teritorijos, kurioje planuojamas projektas, trijų plėtros sektorių atstovais (verslo atstovais, savivaldybe, nevyriausybinėmis organizacijomis).</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20</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a:effectLst/>
                        </a:rPr>
                        <a:t> </a:t>
                      </a:r>
                      <a:endParaRPr lang="lt-LT" sz="10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r h="387617">
                <a:tc>
                  <a:txBody>
                    <a:bodyPr/>
                    <a:lstStyle/>
                    <a:p>
                      <a:pPr>
                        <a:spcAft>
                          <a:spcPts val="0"/>
                        </a:spcAft>
                      </a:pPr>
                      <a:r>
                        <a:rPr lang="lt-LT" sz="1400" b="1" dirty="0">
                          <a:effectLst/>
                        </a:rPr>
                        <a:t>6.</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lt-LT" sz="1400" b="1" dirty="0">
                          <a:effectLst/>
                        </a:rPr>
                        <a:t>Projekto veiklos prisideda prie kultūrinio tapatumo stiprinimo, kultūros paveldo populiarinimo.</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lt-LT" sz="1400" b="1" dirty="0">
                          <a:effectLst/>
                        </a:rPr>
                        <a:t>15</a:t>
                      </a:r>
                      <a:endParaRPr lang="lt-LT" sz="1400" b="1" dirty="0">
                        <a:effectLst/>
                        <a:latin typeface="Times New Roman" panose="02020603050405020304" pitchFamily="18" charset="0"/>
                        <a:ea typeface="Times New Roman" panose="02020603050405020304" pitchFamily="18" charset="0"/>
                      </a:endParaRPr>
                    </a:p>
                  </a:txBody>
                  <a:tcPr marL="58616" marR="58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lt-LT" sz="1000" dirty="0">
                          <a:effectLst/>
                        </a:rPr>
                        <a:t> </a:t>
                      </a:r>
                      <a:endParaRPr lang="lt-LT" sz="10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44181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II prioriteto 2.1. priemonė </a:t>
            </a:r>
            <a:r>
              <a:rPr lang="lt-LT" sz="3100" dirty="0"/>
              <a:t>(VPS 9 skyrius)</a:t>
            </a:r>
          </a:p>
        </p:txBody>
      </p:sp>
      <p:graphicFrame>
        <p:nvGraphicFramePr>
          <p:cNvPr id="3" name="Table 2"/>
          <p:cNvGraphicFramePr>
            <a:graphicFrameLocks noGrp="1"/>
          </p:cNvGraphicFramePr>
          <p:nvPr>
            <p:extLst>
              <p:ext uri="{D42A27DB-BD31-4B8C-83A1-F6EECF244321}">
                <p14:modId xmlns:p14="http://schemas.microsoft.com/office/powerpoint/2010/main" val="160118705"/>
              </p:ext>
            </p:extLst>
          </p:nvPr>
        </p:nvGraphicFramePr>
        <p:xfrm>
          <a:off x="0" y="1447800"/>
          <a:ext cx="9144000" cy="1813560"/>
        </p:xfrm>
        <a:graphic>
          <a:graphicData uri="http://schemas.openxmlformats.org/drawingml/2006/table">
            <a:tbl>
              <a:tblPr firstRow="1" firstCol="1" bandRow="1">
                <a:tableStyleId>{5C22544A-7EE6-4342-B048-85BDC9FD1C3A}</a:tableStyleId>
              </a:tblPr>
              <a:tblGrid>
                <a:gridCol w="5070763"/>
                <a:gridCol w="1330037"/>
                <a:gridCol w="1220501"/>
                <a:gridCol w="1522699"/>
              </a:tblGrid>
              <a:tr h="990600">
                <a:tc>
                  <a:txBody>
                    <a:bodyPr/>
                    <a:lstStyle/>
                    <a:p>
                      <a:pPr algn="l">
                        <a:spcAft>
                          <a:spcPts val="0"/>
                        </a:spcAft>
                      </a:pPr>
                      <a:r>
                        <a:rPr lang="lt-LT" sz="1400" b="0" dirty="0">
                          <a:solidFill>
                            <a:schemeClr val="tx1">
                              <a:lumMod val="75000"/>
                              <a:lumOff val="25000"/>
                            </a:schemeClr>
                          </a:solidFill>
                          <a:effectLst/>
                        </a:rPr>
                        <a:t>2.1.  Vietos projektų pareiškėjų ir vykdytojų mokymas, įgūdžių įgijimas</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smtClean="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smtClean="0">
                          <a:solidFill>
                            <a:schemeClr val="tx1">
                              <a:lumMod val="75000"/>
                              <a:lumOff val="25000"/>
                            </a:schemeClr>
                          </a:solidFill>
                          <a:effectLst/>
                          <a:latin typeface="+mn-lt"/>
                        </a:rPr>
                        <a:t>Lėšų iš viso, tūkst. </a:t>
                      </a:r>
                      <a:r>
                        <a:rPr lang="lt-LT" sz="1400" b="0" dirty="0" err="1" smtClean="0">
                          <a:solidFill>
                            <a:schemeClr val="tx1">
                              <a:lumMod val="75000"/>
                              <a:lumOff val="25000"/>
                            </a:schemeClr>
                          </a:solidFill>
                          <a:effectLst/>
                          <a:latin typeface="+mn-lt"/>
                        </a:rPr>
                        <a:t>Eur</a:t>
                      </a:r>
                      <a:r>
                        <a:rPr lang="lt-LT" sz="1400" b="0" dirty="0" smtClean="0">
                          <a:solidFill>
                            <a:schemeClr val="tx1">
                              <a:lumMod val="75000"/>
                              <a:lumOff val="25000"/>
                            </a:schemeClr>
                          </a:solidFill>
                          <a:effectLst/>
                          <a:latin typeface="+mn-lt"/>
                        </a:rPr>
                        <a:t>/ min. projektų skaičius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baseline="0" dirty="0">
                          <a:solidFill>
                            <a:schemeClr val="tx1">
                              <a:lumMod val="75000"/>
                              <a:lumOff val="25000"/>
                            </a:schemeClr>
                          </a:solidFill>
                          <a:effectLst/>
                          <a:latin typeface="+mn-lt"/>
                        </a:rPr>
                        <a:t>P</a:t>
                      </a:r>
                      <a:r>
                        <a:rPr lang="lt-LT" sz="1400" b="0" baseline="0" dirty="0" smtClean="0">
                          <a:solidFill>
                            <a:schemeClr val="tx1">
                              <a:lumMod val="75000"/>
                              <a:lumOff val="25000"/>
                            </a:schemeClr>
                          </a:solidFill>
                          <a:effectLst/>
                          <a:latin typeface="+mn-lt"/>
                        </a:rPr>
                        <a:t>arama projektui, tūkst. Eur</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7060">
                <a:tc>
                  <a:txBody>
                    <a:bodyPr/>
                    <a:lstStyle/>
                    <a:p>
                      <a:pPr algn="l">
                        <a:spcAft>
                          <a:spcPts val="0"/>
                        </a:spcAft>
                      </a:pPr>
                      <a:r>
                        <a:rPr lang="lt-LT" sz="1800" b="0" dirty="0">
                          <a:solidFill>
                            <a:schemeClr val="tx1">
                              <a:lumMod val="75000"/>
                              <a:lumOff val="25000"/>
                            </a:schemeClr>
                          </a:solidFill>
                          <a:effectLst/>
                        </a:rPr>
                        <a:t>2.1.1. Parama mokymams, kurie skirti suteikti įgūdžiams ir patobulinti kompetencijas versle</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smtClean="0">
                          <a:solidFill>
                            <a:schemeClr val="tx1">
                              <a:lumMod val="75000"/>
                              <a:lumOff val="25000"/>
                            </a:schemeClr>
                          </a:solidFill>
                          <a:effectLst/>
                        </a:rPr>
                        <a:t>100 </a:t>
                      </a:r>
                      <a:r>
                        <a:rPr lang="lt-LT" sz="1800" b="0" dirty="0">
                          <a:solidFill>
                            <a:schemeClr val="tx1">
                              <a:lumMod val="75000"/>
                              <a:lumOff val="25000"/>
                            </a:schemeClr>
                          </a:solidFill>
                          <a:effectLst/>
                        </a:rPr>
                        <a:t>proc.</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800" b="0" dirty="0" smtClean="0">
                          <a:solidFill>
                            <a:schemeClr val="tx1">
                              <a:lumMod val="75000"/>
                              <a:lumOff val="25000"/>
                            </a:schemeClr>
                          </a:solidFill>
                          <a:effectLst/>
                        </a:rPr>
                        <a:t>18/ 2</a:t>
                      </a:r>
                      <a:endParaRPr lang="lt-LT" sz="1800" b="0" dirty="0" smtClean="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smtClean="0">
                          <a:solidFill>
                            <a:schemeClr val="tx1">
                              <a:lumMod val="75000"/>
                              <a:lumOff val="25000"/>
                            </a:schemeClr>
                          </a:solidFill>
                          <a:effectLst/>
                        </a:rPr>
                        <a:t>Iki 9 (mažos vertės)</a:t>
                      </a:r>
                      <a:endParaRPr lang="lt-LT" sz="1800" b="0" dirty="0">
                        <a:solidFill>
                          <a:schemeClr val="tx1">
                            <a:lumMod val="75000"/>
                            <a:lumOff val="25000"/>
                          </a:schemeClr>
                        </a:solidFill>
                        <a:effectLst/>
                      </a:endParaRP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107700" y="3271118"/>
            <a:ext cx="9036300" cy="3447098"/>
          </a:xfrm>
          <a:prstGeom prst="rect">
            <a:avLst/>
          </a:prstGeom>
        </p:spPr>
        <p:txBody>
          <a:bodyPr wrap="square">
            <a:spAutoFit/>
          </a:bodyPr>
          <a:lstStyle/>
          <a:p>
            <a:r>
              <a:rPr lang="lt-LT" spc="-100" dirty="0" smtClean="0">
                <a:solidFill>
                  <a:schemeClr val="tx2"/>
                </a:solidFill>
                <a:latin typeface="+mj-lt"/>
                <a:ea typeface="+mj-ea"/>
                <a:cs typeface="+mj-cs"/>
              </a:rPr>
              <a:t>Sąlygos VPS</a:t>
            </a:r>
            <a:endParaRPr lang="lt-LT" spc="-100" dirty="0">
              <a:solidFill>
                <a:schemeClr val="tx2"/>
              </a:solidFill>
              <a:latin typeface="+mj-lt"/>
              <a:ea typeface="+mj-ea"/>
              <a:cs typeface="+mj-cs"/>
            </a:endParaRPr>
          </a:p>
          <a:p>
            <a:pPr marL="285750" indent="-285750">
              <a:buFont typeface="Arial" panose="020B0604020202020204" pitchFamily="34" charset="0"/>
              <a:buChar char="•"/>
            </a:pPr>
            <a:r>
              <a:rPr lang="lt-LT" sz="1600" dirty="0" smtClean="0"/>
              <a:t>dalyvių </a:t>
            </a:r>
            <a:r>
              <a:rPr lang="lt-LT" sz="1600" dirty="0"/>
              <a:t>(klausytojų) auditorija yra VPS vietos projektų pareiškėjų ir vykdytojų dalyviai;</a:t>
            </a:r>
          </a:p>
          <a:p>
            <a:pPr marL="285750" indent="-285750">
              <a:buFont typeface="Arial" panose="020B0604020202020204" pitchFamily="34" charset="0"/>
              <a:buChar char="•"/>
            </a:pPr>
            <a:r>
              <a:rPr lang="lt-LT" sz="1600" dirty="0" smtClean="0"/>
              <a:t>projekto </a:t>
            </a:r>
            <a:r>
              <a:rPr lang="lt-LT" sz="1600" dirty="0"/>
              <a:t>vykdytojo (pareiškėjo </a:t>
            </a:r>
            <a:r>
              <a:rPr lang="lt-LT" sz="1600" dirty="0" smtClean="0"/>
              <a:t>arba </a:t>
            </a:r>
            <a:r>
              <a:rPr lang="lt-LT" sz="1600" dirty="0"/>
              <a:t>partnerio) </a:t>
            </a:r>
            <a:r>
              <a:rPr lang="lt-LT" sz="1600" dirty="0" smtClean="0"/>
              <a:t>steigimo </a:t>
            </a:r>
            <a:r>
              <a:rPr lang="lt-LT" sz="1600" dirty="0"/>
              <a:t>dokumentuose turi būti numatyta švietimo ekonominė veikla ir su projektu pateikta mokymų </a:t>
            </a:r>
            <a:r>
              <a:rPr lang="lt-LT" sz="1600" dirty="0" smtClean="0"/>
              <a:t>programa;</a:t>
            </a:r>
            <a:endParaRPr lang="lt-LT" sz="1600" dirty="0"/>
          </a:p>
          <a:p>
            <a:pPr marL="285750" indent="-285750">
              <a:buFont typeface="Arial" panose="020B0604020202020204" pitchFamily="34" charset="0"/>
              <a:buChar char="•"/>
            </a:pPr>
            <a:r>
              <a:rPr lang="lt-LT" sz="1600" dirty="0" smtClean="0"/>
              <a:t>projekto </a:t>
            </a:r>
            <a:r>
              <a:rPr lang="lt-LT" sz="1600" dirty="0"/>
              <a:t>pareiškėjas įsipareigoja organizuoti ne mažiau kaip 1 mokymo programos įgyvendinimą, kurios minimalus dalyvių skaičius (per visą mokymų programos laiką) bus ne mažesnis kaip 8;</a:t>
            </a:r>
          </a:p>
          <a:p>
            <a:pPr marL="285750" indent="-285750">
              <a:buFont typeface="Arial" panose="020B0604020202020204" pitchFamily="34" charset="0"/>
              <a:buChar char="•"/>
            </a:pPr>
            <a:r>
              <a:rPr lang="lt-LT" sz="1600" dirty="0" smtClean="0"/>
              <a:t>užtikrina</a:t>
            </a:r>
            <a:r>
              <a:rPr lang="lt-LT" sz="1600" dirty="0"/>
              <a:t>, kad pagal mokymų programą kompetencijas įgis ne mažiau kaip 75 proc. mokymų programos dalyvių, bet ne mažiau kaip 8 dalyviai iš viso; sėkmingai mokymus baigusiems dalyviams privalomi išduoti pažymėjimai</a:t>
            </a:r>
            <a:r>
              <a:rPr lang="lt-LT" dirty="0"/>
              <a:t>. </a:t>
            </a:r>
            <a:endParaRPr lang="lt-LT" dirty="0" smtClean="0"/>
          </a:p>
          <a:p>
            <a:r>
              <a:rPr lang="lt-LT" dirty="0">
                <a:solidFill>
                  <a:schemeClr val="tx2">
                    <a:lumMod val="75000"/>
                  </a:schemeClr>
                </a:solidFill>
              </a:rPr>
              <a:t>Kokybės kriterijai</a:t>
            </a:r>
          </a:p>
          <a:p>
            <a:pPr marL="285750" lvl="0" indent="-285750">
              <a:buFont typeface="Arial" panose="020B0604020202020204" pitchFamily="34" charset="0"/>
              <a:buChar char="•"/>
            </a:pPr>
            <a:r>
              <a:rPr lang="lt-LT" dirty="0"/>
              <a:t>Mokymų programoje suplanuota didesnė mokymų dalis praktiniams </a:t>
            </a:r>
            <a:r>
              <a:rPr lang="lt-LT" dirty="0" err="1"/>
              <a:t>užsiėmimams</a:t>
            </a:r>
            <a:endParaRPr lang="lt-LT" dirty="0"/>
          </a:p>
          <a:p>
            <a:pPr marL="285750" indent="-285750">
              <a:buFont typeface="Arial" panose="020B0604020202020204" pitchFamily="34" charset="0"/>
              <a:buChar char="•"/>
            </a:pPr>
            <a:r>
              <a:rPr lang="lt-LT" dirty="0" smtClean="0"/>
              <a:t>Naujoviškumas</a:t>
            </a:r>
            <a:endParaRPr lang="lt-LT" dirty="0"/>
          </a:p>
        </p:txBody>
      </p:sp>
      <p:sp>
        <p:nvSpPr>
          <p:cNvPr id="7" name="Rectangle 6"/>
          <p:cNvSpPr/>
          <p:nvPr/>
        </p:nvSpPr>
        <p:spPr>
          <a:xfrm>
            <a:off x="-1" y="3581399"/>
            <a:ext cx="84161" cy="2819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52185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II prioriteto 2.1. priemonė </a:t>
            </a:r>
            <a:r>
              <a:rPr lang="lt-LT" sz="3100" dirty="0"/>
              <a:t>(VPS 9 skyrius)</a:t>
            </a:r>
          </a:p>
        </p:txBody>
      </p:sp>
      <p:sp>
        <p:nvSpPr>
          <p:cNvPr id="5" name="Rectangle 4"/>
          <p:cNvSpPr/>
          <p:nvPr/>
        </p:nvSpPr>
        <p:spPr>
          <a:xfrm>
            <a:off x="228600" y="1676400"/>
            <a:ext cx="8763000" cy="4431983"/>
          </a:xfrm>
          <a:prstGeom prst="rect">
            <a:avLst/>
          </a:prstGeom>
        </p:spPr>
        <p:txBody>
          <a:bodyPr wrap="square">
            <a:spAutoFit/>
          </a:bodyPr>
          <a:lstStyle/>
          <a:p>
            <a:r>
              <a:rPr lang="lt-LT" spc="-100" dirty="0" smtClean="0">
                <a:solidFill>
                  <a:schemeClr val="tx2"/>
                </a:solidFill>
                <a:latin typeface="+mj-lt"/>
                <a:ea typeface="+mj-ea"/>
                <a:cs typeface="+mj-cs"/>
              </a:rPr>
              <a:t>Aprašymas</a:t>
            </a:r>
            <a:endParaRPr lang="lt-LT" spc="-100" dirty="0">
              <a:solidFill>
                <a:schemeClr val="tx2"/>
              </a:solidFill>
              <a:latin typeface="+mj-lt"/>
              <a:ea typeface="+mj-ea"/>
              <a:cs typeface="+mj-cs"/>
            </a:endParaRPr>
          </a:p>
          <a:p>
            <a:pPr marL="285750" indent="-285750">
              <a:buFont typeface="Arial" panose="020B0604020202020204" pitchFamily="34" charset="0"/>
              <a:buChar char="•"/>
            </a:pPr>
            <a:r>
              <a:rPr lang="lt-LT" dirty="0"/>
              <a:t>Parama skiriama Rokiškio r. VVG teritorijoje gyvenančių </a:t>
            </a:r>
            <a:r>
              <a:rPr lang="lt-LT" dirty="0" smtClean="0"/>
              <a:t>fizinių </a:t>
            </a:r>
            <a:r>
              <a:rPr lang="lt-LT" dirty="0"/>
              <a:t>asmenų ir (arba) veikiančių </a:t>
            </a:r>
            <a:r>
              <a:rPr lang="lt-LT" dirty="0" smtClean="0"/>
              <a:t>juridinių </a:t>
            </a:r>
            <a:r>
              <a:rPr lang="lt-LT" dirty="0"/>
              <a:t>asmenų dalyvių ugdymui, kurie siekia įgyti ir (arba) patobulinti kompetencijas, reikalingas verslui kurti, plėtoti, valdyti;  įgyti žinių ir gebėjimų, padedančių efektyviau išnaudoti rinkos sąlygas, panaudoti technologijas, inovacijas, didinančias ekonominės veiklos gyvybingumą ir konkurencingumą. </a:t>
            </a:r>
          </a:p>
          <a:p>
            <a:pPr marL="285750" indent="-285750">
              <a:buFont typeface="Arial" panose="020B0604020202020204" pitchFamily="34" charset="0"/>
              <a:buChar char="•"/>
            </a:pPr>
            <a:r>
              <a:rPr lang="lt-LT" dirty="0"/>
              <a:t>Mokymų tematika turi būti susijusi su „Rokiškio kaimo strategijos 2014-2020“ II prioriteto priemonėmis.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Per priemonę tiesiogiai darbo vietos nėra kuriamos, tačiau sudaromos prielaidos darbo vietoms kurtis ir arba išlaikyti jas tvarias. </a:t>
            </a:r>
          </a:p>
          <a:p>
            <a:pPr marL="285750" indent="-285750">
              <a:buFont typeface="Arial" panose="020B0604020202020204" pitchFamily="34" charset="0"/>
              <a:buChar char="•"/>
            </a:pPr>
            <a:endParaRPr lang="lt-LT" dirty="0"/>
          </a:p>
          <a:p>
            <a:r>
              <a:rPr lang="lt-LT" dirty="0">
                <a:solidFill>
                  <a:schemeClr val="tx2">
                    <a:lumMod val="75000"/>
                  </a:schemeClr>
                </a:solidFill>
              </a:rPr>
              <a:t>Per priemonę suplanuota minimaliai įgyvendinti bent </a:t>
            </a:r>
            <a:r>
              <a:rPr lang="lt-LT" sz="2400" b="1" dirty="0">
                <a:solidFill>
                  <a:schemeClr val="tx2">
                    <a:lumMod val="75000"/>
                  </a:schemeClr>
                </a:solidFill>
              </a:rPr>
              <a:t>2</a:t>
            </a:r>
            <a:r>
              <a:rPr lang="lt-LT" dirty="0">
                <a:solidFill>
                  <a:schemeClr val="tx2">
                    <a:lumMod val="75000"/>
                  </a:schemeClr>
                </a:solidFill>
              </a:rPr>
              <a:t> projektus, įtraukti minimaliai bent </a:t>
            </a:r>
            <a:r>
              <a:rPr lang="lt-LT" sz="2400" b="1" dirty="0">
                <a:solidFill>
                  <a:schemeClr val="tx2">
                    <a:lumMod val="75000"/>
                  </a:schemeClr>
                </a:solidFill>
              </a:rPr>
              <a:t>16</a:t>
            </a:r>
            <a:r>
              <a:rPr lang="lt-LT" dirty="0">
                <a:solidFill>
                  <a:schemeClr val="tx2">
                    <a:lumMod val="75000"/>
                  </a:schemeClr>
                </a:solidFill>
              </a:rPr>
              <a:t> dalyvių. Taip pat numatyta, kad daugiau nei </a:t>
            </a:r>
            <a:r>
              <a:rPr lang="lt-LT" sz="2400" b="1" dirty="0">
                <a:solidFill>
                  <a:schemeClr val="tx2">
                    <a:lumMod val="75000"/>
                  </a:schemeClr>
                </a:solidFill>
              </a:rPr>
              <a:t>75 proc. </a:t>
            </a:r>
            <a:r>
              <a:rPr lang="lt-LT" dirty="0">
                <a:solidFill>
                  <a:schemeClr val="tx2">
                    <a:lumMod val="75000"/>
                  </a:schemeClr>
                </a:solidFill>
              </a:rPr>
              <a:t>mokymų dalyvių privalo sėkmingai mokymus pabaigti.</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05920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990"/>
            <a:ext cx="9144000" cy="491210"/>
          </a:xfrm>
        </p:spPr>
        <p:txBody>
          <a:bodyPr>
            <a:normAutofit fontScale="90000"/>
          </a:bodyPr>
          <a:lstStyle/>
          <a:p>
            <a:r>
              <a:rPr lang="lt-LT" sz="3100" dirty="0" smtClean="0"/>
              <a:t>II prioriteto 2.2. priemonės 2.2.1. veiklos sritis </a:t>
            </a:r>
            <a:r>
              <a:rPr lang="lt-LT" sz="24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78005279"/>
              </p:ext>
            </p:extLst>
          </p:nvPr>
        </p:nvGraphicFramePr>
        <p:xfrm>
          <a:off x="-5687" y="1007365"/>
          <a:ext cx="9149687" cy="1559052"/>
        </p:xfrm>
        <a:graphic>
          <a:graphicData uri="http://schemas.openxmlformats.org/drawingml/2006/table">
            <a:tbl>
              <a:tblPr firstRow="1" firstCol="1" bandRow="1">
                <a:tableStyleId>{5C22544A-7EE6-4342-B048-85BDC9FD1C3A}</a:tableStyleId>
              </a:tblPr>
              <a:tblGrid>
                <a:gridCol w="3741188"/>
                <a:gridCol w="1903299"/>
                <a:gridCol w="1981556"/>
                <a:gridCol w="1523644"/>
              </a:tblGrid>
              <a:tr h="429071">
                <a:tc>
                  <a:txBody>
                    <a:bodyPr/>
                    <a:lstStyle/>
                    <a:p>
                      <a:pPr algn="l">
                        <a:spcAft>
                          <a:spcPts val="0"/>
                        </a:spcAft>
                      </a:pPr>
                      <a:r>
                        <a:rPr lang="lt-LT" sz="1400" b="0" dirty="0" smtClean="0">
                          <a:solidFill>
                            <a:schemeClr val="tx1">
                              <a:lumMod val="75000"/>
                              <a:lumOff val="25000"/>
                            </a:schemeClr>
                          </a:solidFill>
                          <a:effectLst/>
                        </a:rPr>
                        <a:t>2.2. Ūkio </a:t>
                      </a:r>
                      <a:r>
                        <a:rPr lang="lt-LT" sz="1400" b="0" dirty="0">
                          <a:solidFill>
                            <a:schemeClr val="tx1">
                              <a:lumMod val="75000"/>
                              <a:lumOff val="25000"/>
                            </a:schemeClr>
                          </a:solidFill>
                          <a:effectLst/>
                        </a:rPr>
                        <a:t>ir verslo plėtra </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smtClean="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smtClean="0">
                          <a:solidFill>
                            <a:schemeClr val="tx1">
                              <a:lumMod val="75000"/>
                              <a:lumOff val="25000"/>
                            </a:schemeClr>
                          </a:solidFill>
                          <a:effectLst/>
                          <a:latin typeface="+mn-lt"/>
                        </a:rPr>
                        <a:t>Lėšų iš viso, tūkst. </a:t>
                      </a:r>
                      <a:r>
                        <a:rPr lang="lt-LT" sz="1400" b="0" dirty="0" err="1" smtClean="0">
                          <a:solidFill>
                            <a:schemeClr val="tx1">
                              <a:lumMod val="75000"/>
                              <a:lumOff val="25000"/>
                            </a:schemeClr>
                          </a:solidFill>
                          <a:effectLst/>
                          <a:latin typeface="+mn-lt"/>
                        </a:rPr>
                        <a:t>Eur</a:t>
                      </a:r>
                      <a:r>
                        <a:rPr lang="lt-LT" sz="1400" b="0" dirty="0" smtClean="0">
                          <a:solidFill>
                            <a:schemeClr val="tx1">
                              <a:lumMod val="75000"/>
                              <a:lumOff val="25000"/>
                            </a:schemeClr>
                          </a:solidFill>
                          <a:effectLst/>
                          <a:latin typeface="+mn-lt"/>
                        </a:rPr>
                        <a:t>/ min. projektų sk.</a:t>
                      </a:r>
                      <a:r>
                        <a:rPr lang="lt-LT" sz="1400" b="0" baseline="0" dirty="0" smtClean="0">
                          <a:solidFill>
                            <a:schemeClr val="tx1">
                              <a:lumMod val="75000"/>
                              <a:lumOff val="25000"/>
                            </a:schemeClr>
                          </a:solidFill>
                          <a:effectLst/>
                          <a:latin typeface="+mn-lt"/>
                        </a:rPr>
                        <a:t> </a:t>
                      </a:r>
                      <a:r>
                        <a:rPr lang="lt-LT" sz="1400" b="0" dirty="0" smtClean="0">
                          <a:solidFill>
                            <a:schemeClr val="tx1">
                              <a:lumMod val="75000"/>
                              <a:lumOff val="25000"/>
                            </a:schemeClr>
                          </a:solidFill>
                          <a:effectLst/>
                          <a:latin typeface="+mn-lt"/>
                        </a:rPr>
                        <a:t>/</a:t>
                      </a:r>
                      <a:r>
                        <a:rPr lang="lt-LT" sz="1400" b="0" dirty="0" smtClean="0">
                          <a:solidFill>
                            <a:schemeClr val="tx1">
                              <a:lumMod val="75000"/>
                              <a:lumOff val="25000"/>
                            </a:schemeClr>
                          </a:solidFill>
                          <a:effectLst/>
                        </a:rPr>
                        <a:t>darbo vietų sk.</a:t>
                      </a:r>
                      <a:r>
                        <a:rPr lang="lt-LT" sz="1400" b="0" dirty="0" smtClean="0">
                          <a:solidFill>
                            <a:schemeClr val="tx1">
                              <a:lumMod val="75000"/>
                              <a:lumOff val="25000"/>
                            </a:schemeClr>
                          </a:solidFill>
                          <a:effectLst/>
                          <a:latin typeface="+mn-lt"/>
                        </a:rPr>
                        <a:t>  </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smtClean="0">
                          <a:solidFill>
                            <a:schemeClr val="tx1">
                              <a:lumMod val="75000"/>
                              <a:lumOff val="25000"/>
                            </a:schemeClr>
                          </a:solidFill>
                          <a:effectLst/>
                          <a:latin typeface="+mn-lt"/>
                        </a:rPr>
                        <a:t>P</a:t>
                      </a:r>
                      <a:r>
                        <a:rPr lang="lt-LT" sz="1400" b="0" baseline="0" dirty="0" smtClean="0">
                          <a:solidFill>
                            <a:schemeClr val="tx1">
                              <a:lumMod val="75000"/>
                              <a:lumOff val="25000"/>
                            </a:schemeClr>
                          </a:solidFill>
                          <a:effectLst/>
                          <a:latin typeface="+mn-lt"/>
                        </a:rPr>
                        <a:t>arama projektui, tūkst. </a:t>
                      </a:r>
                      <a:r>
                        <a:rPr lang="lt-LT" sz="1400" b="0" baseline="0" dirty="0" err="1" smtClean="0">
                          <a:solidFill>
                            <a:schemeClr val="tx1">
                              <a:lumMod val="75000"/>
                              <a:lumOff val="25000"/>
                            </a:schemeClr>
                          </a:solidFill>
                          <a:effectLst/>
                          <a:latin typeface="+mn-lt"/>
                        </a:rPr>
                        <a:t>Eur</a:t>
                      </a:r>
                      <a:r>
                        <a:rPr lang="lt-LT" sz="1400" b="0" baseline="0" dirty="0" smtClean="0">
                          <a:solidFill>
                            <a:schemeClr val="tx1">
                              <a:lumMod val="75000"/>
                              <a:lumOff val="25000"/>
                            </a:schemeClr>
                          </a:solidFill>
                          <a:effectLst/>
                          <a:latin typeface="+mn-lt"/>
                        </a:rPr>
                        <a:t>/ min. darbo vietų</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019">
                <a:tc>
                  <a:txBody>
                    <a:bodyPr/>
                    <a:lstStyle/>
                    <a:p>
                      <a:pPr algn="l">
                        <a:spcAft>
                          <a:spcPts val="0"/>
                        </a:spcAft>
                      </a:pPr>
                      <a:r>
                        <a:rPr lang="lt-LT" sz="1800" b="0" dirty="0">
                          <a:solidFill>
                            <a:schemeClr val="tx1">
                              <a:lumMod val="75000"/>
                              <a:lumOff val="25000"/>
                            </a:schemeClr>
                          </a:solidFill>
                          <a:effectLst/>
                        </a:rPr>
                        <a:t>2.2.1.  Parama verslui pradėti  </a:t>
                      </a:r>
                    </a:p>
                    <a:p>
                      <a:pPr algn="l">
                        <a:spcAft>
                          <a:spcPts val="0"/>
                        </a:spcAft>
                      </a:pPr>
                      <a:r>
                        <a:rPr lang="lt-LT" sz="1800" b="0" dirty="0">
                          <a:solidFill>
                            <a:schemeClr val="tx1">
                              <a:lumMod val="75000"/>
                              <a:lumOff val="25000"/>
                            </a:schemeClr>
                          </a:solidFill>
                          <a:effectLst/>
                        </a:rPr>
                        <a:t>(naujam verlui pradėti jei įmonės veikia)</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smtClean="0">
                          <a:solidFill>
                            <a:schemeClr val="tx1">
                              <a:lumMod val="75000"/>
                              <a:lumOff val="25000"/>
                            </a:schemeClr>
                          </a:solidFill>
                          <a:effectLst/>
                        </a:rPr>
                        <a:t>70 proc.(l.maži)/ 50 proc. (mažai)</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smtClean="0">
                          <a:solidFill>
                            <a:schemeClr val="tx1">
                              <a:lumMod val="75000"/>
                              <a:lumOff val="25000"/>
                            </a:schemeClr>
                          </a:solidFill>
                          <a:effectLst/>
                        </a:rPr>
                        <a:t>400/ 8/ 8</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smtClean="0">
                          <a:solidFill>
                            <a:schemeClr val="tx1">
                              <a:lumMod val="75000"/>
                              <a:lumOff val="25000"/>
                            </a:schemeClr>
                          </a:solidFill>
                          <a:effectLst/>
                        </a:rPr>
                        <a:t>Iki 50/ 1</a:t>
                      </a:r>
                      <a:endParaRPr lang="lt-LT" sz="1800" b="0" dirty="0">
                        <a:solidFill>
                          <a:schemeClr val="tx1">
                            <a:lumMod val="75000"/>
                            <a:lumOff val="25000"/>
                          </a:schemeClr>
                        </a:solidFill>
                        <a:effectLst/>
                      </a:endParaRPr>
                    </a:p>
                    <a:p>
                      <a:pPr algn="ctr">
                        <a:spcAft>
                          <a:spcPts val="0"/>
                        </a:spcAft>
                      </a:pPr>
                      <a:r>
                        <a:rPr lang="lt-LT" sz="1800" b="0" dirty="0">
                          <a:solidFill>
                            <a:schemeClr val="tx1">
                              <a:lumMod val="75000"/>
                              <a:lumOff val="25000"/>
                            </a:schemeClr>
                          </a:solidFill>
                          <a:effectLst/>
                        </a:rPr>
                        <a:t>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40032" y="2735582"/>
            <a:ext cx="9103968" cy="3416320"/>
          </a:xfrm>
          <a:prstGeom prst="rect">
            <a:avLst/>
          </a:prstGeom>
        </p:spPr>
        <p:txBody>
          <a:bodyPr wrap="square">
            <a:spAutoFit/>
          </a:bodyPr>
          <a:lstStyle/>
          <a:p>
            <a:r>
              <a:rPr lang="lt-LT" spc="-100" dirty="0" smtClean="0">
                <a:solidFill>
                  <a:schemeClr val="tx2"/>
                </a:solidFill>
                <a:latin typeface="+mj-lt"/>
                <a:ea typeface="+mj-ea"/>
                <a:cs typeface="+mj-cs"/>
              </a:rPr>
              <a:t>Sąlygos VPS</a:t>
            </a:r>
            <a:endParaRPr lang="lt-LT" spc="-100" dirty="0">
              <a:solidFill>
                <a:schemeClr val="tx2"/>
              </a:solidFill>
              <a:latin typeface="+mj-lt"/>
              <a:ea typeface="+mj-ea"/>
              <a:cs typeface="+mj-cs"/>
            </a:endParaRPr>
          </a:p>
          <a:p>
            <a:pPr marL="285750" lvl="0" indent="-285750">
              <a:buFont typeface="Arial" panose="020B0604020202020204" pitchFamily="34" charset="0"/>
              <a:buChar char="•"/>
            </a:pPr>
            <a:r>
              <a:rPr lang="lt-LT" dirty="0"/>
              <a:t>parama teikiama projektams, vykdomiems Rokiškio r. VVG teritorijoje;</a:t>
            </a:r>
          </a:p>
          <a:p>
            <a:pPr marL="285750" lvl="0" indent="-285750">
              <a:buFont typeface="Arial" panose="020B0604020202020204" pitchFamily="34" charset="0"/>
              <a:buChar char="•"/>
            </a:pPr>
            <a:r>
              <a:rPr lang="lt-LT" dirty="0"/>
              <a:t>parama teikiama ne žemės ūkio veiklai;</a:t>
            </a:r>
          </a:p>
          <a:p>
            <a:pPr marL="285750" lvl="0" indent="-285750">
              <a:buFont typeface="Arial" panose="020B0604020202020204" pitchFamily="34" charset="0"/>
              <a:buChar char="•"/>
            </a:pPr>
            <a:r>
              <a:rPr lang="lt-LT" dirty="0"/>
              <a:t>bus sukurtos sąlyginės naujos darbo vietos (nauji etatai) </a:t>
            </a:r>
            <a:r>
              <a:rPr lang="lt-LT" dirty="0" smtClean="0"/>
              <a:t>strategijos teritorijoje</a:t>
            </a:r>
            <a:r>
              <a:rPr lang="lt-LT" dirty="0"/>
              <a:t>; </a:t>
            </a:r>
          </a:p>
          <a:p>
            <a:pPr marL="285750" lvl="0" indent="-285750">
              <a:buFont typeface="Arial" panose="020B0604020202020204" pitchFamily="34" charset="0"/>
              <a:buChar char="•"/>
            </a:pPr>
            <a:r>
              <a:rPr lang="lt-LT" dirty="0"/>
              <a:t>pareiškėjas pateikia ekonomiškai pagrįstą verslo </a:t>
            </a:r>
            <a:r>
              <a:rPr lang="lt-LT" dirty="0" smtClean="0"/>
              <a:t>planą;</a:t>
            </a:r>
            <a:endParaRPr lang="lt-LT" dirty="0"/>
          </a:p>
          <a:p>
            <a:pPr marL="285750" indent="-285750">
              <a:buFont typeface="Arial" panose="020B0604020202020204" pitchFamily="34" charset="0"/>
              <a:buChar char="•"/>
            </a:pPr>
            <a:r>
              <a:rPr lang="lt-LT" dirty="0"/>
              <a:t>minimalus projekto kontrolės laikotarpis 5 metai po projekto įgyvendinimo</a:t>
            </a:r>
            <a:r>
              <a:rPr lang="lt-LT" dirty="0" smtClean="0"/>
              <a:t>.</a:t>
            </a:r>
          </a:p>
          <a:p>
            <a:r>
              <a:rPr lang="lt-LT" dirty="0" smtClean="0">
                <a:solidFill>
                  <a:schemeClr val="tx2">
                    <a:lumMod val="75000"/>
                  </a:schemeClr>
                </a:solidFill>
              </a:rPr>
              <a:t>Sąlygos kvietimo </a:t>
            </a:r>
          </a:p>
          <a:p>
            <a:pPr marL="285750" indent="-285750">
              <a:buFont typeface="Arial" panose="020B0604020202020204" pitchFamily="34" charset="0"/>
              <a:buChar char="•"/>
            </a:pPr>
            <a:r>
              <a:rPr lang="lt-LT" dirty="0"/>
              <a:t>Paraiškos pateikimo metu pareiškėjas (fizinis ir juridinis asmuo), įskaitant su juo susijusias įmones, turi atitikti labai mažos arba mažos įmonės apibrėžimą pagal Vietos projektų  administravimo taisyklių 6.15 arba 6.16 papunkčius.</a:t>
            </a:r>
          </a:p>
          <a:p>
            <a:endParaRPr lang="lt-LT" dirty="0" smtClean="0">
              <a:solidFill>
                <a:schemeClr val="tx2">
                  <a:lumMod val="75000"/>
                </a:schemeClr>
              </a:solidFill>
            </a:endParaRPr>
          </a:p>
          <a:p>
            <a:endParaRPr lang="lt-LT" dirty="0"/>
          </a:p>
        </p:txBody>
      </p:sp>
      <p:sp>
        <p:nvSpPr>
          <p:cNvPr id="8" name="Rectangle 7"/>
          <p:cNvSpPr/>
          <p:nvPr/>
        </p:nvSpPr>
        <p:spPr>
          <a:xfrm>
            <a:off x="-5687" y="2700325"/>
            <a:ext cx="45719" cy="1643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521859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lt-LT" dirty="0" smtClean="0"/>
              <a:t>II prioriteto 2.2. priemonės 2.2.1. veiklos sritis </a:t>
            </a:r>
            <a:r>
              <a:rPr lang="lt-LT" sz="3100" dirty="0"/>
              <a:t>(VPS 9 skyrius)</a:t>
            </a:r>
          </a:p>
        </p:txBody>
      </p:sp>
      <p:sp>
        <p:nvSpPr>
          <p:cNvPr id="5" name="Rectangle 4"/>
          <p:cNvSpPr/>
          <p:nvPr/>
        </p:nvSpPr>
        <p:spPr>
          <a:xfrm>
            <a:off x="0" y="1676400"/>
            <a:ext cx="9144000" cy="4616648"/>
          </a:xfrm>
          <a:prstGeom prst="rect">
            <a:avLst/>
          </a:prstGeom>
        </p:spPr>
        <p:txBody>
          <a:bodyPr wrap="square">
            <a:spAutoFit/>
          </a:bodyPr>
          <a:lstStyle/>
          <a:p>
            <a:r>
              <a:rPr lang="lt-LT" spc="-100" dirty="0" smtClean="0">
                <a:solidFill>
                  <a:schemeClr val="tx2"/>
                </a:solidFill>
                <a:latin typeface="+mj-lt"/>
                <a:ea typeface="+mj-ea"/>
                <a:cs typeface="+mj-cs"/>
              </a:rPr>
              <a:t>Aprašymas</a:t>
            </a:r>
            <a:endParaRPr lang="lt-LT" spc="-100" dirty="0">
              <a:solidFill>
                <a:schemeClr val="tx2"/>
              </a:solidFill>
              <a:latin typeface="+mj-lt"/>
              <a:ea typeface="+mj-ea"/>
              <a:cs typeface="+mj-cs"/>
            </a:endParaRPr>
          </a:p>
          <a:p>
            <a:r>
              <a:rPr lang="lt-LT" dirty="0"/>
              <a:t>Parama skirta fiziniams ir (arba) juridiniams asmenims, kuriantiems naują verslą Rokiškio r. VVG teritorijoje, labai mažas ir mažas įmones, naujas darbo vietas (įskaitant fizinių asmenų darbinę veiklą pagal verslo liudijimą arba individualios veiklos pažymą). Jeigu pareiškėjas jau vykdo ekonominę veiklą, parama gali būti teikiama tik naujai verslo rūšiai pradėti. </a:t>
            </a:r>
          </a:p>
          <a:p>
            <a:r>
              <a:rPr lang="lt-LT" dirty="0"/>
              <a:t> </a:t>
            </a:r>
          </a:p>
          <a:p>
            <a:pPr marL="285750" indent="-285750">
              <a:buFont typeface="Arial" panose="020B0604020202020204" pitchFamily="34" charset="0"/>
              <a:buChar char="•"/>
            </a:pPr>
            <a:r>
              <a:rPr lang="lt-LT" dirty="0"/>
              <a:t>Šia veiklos sritimi siekiama įvairinti kaimo ekonomines veiklas, todėl parama teikiama ne žemės ūkio veiklai. Remiama veikla, apimanti įvairius verslus - produktų gamybą, apdorojimą, perdirbimą, jų pardavimą, įvairių paslaugų teikimą, įskaitant paslaugas žemės ūkiui</a:t>
            </a:r>
            <a:r>
              <a:rPr lang="lt-LT" dirty="0" smtClean="0"/>
              <a:t>.</a:t>
            </a:r>
          </a:p>
          <a:p>
            <a:pPr marL="285750" indent="-285750">
              <a:buFont typeface="Arial" panose="020B0604020202020204" pitchFamily="34" charset="0"/>
              <a:buChar char="•"/>
            </a:pPr>
            <a:r>
              <a:rPr lang="lt-LT" dirty="0"/>
              <a:t> </a:t>
            </a:r>
            <a:r>
              <a:rPr lang="lt-LT" dirty="0" smtClean="0"/>
              <a:t>Ypatingas </a:t>
            </a:r>
            <a:r>
              <a:rPr lang="lt-LT" dirty="0"/>
              <a:t>dėmesys skiriamas jauniems žmonėms (iki 40 m.).</a:t>
            </a:r>
          </a:p>
          <a:p>
            <a:r>
              <a:rPr lang="lt-LT" dirty="0"/>
              <a:t> </a:t>
            </a:r>
          </a:p>
          <a:p>
            <a:r>
              <a:rPr lang="lt-LT" dirty="0">
                <a:solidFill>
                  <a:schemeClr val="tx2">
                    <a:lumMod val="75000"/>
                  </a:schemeClr>
                </a:solidFill>
              </a:rPr>
              <a:t>Per priemonę bus kuriamos naujos darbo vietos. Suplanuota minimaliai įgyvendinti bent </a:t>
            </a:r>
            <a:r>
              <a:rPr lang="lt-LT" sz="2400" b="1" dirty="0">
                <a:solidFill>
                  <a:schemeClr val="tx2">
                    <a:lumMod val="75000"/>
                  </a:schemeClr>
                </a:solidFill>
              </a:rPr>
              <a:t>8</a:t>
            </a:r>
            <a:r>
              <a:rPr lang="lt-LT" b="1" dirty="0">
                <a:solidFill>
                  <a:schemeClr val="tx2">
                    <a:lumMod val="75000"/>
                  </a:schemeClr>
                </a:solidFill>
              </a:rPr>
              <a:t> </a:t>
            </a:r>
            <a:r>
              <a:rPr lang="lt-LT" dirty="0">
                <a:solidFill>
                  <a:schemeClr val="tx2">
                    <a:lumMod val="75000"/>
                  </a:schemeClr>
                </a:solidFill>
              </a:rPr>
              <a:t>projektus ir  minimaliai sukurti bent </a:t>
            </a:r>
            <a:r>
              <a:rPr lang="lt-LT" sz="2400" b="1" dirty="0">
                <a:solidFill>
                  <a:schemeClr val="tx2">
                    <a:lumMod val="75000"/>
                  </a:schemeClr>
                </a:solidFill>
              </a:rPr>
              <a:t>8</a:t>
            </a:r>
            <a:r>
              <a:rPr lang="lt-LT" dirty="0">
                <a:solidFill>
                  <a:schemeClr val="tx2">
                    <a:lumMod val="75000"/>
                  </a:schemeClr>
                </a:solidFill>
              </a:rPr>
              <a:t> darbo vietas, iš kurių nemažiau, </a:t>
            </a:r>
            <a:r>
              <a:rPr lang="lt-LT" dirty="0" smtClean="0">
                <a:solidFill>
                  <a:schemeClr val="tx2">
                    <a:lumMod val="75000"/>
                  </a:schemeClr>
                </a:solidFill>
              </a:rPr>
              <a:t>kaip </a:t>
            </a:r>
            <a:r>
              <a:rPr lang="lt-LT" sz="2400" b="1" dirty="0" smtClean="0">
                <a:solidFill>
                  <a:schemeClr val="tx2">
                    <a:lumMod val="75000"/>
                  </a:schemeClr>
                </a:solidFill>
              </a:rPr>
              <a:t>20 proc</a:t>
            </a:r>
            <a:r>
              <a:rPr lang="lt-LT" b="1" dirty="0" smtClean="0">
                <a:solidFill>
                  <a:schemeClr val="tx2">
                    <a:lumMod val="75000"/>
                  </a:schemeClr>
                </a:solidFill>
              </a:rPr>
              <a:t>. </a:t>
            </a:r>
            <a:r>
              <a:rPr lang="lt-LT" dirty="0">
                <a:solidFill>
                  <a:schemeClr val="tx2">
                    <a:lumMod val="75000"/>
                  </a:schemeClr>
                </a:solidFill>
              </a:rPr>
              <a:t>darbo vietų bus sukurta jauniems žmonėms (iki 40 m</a:t>
            </a:r>
            <a:r>
              <a:rPr lang="lt-LT" dirty="0" smtClean="0">
                <a:solidFill>
                  <a:schemeClr val="tx2">
                    <a:lumMod val="75000"/>
                  </a:schemeClr>
                </a:solidFill>
              </a:rPr>
              <a:t>.)</a:t>
            </a:r>
            <a:endParaRPr lang="lt-LT" dirty="0">
              <a:solidFill>
                <a:schemeClr val="tx2">
                  <a:lumMod val="7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754108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09600"/>
          </a:xfrm>
        </p:spPr>
        <p:txBody>
          <a:bodyPr>
            <a:normAutofit fontScale="90000"/>
          </a:bodyPr>
          <a:lstStyle/>
          <a:p>
            <a:r>
              <a:rPr lang="lt-LT" sz="2700" dirty="0" smtClean="0"/>
              <a:t>II prioriteto 2.1. </a:t>
            </a:r>
            <a:r>
              <a:rPr lang="lt-LT" sz="2700" dirty="0"/>
              <a:t>priemonė</a:t>
            </a:r>
            <a:r>
              <a:rPr lang="lt-LT" sz="2700" dirty="0" smtClean="0"/>
              <a:t>. </a:t>
            </a:r>
            <a:r>
              <a:rPr lang="lt-LT" sz="2700" dirty="0"/>
              <a:t>2.2.1. veiklos </a:t>
            </a:r>
            <a:r>
              <a:rPr lang="lt-LT" sz="2700" dirty="0" smtClean="0"/>
              <a:t>sritis. </a:t>
            </a:r>
            <a:r>
              <a:rPr lang="lt-LT" sz="2700" dirty="0"/>
              <a:t>Kokybės kriterijai </a:t>
            </a:r>
            <a:r>
              <a:rPr lang="lt-LT" sz="1600" dirty="0"/>
              <a:t>(VPS 9 skyrius</a:t>
            </a:r>
            <a:r>
              <a:rPr lang="lt-LT" sz="1600" dirty="0" smtClean="0"/>
              <a:t>)</a:t>
            </a:r>
            <a:endParaRPr lang="lt-LT" sz="1600" dirty="0"/>
          </a:p>
        </p:txBody>
      </p:sp>
      <p:sp>
        <p:nvSpPr>
          <p:cNvPr id="7" name="Rectangle 6"/>
          <p:cNvSpPr/>
          <p:nvPr/>
        </p:nvSpPr>
        <p:spPr>
          <a:xfrm>
            <a:off x="0" y="6400799"/>
            <a:ext cx="45719" cy="43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9" name="Rectangle 5"/>
          <p:cNvSpPr/>
          <p:nvPr/>
        </p:nvSpPr>
        <p:spPr>
          <a:xfrm>
            <a:off x="0" y="6324600"/>
            <a:ext cx="5943600" cy="523220"/>
          </a:xfrm>
          <a:prstGeom prst="rect">
            <a:avLst/>
          </a:prstGeom>
        </p:spPr>
        <p:txBody>
          <a:bodyPr wrap="square">
            <a:spAutoFit/>
          </a:bodyPr>
          <a:lstStyle/>
          <a:p>
            <a:r>
              <a:rPr lang="lt-LT" sz="2800" spc="-100" dirty="0">
                <a:solidFill>
                  <a:schemeClr val="tx2"/>
                </a:solidFill>
                <a:latin typeface="+mj-lt"/>
                <a:ea typeface="+mj-ea"/>
                <a:cs typeface="+mj-cs"/>
              </a:rPr>
              <a:t>VPS </a:t>
            </a:r>
            <a:r>
              <a:rPr lang="lt-LT" sz="2400" spc="-100" dirty="0">
                <a:solidFill>
                  <a:schemeClr val="tx2"/>
                </a:solidFill>
                <a:latin typeface="+mj-lt"/>
                <a:ea typeface="+mj-ea"/>
                <a:cs typeface="+mj-cs"/>
              </a:rPr>
              <a:t>kokybės</a:t>
            </a:r>
            <a:r>
              <a:rPr lang="lt-LT" sz="2800" spc="-100" dirty="0">
                <a:solidFill>
                  <a:schemeClr val="tx2"/>
                </a:solidFill>
                <a:latin typeface="+mj-lt"/>
                <a:ea typeface="+mj-ea"/>
                <a:cs typeface="+mj-cs"/>
              </a:rPr>
              <a:t> </a:t>
            </a:r>
            <a:r>
              <a:rPr lang="lt-LT" sz="2800" spc="-100" dirty="0" smtClean="0">
                <a:solidFill>
                  <a:schemeClr val="tx2"/>
                </a:solidFill>
                <a:latin typeface="+mj-lt"/>
                <a:ea typeface="+mj-ea"/>
                <a:cs typeface="+mj-cs"/>
              </a:rPr>
              <a:t>kriterijai (</a:t>
            </a:r>
            <a:r>
              <a:rPr lang="lt-LT" sz="2800" spc="-100" dirty="0">
                <a:solidFill>
                  <a:schemeClr val="tx2"/>
                </a:solidFill>
              </a:rPr>
              <a:t>privalomi </a:t>
            </a:r>
            <a:r>
              <a:rPr lang="lt-LT" sz="2800" spc="-100" dirty="0" smtClean="0">
                <a:solidFill>
                  <a:schemeClr val="tx2"/>
                </a:solidFill>
              </a:rPr>
              <a:t>60 balų) </a:t>
            </a:r>
          </a:p>
        </p:txBody>
      </p:sp>
      <p:graphicFrame>
        <p:nvGraphicFramePr>
          <p:cNvPr id="3" name="Lentelė 2"/>
          <p:cNvGraphicFramePr>
            <a:graphicFrameLocks noGrp="1"/>
          </p:cNvGraphicFramePr>
          <p:nvPr>
            <p:extLst>
              <p:ext uri="{D42A27DB-BD31-4B8C-83A1-F6EECF244321}">
                <p14:modId xmlns:p14="http://schemas.microsoft.com/office/powerpoint/2010/main" val="781992635"/>
              </p:ext>
            </p:extLst>
          </p:nvPr>
        </p:nvGraphicFramePr>
        <p:xfrm>
          <a:off x="0" y="914398"/>
          <a:ext cx="9144000" cy="4941006"/>
        </p:xfrm>
        <a:graphic>
          <a:graphicData uri="http://schemas.openxmlformats.org/drawingml/2006/table">
            <a:tbl>
              <a:tblPr firstRow="1" firstCol="1" bandRow="1">
                <a:tableStyleId>{2D5ABB26-0587-4C30-8999-92F81FD0307C}</a:tableStyleId>
              </a:tblPr>
              <a:tblGrid>
                <a:gridCol w="457200"/>
                <a:gridCol w="8077200"/>
                <a:gridCol w="609600"/>
              </a:tblGrid>
              <a:tr h="304802">
                <a:tc>
                  <a:txBody>
                    <a:bodyPr/>
                    <a:lstStyle/>
                    <a:p>
                      <a:pPr>
                        <a:lnSpc>
                          <a:spcPct val="100000"/>
                        </a:lnSpc>
                        <a:spcAft>
                          <a:spcPts val="0"/>
                        </a:spcAft>
                      </a:pPr>
                      <a:r>
                        <a:rPr lang="lt-LT" sz="1400" dirty="0">
                          <a:effectLst/>
                          <a:latin typeface="Times New Roman" panose="02020603050405020304" pitchFamily="18" charset="0"/>
                          <a:cs typeface="Times New Roman" panose="02020603050405020304" pitchFamily="18" charset="0"/>
                        </a:rPr>
                        <a:t> </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dirty="0">
                          <a:effectLst/>
                          <a:latin typeface="Times New Roman" panose="02020603050405020304" pitchFamily="18" charset="0"/>
                          <a:cs typeface="Times New Roman" panose="02020603050405020304" pitchFamily="18" charset="0"/>
                        </a:rPr>
                        <a:t>Kriterijus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dirty="0">
                          <a:effectLst/>
                          <a:latin typeface="Times New Roman" panose="02020603050405020304" pitchFamily="18" charset="0"/>
                          <a:cs typeface="Times New Roman" panose="02020603050405020304" pitchFamily="18" charset="0"/>
                        </a:rPr>
                        <a:t>Balai</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2000">
                <a:tc>
                  <a:txBody>
                    <a:bodyPr/>
                    <a:lstStyle/>
                    <a:p>
                      <a:pPr>
                        <a:lnSpc>
                          <a:spcPct val="100000"/>
                        </a:lnSpc>
                        <a:spcAft>
                          <a:spcPts val="0"/>
                        </a:spcAft>
                      </a:pPr>
                      <a:r>
                        <a:rPr lang="lt-LT" sz="1400" b="1" dirty="0">
                          <a:effectLst/>
                          <a:latin typeface="+mn-lt"/>
                          <a:cs typeface="Times New Roman" panose="02020603050405020304" pitchFamily="18" charset="0"/>
                        </a:rPr>
                        <a:t>1.</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„Projekte numatyta santykinai mažesnė paramos investicija sąlyginei naujai darbo vietai sukurti“ (skaičiuojama nuo maksimalios galimos paramos sumos </a:t>
                      </a:r>
                      <a:r>
                        <a:rPr lang="lt-LT" sz="1400" b="1" dirty="0" smtClean="0">
                          <a:effectLst/>
                          <a:latin typeface="+mn-lt"/>
                          <a:cs typeface="Times New Roman" panose="02020603050405020304" pitchFamily="18" charset="0"/>
                        </a:rPr>
                        <a:t>–50 000 </a:t>
                      </a:r>
                      <a:r>
                        <a:rPr lang="lt-LT" sz="1400" b="1" dirty="0" err="1">
                          <a:effectLst/>
                          <a:latin typeface="+mn-lt"/>
                          <a:cs typeface="Times New Roman" panose="02020603050405020304" pitchFamily="18" charset="0"/>
                        </a:rPr>
                        <a:t>Eur</a:t>
                      </a:r>
                      <a:r>
                        <a:rPr lang="lt-LT" sz="1400" b="1" dirty="0" smtClean="0">
                          <a:effectLst/>
                          <a:latin typeface="+mn-lt"/>
                          <a:cs typeface="Times New Roman" panose="02020603050405020304" pitchFamily="18" charset="0"/>
                        </a:rPr>
                        <a:t>). </a:t>
                      </a:r>
                      <a:r>
                        <a:rPr lang="lt-LT" sz="1400" b="1" dirty="0">
                          <a:effectLst/>
                          <a:latin typeface="+mn-lt"/>
                          <a:cs typeface="Times New Roman" panose="02020603050405020304" pitchFamily="18" charset="0"/>
                        </a:rPr>
                        <a:t>Šis atrankos kriterijus detalizuojamas taip</a:t>
                      </a:r>
                      <a:r>
                        <a:rPr lang="lt-LT" sz="1400" b="1" dirty="0" smtClean="0">
                          <a:effectLst/>
                          <a:latin typeface="+mn-lt"/>
                          <a:cs typeface="Times New Roman" panose="02020603050405020304" pitchFamily="18" charset="0"/>
                        </a:rPr>
                        <a:t>:</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309">
                <a:tc>
                  <a:txBody>
                    <a:bodyPr/>
                    <a:lstStyle/>
                    <a:p>
                      <a:pPr>
                        <a:lnSpc>
                          <a:spcPct val="100000"/>
                        </a:lnSpc>
                        <a:spcAft>
                          <a:spcPts val="0"/>
                        </a:spcAft>
                      </a:pPr>
                      <a:r>
                        <a:rPr lang="lt-LT" sz="1200">
                          <a:effectLst/>
                          <a:latin typeface="+mn-lt"/>
                          <a:cs typeface="Times New Roman" panose="02020603050405020304" pitchFamily="18" charset="0"/>
                        </a:rPr>
                        <a:t>1.1.</a:t>
                      </a:r>
                      <a:endParaRPr lang="lt-LT" sz="12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20 proc. ir mažiau</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20</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309">
                <a:tc>
                  <a:txBody>
                    <a:bodyPr/>
                    <a:lstStyle/>
                    <a:p>
                      <a:pPr>
                        <a:lnSpc>
                          <a:spcPct val="100000"/>
                        </a:lnSpc>
                        <a:spcAft>
                          <a:spcPts val="0"/>
                        </a:spcAft>
                      </a:pPr>
                      <a:r>
                        <a:rPr lang="lt-LT" sz="1200" dirty="0">
                          <a:effectLst/>
                          <a:latin typeface="+mn-lt"/>
                          <a:cs typeface="Times New Roman" panose="02020603050405020304" pitchFamily="18" charset="0"/>
                        </a:rPr>
                        <a:t>1.2.</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20 iki 40 proc.</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15</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309">
                <a:tc>
                  <a:txBody>
                    <a:bodyPr/>
                    <a:lstStyle/>
                    <a:p>
                      <a:pPr>
                        <a:lnSpc>
                          <a:spcPct val="100000"/>
                        </a:lnSpc>
                        <a:spcAft>
                          <a:spcPts val="0"/>
                        </a:spcAft>
                      </a:pPr>
                      <a:r>
                        <a:rPr lang="lt-LT" sz="1200">
                          <a:effectLst/>
                          <a:latin typeface="+mn-lt"/>
                          <a:cs typeface="Times New Roman" panose="02020603050405020304" pitchFamily="18" charset="0"/>
                        </a:rPr>
                        <a:t>1.3.</a:t>
                      </a:r>
                      <a:endParaRPr lang="lt-LT" sz="12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40 iki 70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10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309">
                <a:tc>
                  <a:txBody>
                    <a:bodyPr/>
                    <a:lstStyle/>
                    <a:p>
                      <a:pPr>
                        <a:lnSpc>
                          <a:spcPct val="100000"/>
                        </a:lnSpc>
                        <a:spcAft>
                          <a:spcPts val="0"/>
                        </a:spcAft>
                      </a:pPr>
                      <a:r>
                        <a:rPr lang="lt-LT" sz="1200" dirty="0">
                          <a:effectLst/>
                          <a:latin typeface="+mn-lt"/>
                          <a:cs typeface="Times New Roman" panose="02020603050405020304" pitchFamily="18" charset="0"/>
                        </a:rPr>
                        <a:t>1.4.</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70 iki 85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960">
                <a:tc>
                  <a:txBody>
                    <a:bodyPr/>
                    <a:lstStyle/>
                    <a:p>
                      <a:pPr>
                        <a:lnSpc>
                          <a:spcPct val="100000"/>
                        </a:lnSpc>
                        <a:spcAft>
                          <a:spcPts val="0"/>
                        </a:spcAft>
                      </a:pPr>
                      <a:r>
                        <a:rPr lang="lt-LT" sz="1400" b="1" dirty="0">
                          <a:effectLst/>
                          <a:latin typeface="+mn-lt"/>
                          <a:cs typeface="Times New Roman" panose="02020603050405020304" pitchFamily="18" charset="0"/>
                        </a:rPr>
                        <a:t>2.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Pareiškėjas įsipareigoja įdarbinti daugiau jaunų žmonių (iki 40 metų) (didesnis proc. projektu suplanuotų naujų darbo vietų sukurti jauniems žmonėms (iki 40 metų). Šis atrankos kriterijus detalizuojamas taip</a:t>
                      </a:r>
                      <a:r>
                        <a:rPr lang="lt-LT" sz="1400" b="1" dirty="0" smtClean="0">
                          <a:effectLst/>
                          <a:latin typeface="+mn-lt"/>
                          <a:cs typeface="Times New Roman" panose="02020603050405020304" pitchFamily="18" charset="0"/>
                        </a:rPr>
                        <a:t>:</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7939">
                <a:tc>
                  <a:txBody>
                    <a:bodyPr/>
                    <a:lstStyle/>
                    <a:p>
                      <a:pPr>
                        <a:lnSpc>
                          <a:spcPct val="100000"/>
                        </a:lnSpc>
                        <a:spcAft>
                          <a:spcPts val="0"/>
                        </a:spcAft>
                      </a:pPr>
                      <a:r>
                        <a:rPr lang="lt-LT" sz="1200" dirty="0">
                          <a:effectLst/>
                          <a:latin typeface="+mn-lt"/>
                          <a:cs typeface="Times New Roman" panose="02020603050405020304" pitchFamily="18" charset="0"/>
                        </a:rPr>
                        <a:t>2.1.</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nSpc>
                          <a:spcPct val="100000"/>
                        </a:lnSpc>
                        <a:spcAft>
                          <a:spcPts val="0"/>
                        </a:spcAft>
                      </a:pPr>
                      <a:r>
                        <a:rPr lang="lt-LT" sz="1200" dirty="0">
                          <a:effectLst/>
                          <a:latin typeface="+mn-lt"/>
                          <a:cs typeface="Times New Roman" panose="02020603050405020304" pitchFamily="18" charset="0"/>
                        </a:rPr>
                        <a:t>50 proc. ir daugiau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20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600">
                <a:tc>
                  <a:txBody>
                    <a:bodyPr/>
                    <a:lstStyle/>
                    <a:p>
                      <a:pPr>
                        <a:lnSpc>
                          <a:spcPct val="100000"/>
                        </a:lnSpc>
                        <a:spcAft>
                          <a:spcPts val="0"/>
                        </a:spcAft>
                      </a:pPr>
                      <a:r>
                        <a:rPr lang="lt-LT" sz="1200" dirty="0">
                          <a:effectLst/>
                          <a:latin typeface="+mn-lt"/>
                          <a:cs typeface="Times New Roman" panose="02020603050405020304" pitchFamily="18" charset="0"/>
                        </a:rPr>
                        <a:t>2.2.</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30 iki 50 proc.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a:effectLst/>
                          <a:latin typeface="+mn-lt"/>
                          <a:cs typeface="Times New Roman" panose="02020603050405020304" pitchFamily="18" charset="0"/>
                        </a:rPr>
                        <a:t>15</a:t>
                      </a:r>
                      <a:endParaRPr lang="lt-LT" sz="120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400">
                <a:tc>
                  <a:txBody>
                    <a:bodyPr/>
                    <a:lstStyle/>
                    <a:p>
                      <a:pPr>
                        <a:lnSpc>
                          <a:spcPct val="100000"/>
                        </a:lnSpc>
                        <a:spcAft>
                          <a:spcPts val="0"/>
                        </a:spcAft>
                      </a:pPr>
                      <a:r>
                        <a:rPr lang="lt-LT" sz="1200" dirty="0">
                          <a:effectLst/>
                          <a:latin typeface="+mn-lt"/>
                          <a:cs typeface="Times New Roman" panose="02020603050405020304" pitchFamily="18" charset="0"/>
                        </a:rPr>
                        <a:t>2.3.</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a:effectLst/>
                          <a:latin typeface="+mn-lt"/>
                          <a:cs typeface="Times New Roman" panose="02020603050405020304" pitchFamily="18" charset="0"/>
                        </a:rPr>
                        <a:t>nuo 15 iki 30 proc. projektu suplanuotų naujų darbo vietų bus sukurta jauniems žmonėms (iki 40 metų)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10</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7769">
                <a:tc>
                  <a:txBody>
                    <a:bodyPr/>
                    <a:lstStyle/>
                    <a:p>
                      <a:pPr>
                        <a:lnSpc>
                          <a:spcPct val="100000"/>
                        </a:lnSpc>
                        <a:spcAft>
                          <a:spcPts val="0"/>
                        </a:spcAft>
                      </a:pPr>
                      <a:r>
                        <a:rPr lang="lt-LT" sz="1200" dirty="0">
                          <a:effectLst/>
                          <a:latin typeface="+mn-lt"/>
                          <a:cs typeface="Times New Roman" panose="02020603050405020304" pitchFamily="18" charset="0"/>
                        </a:rPr>
                        <a:t>2.4.</a:t>
                      </a:r>
                      <a:endParaRPr lang="lt-LT" sz="12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200" dirty="0" smtClean="0">
                          <a:effectLst/>
                          <a:latin typeface="+mn-lt"/>
                          <a:ea typeface="Times New Roman" panose="02020603050405020304" pitchFamily="18" charset="0"/>
                          <a:cs typeface="Times New Roman" panose="02020603050405020304" pitchFamily="18" charset="0"/>
                        </a:rPr>
                        <a:t>nuo 5 iki 15 proc. projektu suplanuotų naujų darbo vietų.</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200" dirty="0">
                          <a:effectLst/>
                          <a:latin typeface="+mn-lt"/>
                          <a:cs typeface="Times New Roman" panose="02020603050405020304" pitchFamily="18" charset="0"/>
                        </a:rPr>
                        <a:t>5</a:t>
                      </a:r>
                      <a:endParaRPr lang="lt-LT" sz="120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9338">
                <a:tc>
                  <a:txBody>
                    <a:bodyPr/>
                    <a:lstStyle/>
                    <a:p>
                      <a:pPr>
                        <a:lnSpc>
                          <a:spcPct val="100000"/>
                        </a:lnSpc>
                        <a:spcAft>
                          <a:spcPts val="0"/>
                        </a:spcAft>
                      </a:pPr>
                      <a:r>
                        <a:rPr lang="lt-LT" sz="1400" b="1" dirty="0" smtClean="0">
                          <a:effectLst/>
                          <a:latin typeface="+mn-lt"/>
                          <a:cs typeface="Times New Roman" panose="02020603050405020304" pitchFamily="18" charset="0"/>
                        </a:rPr>
                        <a:t>3</a:t>
                      </a:r>
                      <a:r>
                        <a:rPr lang="lt-LT" sz="1400" b="1" dirty="0">
                          <a:effectLst/>
                          <a:latin typeface="+mn-lt"/>
                          <a:cs typeface="Times New Roman" panose="02020603050405020304" pitchFamily="18" charset="0"/>
                        </a:rPr>
                        <a:t>.</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400" b="1" dirty="0">
                          <a:effectLst/>
                          <a:latin typeface="+mn-lt"/>
                          <a:cs typeface="Times New Roman" panose="02020603050405020304" pitchFamily="18" charset="0"/>
                        </a:rPr>
                        <a:t>Projekto naujoviškumas (numatytos įdiegti inovacijos regiono lygmeniu</a:t>
                      </a:r>
                      <a:r>
                        <a:rPr lang="lt-LT" sz="1400" b="1" dirty="0" smtClean="0">
                          <a:effectLst/>
                          <a:latin typeface="+mn-lt"/>
                          <a:cs typeface="Times New Roman" panose="02020603050405020304" pitchFamily="18" charset="0"/>
                        </a:rPr>
                        <a:t>)</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1661">
                <a:tc>
                  <a:txBody>
                    <a:bodyPr/>
                    <a:lstStyle/>
                    <a:p>
                      <a:pPr>
                        <a:lnSpc>
                          <a:spcPct val="100000"/>
                        </a:lnSpc>
                        <a:spcAft>
                          <a:spcPts val="0"/>
                        </a:spcAft>
                      </a:pPr>
                      <a:r>
                        <a:rPr lang="lt-LT" sz="1400" b="1" dirty="0">
                          <a:effectLst/>
                          <a:latin typeface="+mn-lt"/>
                          <a:cs typeface="Times New Roman" panose="02020603050405020304" pitchFamily="18" charset="0"/>
                        </a:rPr>
                        <a:t>4.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tabLst>
                          <a:tab pos="733425" algn="l"/>
                          <a:tab pos="1591310" algn="ctr"/>
                        </a:tabLst>
                      </a:pPr>
                      <a:r>
                        <a:rPr lang="lt-LT" sz="1400" b="1" dirty="0" smtClean="0">
                          <a:effectLst/>
                          <a:latin typeface="+mn-lt"/>
                          <a:cs typeface="Times New Roman" panose="02020603050405020304" pitchFamily="18" charset="0"/>
                        </a:rPr>
                        <a:t>Pareiškėjas prašo mažesnio paramos intensyvumo (Vertinama pagal galimą maksimalų intensyvumą ir už kiekvieną sumažintą procentą skiriama po vieną balą, bet ne daugiau, kaip 20 balų.).</a:t>
                      </a:r>
                      <a:endParaRPr lang="lt-LT" sz="1400" b="1" i="0"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285">
                <a:tc>
                  <a:txBody>
                    <a:bodyPr/>
                    <a:lstStyle/>
                    <a:p>
                      <a:pPr>
                        <a:lnSpc>
                          <a:spcPct val="100000"/>
                        </a:lnSpc>
                        <a:spcAft>
                          <a:spcPts val="0"/>
                        </a:spcAft>
                      </a:pPr>
                      <a:r>
                        <a:rPr lang="lt-LT" sz="1400" b="1" dirty="0">
                          <a:effectLst/>
                          <a:latin typeface="+mn-lt"/>
                          <a:cs typeface="Times New Roman" panose="02020603050405020304" pitchFamily="18" charset="0"/>
                        </a:rPr>
                        <a:t>5. </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dirty="0">
                          <a:effectLst/>
                          <a:latin typeface="+mn-lt"/>
                          <a:cs typeface="Times New Roman" panose="02020603050405020304" pitchFamily="18" charset="0"/>
                        </a:rPr>
                        <a:t>Paramos prašoma ekonominei veiklai, skirtai prekių, produktų gamybai</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20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713">
                <a:tc>
                  <a:txBody>
                    <a:bodyPr/>
                    <a:lstStyle/>
                    <a:p>
                      <a:pPr>
                        <a:lnSpc>
                          <a:spcPct val="100000"/>
                        </a:lnSpc>
                        <a:spcAft>
                          <a:spcPts val="0"/>
                        </a:spcAft>
                      </a:pPr>
                      <a:r>
                        <a:rPr lang="lt-LT" sz="1400" b="1" dirty="0">
                          <a:effectLst/>
                          <a:latin typeface="+mn-lt"/>
                          <a:cs typeface="Times New Roman" panose="02020603050405020304" pitchFamily="18" charset="0"/>
                        </a:rPr>
                        <a:t>6.</a:t>
                      </a:r>
                      <a:endParaRPr lang="lt-LT" sz="14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31284" marR="312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400" b="1" dirty="0">
                          <a:effectLst/>
                          <a:latin typeface="+mn-lt"/>
                          <a:cs typeface="Times New Roman" panose="02020603050405020304" pitchFamily="18" charset="0"/>
                        </a:rPr>
                        <a:t>Nekilnojamasis turtas, kuriame planuojama vykdyti projekte numatytą veiklą, pareiškėjui priklauso nuosavybės teise</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400" b="1" dirty="0">
                          <a:effectLst/>
                          <a:latin typeface="+mn-lt"/>
                          <a:cs typeface="Times New Roman" panose="02020603050405020304" pitchFamily="18" charset="0"/>
                        </a:rPr>
                        <a:t>10</a:t>
                      </a:r>
                      <a:endParaRPr lang="lt-LT" sz="1400" b="1" dirty="0">
                        <a:effectLst/>
                        <a:latin typeface="+mn-lt"/>
                        <a:ea typeface="Times New Roman" panose="02020603050405020304" pitchFamily="18" charset="0"/>
                        <a:cs typeface="Times New Roman" panose="02020603050405020304" pitchFamily="18" charset="0"/>
                      </a:endParaRPr>
                    </a:p>
                  </a:txBody>
                  <a:tcPr marL="31284" marR="312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9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a:bodyPr>
          <a:lstStyle/>
          <a:p>
            <a:r>
              <a:rPr lang="lt-LT" sz="2800" dirty="0"/>
              <a:t>II prioriteto 2.2. priemonės </a:t>
            </a:r>
            <a:r>
              <a:rPr lang="lt-LT" sz="2800" dirty="0" smtClean="0"/>
              <a:t>2.2.2. </a:t>
            </a:r>
            <a:r>
              <a:rPr lang="lt-LT" sz="2800" dirty="0"/>
              <a:t>veiklos sritis </a:t>
            </a:r>
            <a:r>
              <a:rPr lang="lt-LT" sz="24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951839860"/>
              </p:ext>
            </p:extLst>
          </p:nvPr>
        </p:nvGraphicFramePr>
        <p:xfrm>
          <a:off x="0" y="1524000"/>
          <a:ext cx="9143999" cy="1530096"/>
        </p:xfrm>
        <a:graphic>
          <a:graphicData uri="http://schemas.openxmlformats.org/drawingml/2006/table">
            <a:tbl>
              <a:tblPr firstRow="1" firstCol="1" bandRow="1">
                <a:tableStyleId>{5C22544A-7EE6-4342-B048-85BDC9FD1C3A}</a:tableStyleId>
              </a:tblPr>
              <a:tblGrid>
                <a:gridCol w="3738863"/>
                <a:gridCol w="1899937"/>
                <a:gridCol w="1982502"/>
                <a:gridCol w="1522697"/>
              </a:tblGrid>
              <a:tr h="429071">
                <a:tc>
                  <a:txBody>
                    <a:bodyPr/>
                    <a:lstStyle/>
                    <a:p>
                      <a:pPr algn="l">
                        <a:spcAft>
                          <a:spcPts val="0"/>
                        </a:spcAft>
                      </a:pPr>
                      <a:r>
                        <a:rPr lang="lt-LT" sz="1400" b="0" dirty="0">
                          <a:solidFill>
                            <a:schemeClr val="tx1">
                              <a:lumMod val="75000"/>
                              <a:lumOff val="25000"/>
                            </a:schemeClr>
                          </a:solidFill>
                          <a:effectLst/>
                        </a:rPr>
                        <a:t>2.2Ūkio ir verslo plėtra </a:t>
                      </a:r>
                      <a:endParaRPr lang="lt-LT" sz="14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dirty="0" smtClean="0">
                          <a:solidFill>
                            <a:schemeClr val="tx1">
                              <a:lumMod val="75000"/>
                              <a:lumOff val="25000"/>
                            </a:schemeClr>
                          </a:solidFill>
                          <a:effectLst/>
                          <a:latin typeface="+mn-lt"/>
                        </a:rPr>
                        <a:t>Intensyvumas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b="0" dirty="0" smtClean="0">
                          <a:solidFill>
                            <a:schemeClr val="tx1">
                              <a:lumMod val="75000"/>
                              <a:lumOff val="25000"/>
                            </a:schemeClr>
                          </a:solidFill>
                          <a:effectLst/>
                          <a:latin typeface="+mn-lt"/>
                        </a:rPr>
                        <a:t>Lėšų iš viso, tūkst. </a:t>
                      </a:r>
                      <a:r>
                        <a:rPr lang="lt-LT" sz="1400" b="0" dirty="0" err="1" smtClean="0">
                          <a:solidFill>
                            <a:schemeClr val="tx1">
                              <a:lumMod val="75000"/>
                              <a:lumOff val="25000"/>
                            </a:schemeClr>
                          </a:solidFill>
                          <a:effectLst/>
                          <a:latin typeface="+mn-lt"/>
                        </a:rPr>
                        <a:t>Eur</a:t>
                      </a:r>
                      <a:r>
                        <a:rPr lang="lt-LT" sz="1400" b="0" dirty="0" smtClean="0">
                          <a:solidFill>
                            <a:schemeClr val="tx1">
                              <a:lumMod val="75000"/>
                              <a:lumOff val="25000"/>
                            </a:schemeClr>
                          </a:solidFill>
                          <a:effectLst/>
                          <a:latin typeface="+mn-lt"/>
                        </a:rPr>
                        <a:t>/ min. projektų sk./ </a:t>
                      </a:r>
                      <a:r>
                        <a:rPr lang="lt-LT" sz="1400" b="0" dirty="0" smtClean="0">
                          <a:solidFill>
                            <a:schemeClr val="tx1">
                              <a:lumMod val="75000"/>
                              <a:lumOff val="25000"/>
                            </a:schemeClr>
                          </a:solidFill>
                          <a:effectLst/>
                        </a:rPr>
                        <a:t>darbo vietų sk.</a:t>
                      </a:r>
                      <a:endParaRPr lang="lt-LT" sz="1400" b="0" dirty="0">
                        <a:solidFill>
                          <a:schemeClr val="tx1">
                            <a:lumMod val="75000"/>
                            <a:lumOff val="25000"/>
                          </a:schemeClr>
                        </a:solidFill>
                        <a:effectLst/>
                        <a:latin typeface="+mn-lt"/>
                        <a:ea typeface="Calibri"/>
                      </a:endParaRPr>
                    </a:p>
                    <a:p>
                      <a:pPr algn="l">
                        <a:lnSpc>
                          <a:spcPct val="115000"/>
                        </a:lnSpc>
                        <a:spcAft>
                          <a:spcPts val="0"/>
                        </a:spcAft>
                      </a:pPr>
                      <a:r>
                        <a:rPr lang="lt-LT" sz="1400" b="0" dirty="0">
                          <a:solidFill>
                            <a:schemeClr val="tx1">
                              <a:lumMod val="75000"/>
                              <a:lumOff val="25000"/>
                            </a:schemeClr>
                          </a:solidFill>
                          <a:effectLst/>
                          <a:latin typeface="+mn-lt"/>
                        </a:rPr>
                        <a:t> </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b="0" baseline="0" dirty="0" smtClean="0">
                          <a:solidFill>
                            <a:schemeClr val="tx1">
                              <a:lumMod val="75000"/>
                              <a:lumOff val="25000"/>
                            </a:schemeClr>
                          </a:solidFill>
                          <a:effectLst/>
                          <a:latin typeface="+mn-lt"/>
                        </a:rPr>
                        <a:t>Parama projektui, tūkst. </a:t>
                      </a:r>
                      <a:r>
                        <a:rPr lang="lt-LT" sz="1400" b="0" baseline="0" dirty="0" err="1" smtClean="0">
                          <a:solidFill>
                            <a:schemeClr val="tx1">
                              <a:lumMod val="75000"/>
                              <a:lumOff val="25000"/>
                            </a:schemeClr>
                          </a:solidFill>
                          <a:effectLst/>
                          <a:latin typeface="+mn-lt"/>
                        </a:rPr>
                        <a:t>Eur</a:t>
                      </a:r>
                      <a:r>
                        <a:rPr lang="lt-LT" sz="1400" b="0" baseline="0" dirty="0" smtClean="0">
                          <a:solidFill>
                            <a:schemeClr val="tx1">
                              <a:lumMod val="75000"/>
                              <a:lumOff val="25000"/>
                            </a:schemeClr>
                          </a:solidFill>
                          <a:effectLst/>
                          <a:latin typeface="+mn-lt"/>
                        </a:rPr>
                        <a:t>/ </a:t>
                      </a:r>
                      <a:r>
                        <a:rPr lang="lt-LT" sz="1400" b="0" baseline="0" dirty="0" err="1" smtClean="0">
                          <a:solidFill>
                            <a:schemeClr val="tx1">
                              <a:lumMod val="75000"/>
                              <a:lumOff val="25000"/>
                            </a:schemeClr>
                          </a:solidFill>
                          <a:effectLst/>
                          <a:latin typeface="+mn-lt"/>
                        </a:rPr>
                        <a:t>min.darbo</a:t>
                      </a:r>
                      <a:r>
                        <a:rPr lang="lt-LT" sz="1400" b="0" baseline="0" dirty="0" smtClean="0">
                          <a:solidFill>
                            <a:schemeClr val="tx1">
                              <a:lumMod val="75000"/>
                              <a:lumOff val="25000"/>
                            </a:schemeClr>
                          </a:solidFill>
                          <a:effectLst/>
                          <a:latin typeface="+mn-lt"/>
                        </a:rPr>
                        <a:t> vietos</a:t>
                      </a:r>
                      <a:endParaRPr lang="lt-LT" sz="14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9019">
                <a:tc>
                  <a:txBody>
                    <a:bodyPr/>
                    <a:lstStyle/>
                    <a:p>
                      <a:pPr algn="l">
                        <a:spcAft>
                          <a:spcPts val="0"/>
                        </a:spcAft>
                      </a:pPr>
                      <a:r>
                        <a:rPr lang="lt-LT" sz="1800" b="0" dirty="0" smtClean="0">
                          <a:solidFill>
                            <a:schemeClr val="tx1">
                              <a:lumMod val="75000"/>
                              <a:lumOff val="25000"/>
                            </a:schemeClr>
                          </a:solidFill>
                          <a:effectLst/>
                        </a:rPr>
                        <a:t>2.2.2. Parama verslui plėtoti </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b="0" dirty="0" smtClean="0">
                          <a:solidFill>
                            <a:schemeClr val="tx1">
                              <a:lumMod val="75000"/>
                              <a:lumOff val="25000"/>
                            </a:schemeClr>
                          </a:solidFill>
                          <a:effectLst/>
                        </a:rPr>
                        <a:t>70 proc.(l.maži)/ 50 proc. (maža)</a:t>
                      </a:r>
                      <a:endParaRPr lang="lt-LT" sz="1800" b="0" dirty="0">
                        <a:solidFill>
                          <a:schemeClr val="tx1">
                            <a:lumMod val="75000"/>
                            <a:lumOff val="25000"/>
                          </a:schemeClr>
                        </a:solidFill>
                        <a:effectLst/>
                        <a:latin typeface="Times New Roman"/>
                        <a:ea typeface="Calibri"/>
                      </a:endParaRPr>
                    </a:p>
                  </a:txBody>
                  <a:tcPr marL="57139" marR="571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smtClean="0">
                          <a:solidFill>
                            <a:schemeClr val="tx1">
                              <a:lumMod val="75000"/>
                              <a:lumOff val="25000"/>
                            </a:schemeClr>
                          </a:solidFill>
                          <a:effectLst/>
                          <a:latin typeface="Times New Roman"/>
                          <a:ea typeface="Calibri"/>
                        </a:rPr>
                        <a:t>465/10/11</a:t>
                      </a:r>
                      <a:endParaRPr lang="lt-LT" sz="1800" b="0" dirty="0">
                        <a:solidFill>
                          <a:schemeClr val="tx1">
                            <a:lumMod val="75000"/>
                            <a:lumOff val="25000"/>
                          </a:schemeClr>
                        </a:solidFill>
                        <a:effectLst/>
                        <a:latin typeface="Times New Roman"/>
                        <a:ea typeface="Calibri"/>
                      </a:endParaRPr>
                    </a:p>
                    <a:p>
                      <a:pPr algn="ctr">
                        <a:spcAft>
                          <a:spcPts val="0"/>
                        </a:spcAft>
                      </a:pPr>
                      <a:r>
                        <a:rPr lang="lt-LT" sz="1800" b="0" dirty="0">
                          <a:solidFill>
                            <a:schemeClr val="tx1">
                              <a:lumMod val="75000"/>
                              <a:lumOff val="25000"/>
                            </a:schemeClr>
                          </a:solidFill>
                          <a:effectLst/>
                          <a:latin typeface="Times New Roman"/>
                          <a:ea typeface="Calibri"/>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b="0" dirty="0" smtClean="0">
                          <a:solidFill>
                            <a:schemeClr val="tx1">
                              <a:lumMod val="75000"/>
                              <a:lumOff val="25000"/>
                            </a:schemeClr>
                          </a:solidFill>
                          <a:effectLst/>
                          <a:latin typeface="Times New Roman"/>
                          <a:ea typeface="Calibri"/>
                        </a:rPr>
                        <a:t>Iki 46 500 /1</a:t>
                      </a:r>
                      <a:endParaRPr lang="lt-LT" sz="1800" b="0" dirty="0">
                        <a:solidFill>
                          <a:schemeClr val="tx1">
                            <a:lumMod val="75000"/>
                            <a:lumOff val="25000"/>
                          </a:schemeClr>
                        </a:solidFill>
                        <a:effectLst/>
                        <a:latin typeface="Times New Roman"/>
                        <a:ea typeface="Calibri"/>
                      </a:endParaRPr>
                    </a:p>
                    <a:p>
                      <a:pPr algn="ctr">
                        <a:spcAft>
                          <a:spcPts val="0"/>
                        </a:spcAft>
                      </a:pPr>
                      <a:r>
                        <a:rPr lang="lt-LT" sz="1800" b="0" dirty="0">
                          <a:solidFill>
                            <a:schemeClr val="tx1">
                              <a:lumMod val="75000"/>
                              <a:lumOff val="25000"/>
                            </a:schemeClr>
                          </a:solidFill>
                          <a:effectLst/>
                          <a:latin typeface="Times New Roman"/>
                          <a:ea typeface="Calibri"/>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5"/>
          <p:cNvSpPr/>
          <p:nvPr/>
        </p:nvSpPr>
        <p:spPr>
          <a:xfrm>
            <a:off x="76199" y="3200400"/>
            <a:ext cx="8991599" cy="3046988"/>
          </a:xfrm>
          <a:prstGeom prst="rect">
            <a:avLst/>
          </a:prstGeom>
        </p:spPr>
        <p:txBody>
          <a:bodyPr wrap="square">
            <a:spAutoFit/>
          </a:bodyPr>
          <a:lstStyle/>
          <a:p>
            <a:r>
              <a:rPr lang="lt-LT" sz="1600" spc="-100" dirty="0" smtClean="0">
                <a:solidFill>
                  <a:schemeClr val="tx2"/>
                </a:solidFill>
                <a:latin typeface="+mj-lt"/>
                <a:ea typeface="+mj-ea"/>
                <a:cs typeface="+mj-cs"/>
              </a:rPr>
              <a:t>Sąlygos VPS</a:t>
            </a:r>
            <a:endParaRPr lang="lt-LT" sz="1600" spc="-100" dirty="0">
              <a:solidFill>
                <a:schemeClr val="tx2"/>
              </a:solidFill>
              <a:latin typeface="+mj-lt"/>
              <a:ea typeface="+mj-ea"/>
              <a:cs typeface="+mj-cs"/>
            </a:endParaRPr>
          </a:p>
          <a:p>
            <a:pPr marL="285750" indent="-285750">
              <a:buFont typeface="Arial" panose="020B0604020202020204" pitchFamily="34" charset="0"/>
              <a:buChar char="•"/>
            </a:pPr>
            <a:r>
              <a:rPr lang="lt-LT" sz="1600" dirty="0" smtClean="0"/>
              <a:t>parama </a:t>
            </a:r>
            <a:r>
              <a:rPr lang="lt-LT" sz="1600" dirty="0"/>
              <a:t>teikiama projektams, vykdomiems Rokiškio r. VVG teritorijoje;</a:t>
            </a:r>
          </a:p>
          <a:p>
            <a:pPr marL="285750" indent="-285750">
              <a:buFont typeface="Arial" panose="020B0604020202020204" pitchFamily="34" charset="0"/>
              <a:buChar char="•"/>
            </a:pPr>
            <a:r>
              <a:rPr lang="lt-LT" sz="1600" dirty="0" smtClean="0"/>
              <a:t>parama </a:t>
            </a:r>
            <a:r>
              <a:rPr lang="lt-LT" sz="1600" dirty="0"/>
              <a:t>teikiama ne žemės ūkio veiklai;</a:t>
            </a:r>
          </a:p>
          <a:p>
            <a:pPr marL="285750" indent="-285750">
              <a:buFont typeface="Arial" panose="020B0604020202020204" pitchFamily="34" charset="0"/>
              <a:buChar char="•"/>
            </a:pPr>
            <a:r>
              <a:rPr lang="lt-LT" sz="1600" dirty="0" smtClean="0"/>
              <a:t>bus </a:t>
            </a:r>
            <a:r>
              <a:rPr lang="lt-LT" sz="1600" dirty="0"/>
              <a:t>sukurtos sąlyginės naujos darbo vietos (nauji etatai) </a:t>
            </a:r>
            <a:r>
              <a:rPr lang="lt-LT" sz="1600" dirty="0" smtClean="0"/>
              <a:t>strategijos teritorijoje</a:t>
            </a:r>
            <a:r>
              <a:rPr lang="lt-LT" sz="1600" dirty="0"/>
              <a:t>; </a:t>
            </a:r>
          </a:p>
          <a:p>
            <a:pPr marL="285750" indent="-285750">
              <a:buFont typeface="Arial" panose="020B0604020202020204" pitchFamily="34" charset="0"/>
              <a:buChar char="•"/>
            </a:pPr>
            <a:r>
              <a:rPr lang="lt-LT" sz="1600" dirty="0" smtClean="0"/>
              <a:t>pareiškėjas </a:t>
            </a:r>
            <a:r>
              <a:rPr lang="lt-LT" sz="1600" dirty="0"/>
              <a:t>pateikia ekonomiškai pagrįstą verslo </a:t>
            </a:r>
            <a:r>
              <a:rPr lang="lt-LT" sz="1600" dirty="0" smtClean="0"/>
              <a:t>planą;</a:t>
            </a:r>
            <a:endParaRPr lang="lt-LT" sz="1600" dirty="0"/>
          </a:p>
          <a:p>
            <a:pPr marL="285750" indent="-285750">
              <a:buFont typeface="Arial" panose="020B0604020202020204" pitchFamily="34" charset="0"/>
              <a:buChar char="•"/>
            </a:pPr>
            <a:r>
              <a:rPr lang="lt-LT" sz="1600" dirty="0" smtClean="0"/>
              <a:t>minimalus </a:t>
            </a:r>
            <a:r>
              <a:rPr lang="lt-LT" sz="1600" dirty="0"/>
              <a:t>projekto kontrolės laikotarpis 5 metai po projekto įgyvendinimo</a:t>
            </a:r>
            <a:r>
              <a:rPr lang="lt-LT" sz="1600" dirty="0" smtClean="0"/>
              <a:t>.</a:t>
            </a:r>
          </a:p>
          <a:p>
            <a:pPr marL="285750" indent="-285750">
              <a:buFont typeface="Arial" panose="020B0604020202020204" pitchFamily="34" charset="0"/>
              <a:buChar char="•"/>
            </a:pPr>
            <a:endParaRPr lang="lt-LT" sz="1600" dirty="0"/>
          </a:p>
          <a:p>
            <a:r>
              <a:rPr lang="lt-LT" sz="1600" dirty="0" smtClean="0">
                <a:solidFill>
                  <a:schemeClr val="tx2">
                    <a:lumMod val="75000"/>
                  </a:schemeClr>
                </a:solidFill>
              </a:rPr>
              <a:t>Sąlygos kvietimo</a:t>
            </a:r>
          </a:p>
          <a:p>
            <a:endParaRPr lang="lt-LT" sz="1600" dirty="0"/>
          </a:p>
          <a:p>
            <a:r>
              <a:rPr lang="lt-LT" sz="1600" dirty="0"/>
              <a:t>Paraiškos pateikimo metu pareiškėjas, įskaitant su juo susijusias įmones, turi atitikti labai mažos arba mažos įmonės apibrėžimą pagal Vietos projektų  administravimo taisyklių 6.15 arba 6.16 papunkčius.</a:t>
            </a:r>
          </a:p>
        </p:txBody>
      </p:sp>
      <p:sp>
        <p:nvSpPr>
          <p:cNvPr id="8" name="Rectangle 7"/>
          <p:cNvSpPr/>
          <p:nvPr/>
        </p:nvSpPr>
        <p:spPr>
          <a:xfrm>
            <a:off x="0" y="3200400"/>
            <a:ext cx="45719"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610862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lt-LT" dirty="0" smtClean="0"/>
              <a:t>II prioriteto 2.2. priemonės 2.2.2. veiklos sritis </a:t>
            </a:r>
            <a:r>
              <a:rPr lang="lt-LT" sz="3100" dirty="0"/>
              <a:t>(VPS 9 skyrius)</a:t>
            </a:r>
          </a:p>
        </p:txBody>
      </p:sp>
      <p:sp>
        <p:nvSpPr>
          <p:cNvPr id="5" name="Rectangle 4"/>
          <p:cNvSpPr/>
          <p:nvPr/>
        </p:nvSpPr>
        <p:spPr>
          <a:xfrm>
            <a:off x="0" y="1676400"/>
            <a:ext cx="9144000" cy="4708981"/>
          </a:xfrm>
          <a:prstGeom prst="rect">
            <a:avLst/>
          </a:prstGeom>
        </p:spPr>
        <p:txBody>
          <a:bodyPr wrap="square">
            <a:spAutoFit/>
          </a:bodyPr>
          <a:lstStyle/>
          <a:p>
            <a:r>
              <a:rPr lang="lt-LT" spc="-100" dirty="0" smtClean="0">
                <a:solidFill>
                  <a:schemeClr val="tx2"/>
                </a:solidFill>
                <a:latin typeface="+mj-lt"/>
                <a:ea typeface="+mj-ea"/>
                <a:cs typeface="+mj-cs"/>
              </a:rPr>
              <a:t>Aprašymas</a:t>
            </a:r>
            <a:endParaRPr lang="lt-LT" spc="-100" dirty="0">
              <a:solidFill>
                <a:schemeClr val="tx2"/>
              </a:solidFill>
              <a:latin typeface="+mj-lt"/>
              <a:ea typeface="+mj-ea"/>
              <a:cs typeface="+mj-cs"/>
            </a:endParaRPr>
          </a:p>
          <a:p>
            <a:r>
              <a:rPr lang="lt-LT" dirty="0"/>
              <a:t>Parama skirta VVG teritorijoje registruotiems ir arba veikiantiems fiziniams ir (arba) juridiniams asmenims (labai mažoms ir mažoms įmonėms), siekiantiems plėtoti savo verslą, kurti ir išlaikyti darbo vietas Rokiškio r. VVG teritorijoje. </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dirty="0"/>
              <a:t>Šia veiklos sritimi siekiama stiprinti kaimo ekonomines veiklas, kuriomis sudaromos sąlygos Rokiškio r. VVG teritorijoje  veikiantiems subjektams turėti papildomų pajamų šaltinių, užtikrinti vykdomo verslo konkurencingumą ir tvarumą. Parama teikiama ne žemės ūkio veiklai. Remiama veikla, apimanti įvairius verslus - produktų gamybą, apdorojimą, perdirbimą, jų pardavimą, įvairių paslaugų teikimą, įskaitant paslaugas žemės </a:t>
            </a:r>
            <a:r>
              <a:rPr lang="lt-LT" dirty="0" smtClean="0"/>
              <a:t>ūkiui.</a:t>
            </a:r>
          </a:p>
          <a:p>
            <a:pPr marL="285750" indent="-285750">
              <a:buFont typeface="Arial" panose="020B0604020202020204" pitchFamily="34" charset="0"/>
              <a:buChar char="•"/>
            </a:pPr>
            <a:r>
              <a:rPr lang="lt-LT" dirty="0" smtClean="0"/>
              <a:t>Ypatingas </a:t>
            </a:r>
            <a:r>
              <a:rPr lang="lt-LT" dirty="0"/>
              <a:t>dėmesys skiriamas jauniems žmonėms (iki 40 m.).</a:t>
            </a:r>
          </a:p>
          <a:p>
            <a:pPr marL="285750" indent="-285750">
              <a:buFont typeface="Arial" panose="020B0604020202020204" pitchFamily="34" charset="0"/>
              <a:buChar char="•"/>
            </a:pPr>
            <a:endParaRPr lang="lt-LT" dirty="0"/>
          </a:p>
          <a:p>
            <a:r>
              <a:rPr lang="lt-LT" dirty="0">
                <a:solidFill>
                  <a:schemeClr val="tx2">
                    <a:lumMod val="75000"/>
                  </a:schemeClr>
                </a:solidFill>
              </a:rPr>
              <a:t>Per priemonę bus kuriamos naujos darbo vietos. Suplanuota minimaliai įgyvendinti bent </a:t>
            </a:r>
            <a:r>
              <a:rPr lang="lt-LT" sz="2400" b="1" dirty="0">
                <a:solidFill>
                  <a:schemeClr val="tx2">
                    <a:lumMod val="75000"/>
                  </a:schemeClr>
                </a:solidFill>
              </a:rPr>
              <a:t>10</a:t>
            </a:r>
            <a:r>
              <a:rPr lang="lt-LT" dirty="0">
                <a:solidFill>
                  <a:schemeClr val="tx2">
                    <a:lumMod val="75000"/>
                  </a:schemeClr>
                </a:solidFill>
              </a:rPr>
              <a:t> projektų ir  minimaliai sukurti bent </a:t>
            </a:r>
            <a:r>
              <a:rPr lang="lt-LT" sz="2400" b="1" dirty="0">
                <a:solidFill>
                  <a:schemeClr val="tx2">
                    <a:lumMod val="75000"/>
                  </a:schemeClr>
                </a:solidFill>
              </a:rPr>
              <a:t>11 </a:t>
            </a:r>
            <a:r>
              <a:rPr lang="lt-LT" dirty="0">
                <a:solidFill>
                  <a:schemeClr val="tx2">
                    <a:lumMod val="75000"/>
                  </a:schemeClr>
                </a:solidFill>
              </a:rPr>
              <a:t>darbo vietų, iš kurių nemažiau, kaip </a:t>
            </a:r>
            <a:r>
              <a:rPr lang="lt-LT" sz="2400" b="1" dirty="0">
                <a:solidFill>
                  <a:schemeClr val="tx2">
                    <a:lumMod val="75000"/>
                  </a:schemeClr>
                </a:solidFill>
              </a:rPr>
              <a:t>20 proc. </a:t>
            </a:r>
            <a:r>
              <a:rPr lang="lt-LT" dirty="0">
                <a:solidFill>
                  <a:schemeClr val="tx2">
                    <a:lumMod val="75000"/>
                  </a:schemeClr>
                </a:solidFill>
              </a:rPr>
              <a:t>darbo vietų bus sukurta jauniems žmonėms (iki 40 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3848850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90600"/>
          </a:xfrm>
        </p:spPr>
        <p:txBody>
          <a:bodyPr>
            <a:normAutofit/>
          </a:bodyPr>
          <a:lstStyle/>
          <a:p>
            <a:r>
              <a:rPr lang="lt-LT" dirty="0" smtClean="0"/>
              <a:t>Rokiškio kaimo VPS finansavimas</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19" name="Title 1"/>
          <p:cNvSpPr txBox="1">
            <a:spLocks/>
          </p:cNvSpPr>
          <p:nvPr/>
        </p:nvSpPr>
        <p:spPr>
          <a:xfrm>
            <a:off x="501134" y="1143000"/>
            <a:ext cx="5855311"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lt-LT" sz="3200" dirty="0" smtClean="0"/>
              <a:t>Skirta (97 balai) - </a:t>
            </a:r>
            <a:r>
              <a:rPr lang="lt-LT" sz="3200" b="1" dirty="0" smtClean="0"/>
              <a:t>2 .149 975 Eur</a:t>
            </a:r>
            <a:endParaRPr lang="lt-LT" sz="3200" dirty="0"/>
          </a:p>
        </p:txBody>
      </p:sp>
      <p:graphicFrame>
        <p:nvGraphicFramePr>
          <p:cNvPr id="15" name="Chart 14"/>
          <p:cNvGraphicFramePr>
            <a:graphicFrameLocks/>
          </p:cNvGraphicFramePr>
          <p:nvPr>
            <p:extLst>
              <p:ext uri="{D42A27DB-BD31-4B8C-83A1-F6EECF244321}">
                <p14:modId xmlns:p14="http://schemas.microsoft.com/office/powerpoint/2010/main" val="218019212"/>
              </p:ext>
            </p:extLst>
          </p:nvPr>
        </p:nvGraphicFramePr>
        <p:xfrm>
          <a:off x="474976" y="1957692"/>
          <a:ext cx="8077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142788" y="2179093"/>
            <a:ext cx="4877011" cy="646331"/>
          </a:xfrm>
          <a:prstGeom prst="rect">
            <a:avLst/>
          </a:prstGeom>
        </p:spPr>
        <p:txBody>
          <a:bodyPr wrap="square">
            <a:spAutoFit/>
          </a:bodyPr>
          <a:lstStyle/>
          <a:p>
            <a:r>
              <a:rPr lang="lt-LT" dirty="0" smtClean="0"/>
              <a:t>Administravimui </a:t>
            </a:r>
            <a:r>
              <a:rPr lang="lt-LT" b="1" dirty="0" smtClean="0"/>
              <a:t>429 995 </a:t>
            </a:r>
            <a:r>
              <a:rPr lang="lt-LT" b="1" dirty="0"/>
              <a:t>Eur (20 proc</a:t>
            </a:r>
            <a:r>
              <a:rPr lang="lt-LT" b="1" dirty="0" smtClean="0"/>
              <a:t>.)</a:t>
            </a:r>
          </a:p>
          <a:p>
            <a:r>
              <a:rPr lang="lt-LT" dirty="0" smtClean="0"/>
              <a:t>Vietos projektams </a:t>
            </a:r>
            <a:r>
              <a:rPr lang="lt-LT" b="1" dirty="0" smtClean="0"/>
              <a:t>1.719 980 Eur (80 proc.)</a:t>
            </a:r>
            <a:endParaRPr lang="lt-LT" dirty="0"/>
          </a:p>
        </p:txBody>
      </p:sp>
    </p:spTree>
    <p:extLst>
      <p:ext uri="{BB962C8B-B14F-4D97-AF65-F5344CB8AC3E}">
        <p14:creationId xmlns:p14="http://schemas.microsoft.com/office/powerpoint/2010/main" val="3054004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400799"/>
            <a:ext cx="45719" cy="439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9" name="Rectangle 5"/>
          <p:cNvSpPr/>
          <p:nvPr/>
        </p:nvSpPr>
        <p:spPr>
          <a:xfrm>
            <a:off x="0" y="6324600"/>
            <a:ext cx="5943600" cy="523220"/>
          </a:xfrm>
          <a:prstGeom prst="rect">
            <a:avLst/>
          </a:prstGeom>
        </p:spPr>
        <p:txBody>
          <a:bodyPr wrap="square">
            <a:spAutoFit/>
          </a:bodyPr>
          <a:lstStyle/>
          <a:p>
            <a:r>
              <a:rPr lang="lt-LT" sz="2800" spc="-100" dirty="0">
                <a:solidFill>
                  <a:schemeClr val="tx2"/>
                </a:solidFill>
                <a:latin typeface="+mj-lt"/>
                <a:ea typeface="+mj-ea"/>
                <a:cs typeface="+mj-cs"/>
              </a:rPr>
              <a:t>VPS </a:t>
            </a:r>
            <a:r>
              <a:rPr lang="lt-LT" sz="2400" spc="-100" dirty="0">
                <a:solidFill>
                  <a:schemeClr val="tx2"/>
                </a:solidFill>
                <a:latin typeface="+mj-lt"/>
                <a:ea typeface="+mj-ea"/>
                <a:cs typeface="+mj-cs"/>
              </a:rPr>
              <a:t>kokybės</a:t>
            </a:r>
            <a:r>
              <a:rPr lang="lt-LT" sz="2800" spc="-100" dirty="0">
                <a:solidFill>
                  <a:schemeClr val="tx2"/>
                </a:solidFill>
                <a:latin typeface="+mj-lt"/>
                <a:ea typeface="+mj-ea"/>
                <a:cs typeface="+mj-cs"/>
              </a:rPr>
              <a:t> </a:t>
            </a:r>
            <a:r>
              <a:rPr lang="lt-LT" sz="2800" spc="-100" dirty="0" smtClean="0">
                <a:solidFill>
                  <a:schemeClr val="tx2"/>
                </a:solidFill>
                <a:latin typeface="+mj-lt"/>
                <a:ea typeface="+mj-ea"/>
                <a:cs typeface="+mj-cs"/>
              </a:rPr>
              <a:t>kriterijai (</a:t>
            </a:r>
            <a:r>
              <a:rPr lang="lt-LT" sz="2800" spc="-100" dirty="0">
                <a:solidFill>
                  <a:schemeClr val="tx2"/>
                </a:solidFill>
              </a:rPr>
              <a:t>privalomi </a:t>
            </a:r>
            <a:r>
              <a:rPr lang="lt-LT" sz="2800" spc="-100" dirty="0" smtClean="0">
                <a:solidFill>
                  <a:schemeClr val="tx2"/>
                </a:solidFill>
              </a:rPr>
              <a:t>60 balų) </a:t>
            </a:r>
          </a:p>
        </p:txBody>
      </p:sp>
      <p:sp>
        <p:nvSpPr>
          <p:cNvPr id="10" name="Title 1"/>
          <p:cNvSpPr>
            <a:spLocks noGrp="1"/>
          </p:cNvSpPr>
          <p:nvPr>
            <p:ph type="title"/>
          </p:nvPr>
        </p:nvSpPr>
        <p:spPr>
          <a:xfrm>
            <a:off x="0" y="381000"/>
            <a:ext cx="9144000" cy="609600"/>
          </a:xfrm>
        </p:spPr>
        <p:txBody>
          <a:bodyPr>
            <a:normAutofit fontScale="90000"/>
          </a:bodyPr>
          <a:lstStyle/>
          <a:p>
            <a:r>
              <a:rPr lang="lt-LT" sz="2700" dirty="0" smtClean="0"/>
              <a:t>II prioriteto 2.1. </a:t>
            </a:r>
            <a:r>
              <a:rPr lang="lt-LT" sz="2700" dirty="0"/>
              <a:t>priemonė</a:t>
            </a:r>
            <a:r>
              <a:rPr lang="lt-LT" sz="2700" dirty="0" smtClean="0"/>
              <a:t>. 2.2.2. </a:t>
            </a:r>
            <a:r>
              <a:rPr lang="lt-LT" sz="2700" dirty="0"/>
              <a:t>veiklos </a:t>
            </a:r>
            <a:r>
              <a:rPr lang="lt-LT" sz="2700" dirty="0" smtClean="0"/>
              <a:t>sritis. </a:t>
            </a:r>
            <a:r>
              <a:rPr lang="lt-LT" sz="2700" dirty="0"/>
              <a:t>Kokybės kriterijai </a:t>
            </a:r>
            <a:r>
              <a:rPr lang="lt-LT" sz="1600" dirty="0"/>
              <a:t>(VPS 9 skyrius</a:t>
            </a:r>
            <a:r>
              <a:rPr lang="lt-LT" sz="1600" dirty="0" smtClean="0"/>
              <a:t>)</a:t>
            </a:r>
            <a:endParaRPr lang="lt-LT" sz="1600" dirty="0"/>
          </a:p>
        </p:txBody>
      </p:sp>
      <p:graphicFrame>
        <p:nvGraphicFramePr>
          <p:cNvPr id="4" name="Lentelė 3"/>
          <p:cNvGraphicFramePr>
            <a:graphicFrameLocks noGrp="1"/>
          </p:cNvGraphicFramePr>
          <p:nvPr>
            <p:extLst>
              <p:ext uri="{D42A27DB-BD31-4B8C-83A1-F6EECF244321}">
                <p14:modId xmlns:p14="http://schemas.microsoft.com/office/powerpoint/2010/main" val="1693572368"/>
              </p:ext>
            </p:extLst>
          </p:nvPr>
        </p:nvGraphicFramePr>
        <p:xfrm>
          <a:off x="1" y="966555"/>
          <a:ext cx="9143999" cy="5435622"/>
        </p:xfrm>
        <a:graphic>
          <a:graphicData uri="http://schemas.openxmlformats.org/drawingml/2006/table">
            <a:tbl>
              <a:tblPr firstRow="1" firstCol="1" bandRow="1">
                <a:tableStyleId>{2D5ABB26-0587-4C30-8999-92F81FD0307C}</a:tableStyleId>
              </a:tblPr>
              <a:tblGrid>
                <a:gridCol w="457199"/>
                <a:gridCol w="8001000"/>
                <a:gridCol w="685800"/>
              </a:tblGrid>
              <a:tr h="263247">
                <a:tc>
                  <a:txBody>
                    <a:bodyPr/>
                    <a:lstStyle/>
                    <a:p>
                      <a:pPr>
                        <a:lnSpc>
                          <a:spcPct val="100000"/>
                        </a:lnSpc>
                        <a:spcAft>
                          <a:spcPts val="0"/>
                        </a:spcAft>
                      </a:pPr>
                      <a:r>
                        <a:rPr lang="lt-LT" sz="1500" dirty="0">
                          <a:effectLst/>
                          <a:latin typeface="+mn-lt"/>
                          <a:cs typeface="Times New Roman" panose="02020603050405020304" pitchFamily="18" charset="0"/>
                        </a:rPr>
                        <a:t> </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500" dirty="0">
                          <a:effectLst/>
                          <a:latin typeface="+mn-lt"/>
                          <a:cs typeface="Times New Roman" panose="02020603050405020304" pitchFamily="18" charset="0"/>
                        </a:rPr>
                        <a:t>Kriterijus</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500">
                          <a:effectLst/>
                          <a:latin typeface="+mn-lt"/>
                          <a:cs typeface="Times New Roman" panose="02020603050405020304" pitchFamily="18" charset="0"/>
                        </a:rPr>
                        <a:t>Balai</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0673">
                <a:tc>
                  <a:txBody>
                    <a:bodyPr/>
                    <a:lstStyle/>
                    <a:p>
                      <a:pPr>
                        <a:lnSpc>
                          <a:spcPct val="100000"/>
                        </a:lnSpc>
                        <a:spcAft>
                          <a:spcPts val="0"/>
                        </a:spcAft>
                      </a:pPr>
                      <a:r>
                        <a:rPr lang="lt-LT" sz="1500" b="1" dirty="0">
                          <a:effectLst/>
                          <a:latin typeface="+mn-lt"/>
                          <a:cs typeface="Times New Roman" panose="02020603050405020304" pitchFamily="18" charset="0"/>
                        </a:rPr>
                        <a:t>1.</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500" b="1" dirty="0">
                          <a:effectLst/>
                          <a:latin typeface="+mn-lt"/>
                          <a:cs typeface="Times New Roman" panose="02020603050405020304" pitchFamily="18" charset="0"/>
                        </a:rPr>
                        <a:t>„Projekte numatyta santykinai mažesnė paramos investicija sąlyginei naujai darbo vietai sukurti“ (skaičiuojama nuo maksimalios galimos paramos sumos – 46 500 </a:t>
                      </a:r>
                      <a:r>
                        <a:rPr lang="lt-LT" sz="1500" b="1" dirty="0" err="1">
                          <a:effectLst/>
                          <a:latin typeface="+mn-lt"/>
                          <a:cs typeface="Times New Roman" panose="02020603050405020304" pitchFamily="18" charset="0"/>
                        </a:rPr>
                        <a:t>Eur</a:t>
                      </a:r>
                      <a:r>
                        <a:rPr lang="lt-LT" sz="1500" b="1" dirty="0">
                          <a:effectLst/>
                          <a:latin typeface="+mn-lt"/>
                          <a:cs typeface="Times New Roman" panose="02020603050405020304" pitchFamily="18" charset="0"/>
                        </a:rPr>
                        <a:t>). Šis atrankos kriterijus detalizuojamas taip</a:t>
                      </a:r>
                      <a:r>
                        <a:rPr lang="lt-LT" sz="1500" b="1" dirty="0" smtClean="0">
                          <a:effectLst/>
                          <a:latin typeface="+mn-lt"/>
                          <a:cs typeface="Times New Roman" panose="02020603050405020304" pitchFamily="18" charset="0"/>
                        </a:rPr>
                        <a:t>:</a:t>
                      </a:r>
                      <a:r>
                        <a:rPr lang="lt-LT" sz="1500" b="1" dirty="0">
                          <a:effectLst/>
                          <a:latin typeface="+mn-lt"/>
                          <a:cs typeface="Times New Roman" panose="02020603050405020304" pitchFamily="18" charset="0"/>
                        </a:rPr>
                        <a:t> </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20</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449">
                <a:tc>
                  <a:txBody>
                    <a:bodyPr/>
                    <a:lstStyle/>
                    <a:p>
                      <a:pPr>
                        <a:lnSpc>
                          <a:spcPct val="100000"/>
                        </a:lnSpc>
                        <a:spcAft>
                          <a:spcPts val="0"/>
                        </a:spcAft>
                      </a:pPr>
                      <a:r>
                        <a:rPr lang="lt-LT" sz="1500" dirty="0">
                          <a:effectLst/>
                          <a:latin typeface="+mn-lt"/>
                          <a:cs typeface="Times New Roman" panose="02020603050405020304" pitchFamily="18" charset="0"/>
                        </a:rPr>
                        <a:t>1.1.</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20 proc. ir mažiau</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20</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449">
                <a:tc>
                  <a:txBody>
                    <a:bodyPr/>
                    <a:lstStyle/>
                    <a:p>
                      <a:pPr>
                        <a:lnSpc>
                          <a:spcPct val="100000"/>
                        </a:lnSpc>
                        <a:spcAft>
                          <a:spcPts val="0"/>
                        </a:spcAft>
                      </a:pPr>
                      <a:r>
                        <a:rPr lang="lt-LT" sz="1500">
                          <a:effectLst/>
                          <a:latin typeface="+mn-lt"/>
                          <a:cs typeface="Times New Roman" panose="02020603050405020304" pitchFamily="18" charset="0"/>
                        </a:rPr>
                        <a:t>1.2.</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nuo 20 iki 40 proc.</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15</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9113">
                <a:tc>
                  <a:txBody>
                    <a:bodyPr/>
                    <a:lstStyle/>
                    <a:p>
                      <a:pPr>
                        <a:lnSpc>
                          <a:spcPct val="100000"/>
                        </a:lnSpc>
                        <a:spcAft>
                          <a:spcPts val="0"/>
                        </a:spcAft>
                      </a:pPr>
                      <a:r>
                        <a:rPr lang="lt-LT" sz="1500">
                          <a:effectLst/>
                          <a:latin typeface="+mn-lt"/>
                          <a:cs typeface="Times New Roman" panose="02020603050405020304" pitchFamily="18" charset="0"/>
                        </a:rPr>
                        <a:t>1.3.</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nuo 40 iki 70</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10</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5449">
                <a:tc>
                  <a:txBody>
                    <a:bodyPr/>
                    <a:lstStyle/>
                    <a:p>
                      <a:pPr>
                        <a:lnSpc>
                          <a:spcPct val="100000"/>
                        </a:lnSpc>
                        <a:spcAft>
                          <a:spcPts val="0"/>
                        </a:spcAft>
                      </a:pPr>
                      <a:r>
                        <a:rPr lang="lt-LT" sz="1500">
                          <a:effectLst/>
                          <a:latin typeface="+mn-lt"/>
                          <a:cs typeface="Times New Roman" panose="02020603050405020304" pitchFamily="18" charset="0"/>
                        </a:rPr>
                        <a:t>1.4.</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nuo 70 iki 85</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5</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9675">
                <a:tc>
                  <a:txBody>
                    <a:bodyPr/>
                    <a:lstStyle/>
                    <a:p>
                      <a:pPr>
                        <a:lnSpc>
                          <a:spcPct val="100000"/>
                        </a:lnSpc>
                        <a:spcAft>
                          <a:spcPts val="0"/>
                        </a:spcAft>
                      </a:pPr>
                      <a:r>
                        <a:rPr lang="lt-LT" sz="1500" b="1" dirty="0">
                          <a:effectLst/>
                          <a:latin typeface="+mn-lt"/>
                          <a:cs typeface="Times New Roman" panose="02020603050405020304" pitchFamily="18" charset="0"/>
                        </a:rPr>
                        <a:t>2. </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500" b="1" dirty="0">
                          <a:effectLst/>
                          <a:latin typeface="+mn-lt"/>
                          <a:cs typeface="Times New Roman" panose="02020603050405020304" pitchFamily="18" charset="0"/>
                        </a:rPr>
                        <a:t>Pareiškėjas įsipareigoja įdarbinti daugiau jaunų žmonių (iki 40 metų) (didesnis proc. projektu suplanuotų naujų darbo vietų sukurti jauniems žmonėms (iki 40 metų). Šis atrankos kriterijus detalizuojamas taip</a:t>
                      </a:r>
                      <a:r>
                        <a:rPr lang="lt-LT" sz="1500" b="1" dirty="0" smtClean="0">
                          <a:effectLst/>
                          <a:latin typeface="+mn-lt"/>
                          <a:cs typeface="Times New Roman" panose="02020603050405020304" pitchFamily="18" charset="0"/>
                        </a:rPr>
                        <a:t>:</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20</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177">
                <a:tc>
                  <a:txBody>
                    <a:bodyPr/>
                    <a:lstStyle/>
                    <a:p>
                      <a:pPr>
                        <a:lnSpc>
                          <a:spcPct val="100000"/>
                        </a:lnSpc>
                        <a:spcAft>
                          <a:spcPts val="0"/>
                        </a:spcAft>
                      </a:pPr>
                      <a:r>
                        <a:rPr lang="lt-LT" sz="1500">
                          <a:effectLst/>
                          <a:latin typeface="+mn-lt"/>
                          <a:cs typeface="Times New Roman" panose="02020603050405020304" pitchFamily="18" charset="0"/>
                        </a:rPr>
                        <a:t>2.1.</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nSpc>
                          <a:spcPct val="100000"/>
                        </a:lnSpc>
                        <a:spcAft>
                          <a:spcPts val="0"/>
                        </a:spcAft>
                      </a:pPr>
                      <a:r>
                        <a:rPr lang="lt-LT" sz="1500" dirty="0">
                          <a:effectLst/>
                          <a:latin typeface="+mn-lt"/>
                          <a:cs typeface="Times New Roman" panose="02020603050405020304" pitchFamily="18" charset="0"/>
                        </a:rPr>
                        <a:t>50 proc. ir daugiau projektu suplanuotų naujų darbo vietų bus sukurta jauniems žmonėms (iki 40 metų)</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20</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177">
                <a:tc>
                  <a:txBody>
                    <a:bodyPr/>
                    <a:lstStyle/>
                    <a:p>
                      <a:pPr>
                        <a:lnSpc>
                          <a:spcPct val="100000"/>
                        </a:lnSpc>
                        <a:spcAft>
                          <a:spcPts val="0"/>
                        </a:spcAft>
                      </a:pPr>
                      <a:r>
                        <a:rPr lang="lt-LT" sz="1500">
                          <a:effectLst/>
                          <a:latin typeface="+mn-lt"/>
                          <a:cs typeface="Times New Roman" panose="02020603050405020304" pitchFamily="18" charset="0"/>
                        </a:rPr>
                        <a:t>2.2.</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nuo 30 iki 50 proc. projektu suplanuotų naujų darbo vietų bus sukurta jauniems žmonėms (iki 40 metų)</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15</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177">
                <a:tc>
                  <a:txBody>
                    <a:bodyPr/>
                    <a:lstStyle/>
                    <a:p>
                      <a:pPr>
                        <a:lnSpc>
                          <a:spcPct val="100000"/>
                        </a:lnSpc>
                        <a:spcAft>
                          <a:spcPts val="0"/>
                        </a:spcAft>
                      </a:pPr>
                      <a:r>
                        <a:rPr lang="lt-LT" sz="1500">
                          <a:effectLst/>
                          <a:latin typeface="+mn-lt"/>
                          <a:cs typeface="Times New Roman" panose="02020603050405020304" pitchFamily="18" charset="0"/>
                        </a:rPr>
                        <a:t>2.3.</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a:effectLst/>
                          <a:latin typeface="+mn-lt"/>
                          <a:cs typeface="Times New Roman" panose="02020603050405020304" pitchFamily="18" charset="0"/>
                        </a:rPr>
                        <a:t>nuo 15 iki 30 proc. projektu suplanuotų naujų darbo vietų bus sukurta jauniems žmonėms (iki 40 metų)</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10</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5384">
                <a:tc>
                  <a:txBody>
                    <a:bodyPr/>
                    <a:lstStyle/>
                    <a:p>
                      <a:pPr>
                        <a:lnSpc>
                          <a:spcPct val="100000"/>
                        </a:lnSpc>
                        <a:spcAft>
                          <a:spcPts val="0"/>
                        </a:spcAft>
                      </a:pPr>
                      <a:r>
                        <a:rPr lang="lt-LT" sz="1500">
                          <a:effectLst/>
                          <a:latin typeface="+mn-lt"/>
                          <a:cs typeface="Times New Roman" panose="02020603050405020304" pitchFamily="18" charset="0"/>
                        </a:rPr>
                        <a:t>2.4.</a:t>
                      </a:r>
                      <a:endParaRPr lang="lt-LT" sz="1500" b="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0000" algn="just">
                        <a:lnSpc>
                          <a:spcPct val="100000"/>
                        </a:lnSpc>
                        <a:spcAft>
                          <a:spcPts val="0"/>
                        </a:spcAft>
                      </a:pPr>
                      <a:r>
                        <a:rPr lang="lt-LT" sz="1500" dirty="0" smtClean="0">
                          <a:effectLst/>
                          <a:latin typeface="+mn-lt"/>
                          <a:cs typeface="Times New Roman" panose="02020603050405020304" pitchFamily="18" charset="0"/>
                        </a:rPr>
                        <a:t>nuo 5 iki 15 proc. projektu suplanuotų naujų darbo vietų.</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dirty="0">
                          <a:effectLst/>
                          <a:latin typeface="+mn-lt"/>
                          <a:cs typeface="Times New Roman" panose="02020603050405020304" pitchFamily="18" charset="0"/>
                        </a:rPr>
                        <a:t>5</a:t>
                      </a:r>
                      <a:endParaRPr lang="lt-LT" sz="1500" b="0"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447">
                <a:tc>
                  <a:txBody>
                    <a:bodyPr/>
                    <a:lstStyle/>
                    <a:p>
                      <a:pPr>
                        <a:lnSpc>
                          <a:spcPct val="100000"/>
                        </a:lnSpc>
                        <a:spcAft>
                          <a:spcPts val="0"/>
                        </a:spcAft>
                      </a:pPr>
                      <a:r>
                        <a:rPr lang="lt-LT" sz="1500" b="1" dirty="0" smtClean="0">
                          <a:effectLst/>
                          <a:latin typeface="+mn-lt"/>
                          <a:cs typeface="Times New Roman" panose="02020603050405020304" pitchFamily="18" charset="0"/>
                        </a:rPr>
                        <a:t>3</a:t>
                      </a:r>
                      <a:r>
                        <a:rPr lang="lt-LT" sz="1500" b="1" dirty="0">
                          <a:effectLst/>
                          <a:latin typeface="+mn-lt"/>
                          <a:cs typeface="Times New Roman" panose="02020603050405020304" pitchFamily="18" charset="0"/>
                        </a:rPr>
                        <a:t>.</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0"/>
                        </a:spcAft>
                      </a:pPr>
                      <a:r>
                        <a:rPr lang="lt-LT" sz="1500" b="1" dirty="0">
                          <a:effectLst/>
                          <a:latin typeface="+mn-lt"/>
                          <a:cs typeface="Times New Roman" panose="02020603050405020304" pitchFamily="18" charset="0"/>
                        </a:rPr>
                        <a:t>Projekto naujoviškumas (numatytos įdiegti inovacijos regiono lygmeniu</a:t>
                      </a:r>
                      <a:r>
                        <a:rPr lang="lt-LT" sz="1500" b="1" dirty="0" smtClean="0">
                          <a:effectLst/>
                          <a:latin typeface="+mn-lt"/>
                          <a:cs typeface="Times New Roman" panose="02020603050405020304" pitchFamily="18" charset="0"/>
                        </a:rPr>
                        <a:t>)</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10</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8262">
                <a:tc>
                  <a:txBody>
                    <a:bodyPr/>
                    <a:lstStyle/>
                    <a:p>
                      <a:pPr>
                        <a:lnSpc>
                          <a:spcPct val="100000"/>
                        </a:lnSpc>
                        <a:spcAft>
                          <a:spcPts val="0"/>
                        </a:spcAft>
                      </a:pPr>
                      <a:r>
                        <a:rPr lang="lt-LT" sz="1500" b="1">
                          <a:effectLst/>
                          <a:latin typeface="+mn-lt"/>
                          <a:cs typeface="Times New Roman" panose="02020603050405020304" pitchFamily="18" charset="0"/>
                        </a:rPr>
                        <a:t>4.  </a:t>
                      </a:r>
                      <a:endParaRPr lang="lt-LT" sz="1500" b="1">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500" b="1" dirty="0">
                          <a:effectLst/>
                          <a:latin typeface="+mn-lt"/>
                          <a:cs typeface="Times New Roman" panose="02020603050405020304" pitchFamily="18" charset="0"/>
                        </a:rPr>
                        <a:t>Projekte numatyta investicija į atsinaujinančius energijos išteklius ar energetiniam efektyvumui didinti</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15</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3027">
                <a:tc>
                  <a:txBody>
                    <a:bodyPr/>
                    <a:lstStyle/>
                    <a:p>
                      <a:pPr>
                        <a:lnSpc>
                          <a:spcPct val="100000"/>
                        </a:lnSpc>
                        <a:spcAft>
                          <a:spcPts val="0"/>
                        </a:spcAft>
                      </a:pPr>
                      <a:r>
                        <a:rPr lang="lt-LT" sz="1500" b="1">
                          <a:effectLst/>
                          <a:latin typeface="+mn-lt"/>
                          <a:cs typeface="Times New Roman" panose="02020603050405020304" pitchFamily="18" charset="0"/>
                        </a:rPr>
                        <a:t>5. </a:t>
                      </a:r>
                      <a:endParaRPr lang="lt-LT" sz="1500" b="1">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500" b="1" dirty="0">
                          <a:effectLst/>
                          <a:latin typeface="+mn-lt"/>
                          <a:cs typeface="Times New Roman" panose="02020603050405020304" pitchFamily="18" charset="0"/>
                        </a:rPr>
                        <a:t>Paramos prašoma ekonominei veiklai, skirtai prekių, produktų gamybai</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20</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9313">
                <a:tc>
                  <a:txBody>
                    <a:bodyPr/>
                    <a:lstStyle/>
                    <a:p>
                      <a:pPr>
                        <a:lnSpc>
                          <a:spcPct val="100000"/>
                        </a:lnSpc>
                        <a:spcAft>
                          <a:spcPts val="0"/>
                        </a:spcAft>
                      </a:pPr>
                      <a:r>
                        <a:rPr lang="lt-LT" sz="1500" b="1" dirty="0">
                          <a:effectLst/>
                          <a:latin typeface="+mn-lt"/>
                          <a:cs typeface="Times New Roman" panose="02020603050405020304" pitchFamily="18" charset="0"/>
                        </a:rPr>
                        <a:t>6.</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lt-LT" sz="1500" b="1" dirty="0">
                          <a:effectLst/>
                          <a:latin typeface="+mn-lt"/>
                          <a:cs typeface="Times New Roman" panose="02020603050405020304" pitchFamily="18" charset="0"/>
                        </a:rPr>
                        <a:t>Partnerystė su kitais </a:t>
                      </a:r>
                      <a:r>
                        <a:rPr lang="lt-LT" sz="1500" b="1" dirty="0" smtClean="0">
                          <a:effectLst/>
                          <a:latin typeface="+mn-lt"/>
                          <a:cs typeface="Times New Roman" panose="02020603050405020304" pitchFamily="18" charset="0"/>
                        </a:rPr>
                        <a:t>subjektais</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1500" b="1" dirty="0">
                          <a:effectLst/>
                          <a:latin typeface="+mn-lt"/>
                          <a:cs typeface="Times New Roman" panose="02020603050405020304" pitchFamily="18" charset="0"/>
                        </a:rPr>
                        <a:t>15</a:t>
                      </a:r>
                      <a:endParaRPr lang="lt-LT" sz="1500" b="1" dirty="0">
                        <a:solidFill>
                          <a:schemeClr val="tx1">
                            <a:lumMod val="75000"/>
                            <a:lumOff val="25000"/>
                          </a:schemeClr>
                        </a:solidFill>
                        <a:effectLst/>
                        <a:latin typeface="+mn-lt"/>
                        <a:ea typeface="Times New Roman" panose="02020603050405020304" pitchFamily="18" charset="0"/>
                        <a:cs typeface="Times New Roman" panose="02020603050405020304" pitchFamily="18" charset="0"/>
                      </a:endParaRPr>
                    </a:p>
                  </a:txBody>
                  <a:tcPr marL="23244" marR="2324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1270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381001" y="3581400"/>
            <a:ext cx="4343400" cy="2308324"/>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smtClean="0"/>
              <a:t>Pareiškėjai NVO</a:t>
            </a:r>
          </a:p>
          <a:p>
            <a:pPr marL="285750" indent="-285750">
              <a:buFont typeface="Arial" panose="020B0604020202020204" pitchFamily="34" charset="0"/>
              <a:buChar char="•"/>
            </a:pPr>
            <a:r>
              <a:rPr lang="lt-LT" dirty="0" smtClean="0"/>
              <a:t>Atitinka </a:t>
            </a:r>
            <a:r>
              <a:rPr lang="lt-LT" dirty="0"/>
              <a:t>Socialinio verslo </a:t>
            </a:r>
            <a:r>
              <a:rPr lang="lt-LT" dirty="0" smtClean="0"/>
              <a:t>koncepciją</a:t>
            </a:r>
          </a:p>
          <a:p>
            <a:pPr marL="285750" indent="-285750">
              <a:buFont typeface="Arial" panose="020B0604020202020204" pitchFamily="34" charset="0"/>
              <a:buChar char="•"/>
            </a:pPr>
            <a:r>
              <a:rPr lang="lt-LT" dirty="0" smtClean="0"/>
              <a:t>Bent 1 darbo vieta</a:t>
            </a:r>
          </a:p>
          <a:p>
            <a:pPr marL="285750" indent="-285750">
              <a:buFont typeface="Arial" panose="020B0604020202020204" pitchFamily="34" charset="0"/>
              <a:buChar char="•"/>
            </a:pPr>
            <a:r>
              <a:rPr lang="lt-LT" dirty="0" smtClean="0"/>
              <a:t>Verslo planas</a:t>
            </a:r>
          </a:p>
          <a:p>
            <a:pPr marL="285750" indent="-285750">
              <a:buFont typeface="Arial" panose="020B0604020202020204" pitchFamily="34" charset="0"/>
              <a:buChar char="•"/>
            </a:pPr>
            <a:r>
              <a:rPr lang="lt-LT" dirty="0"/>
              <a:t>Projektų kontrolės laikotarpis – </a:t>
            </a:r>
            <a:r>
              <a:rPr lang="lt-LT" spc="-100" dirty="0">
                <a:solidFill>
                  <a:schemeClr val="tx2"/>
                </a:solidFill>
                <a:latin typeface="+mj-lt"/>
                <a:ea typeface="+mj-ea"/>
                <a:cs typeface="+mj-cs"/>
              </a:rPr>
              <a:t>5 m</a:t>
            </a:r>
            <a:r>
              <a:rPr lang="lt-LT" spc="-100" dirty="0" smtClean="0">
                <a:solidFill>
                  <a:schemeClr val="tx2"/>
                </a:solidFill>
                <a:latin typeface="+mj-lt"/>
                <a:ea typeface="+mj-ea"/>
                <a:cs typeface="+mj-cs"/>
              </a:rPr>
              <a:t>. (vyksta diskusijos dėl pakeitimo į 3 m.)</a:t>
            </a:r>
            <a:endParaRPr lang="lt-LT" spc="-100" dirty="0">
              <a:solidFill>
                <a:schemeClr val="tx2"/>
              </a:solidFill>
              <a:latin typeface="+mj-lt"/>
              <a:ea typeface="+mj-ea"/>
              <a:cs typeface="+mj-cs"/>
            </a:endParaRPr>
          </a:p>
          <a:p>
            <a:endParaRPr lang="lt-LT" dirty="0"/>
          </a:p>
        </p:txBody>
      </p:sp>
      <p:sp>
        <p:nvSpPr>
          <p:cNvPr id="7" name="Rectangle 6"/>
          <p:cNvSpPr/>
          <p:nvPr/>
        </p:nvSpPr>
        <p:spPr>
          <a:xfrm>
            <a:off x="4927456" y="3581400"/>
            <a:ext cx="3911744" cy="2585323"/>
          </a:xfrm>
          <a:prstGeom prst="rect">
            <a:avLst/>
          </a:prstGeom>
        </p:spPr>
        <p:txBody>
          <a:bodyPr wrap="square">
            <a:spAutoFit/>
          </a:bodyPr>
          <a:lstStyle/>
          <a:p>
            <a:r>
              <a:rPr lang="lt-LT" spc="-100" dirty="0">
                <a:solidFill>
                  <a:schemeClr val="tx2"/>
                </a:solidFill>
                <a:latin typeface="+mj-lt"/>
                <a:ea typeface="+mj-ea"/>
                <a:cs typeface="+mj-cs"/>
              </a:rPr>
              <a:t>VPS kokybės </a:t>
            </a:r>
            <a:r>
              <a:rPr lang="lt-LT" spc="-100" dirty="0" smtClean="0">
                <a:solidFill>
                  <a:schemeClr val="tx2"/>
                </a:solidFill>
                <a:latin typeface="+mj-lt"/>
                <a:ea typeface="+mj-ea"/>
                <a:cs typeface="+mj-cs"/>
              </a:rPr>
              <a:t>kriterijai (</a:t>
            </a:r>
            <a:r>
              <a:rPr lang="lt-LT" spc="-100" dirty="0">
                <a:solidFill>
                  <a:schemeClr val="tx2"/>
                </a:solidFill>
              </a:rPr>
              <a:t>privalomi </a:t>
            </a:r>
            <a:r>
              <a:rPr lang="lt-LT" spc="-100" dirty="0" smtClean="0">
                <a:solidFill>
                  <a:schemeClr val="tx2"/>
                </a:solidFill>
              </a:rPr>
              <a:t>60 balų) </a:t>
            </a:r>
          </a:p>
          <a:p>
            <a:pPr marL="285750" lvl="0" indent="-285750">
              <a:buFont typeface="Arial" panose="020B0604020202020204" pitchFamily="34" charset="0"/>
              <a:buChar char="•"/>
            </a:pPr>
            <a:r>
              <a:rPr lang="lt-LT" dirty="0" smtClean="0"/>
              <a:t>Yra daugiau </a:t>
            </a:r>
            <a:r>
              <a:rPr lang="lt-LT" dirty="0"/>
              <a:t>ES projektų </a:t>
            </a:r>
            <a:r>
              <a:rPr lang="lt-LT" dirty="0" smtClean="0"/>
              <a:t>patirties</a:t>
            </a:r>
          </a:p>
          <a:p>
            <a:pPr marL="285750" lvl="0" indent="-285750">
              <a:buFont typeface="Arial" panose="020B0604020202020204" pitchFamily="34" charset="0"/>
              <a:buChar char="•"/>
            </a:pPr>
            <a:r>
              <a:rPr lang="lt-LT" dirty="0" smtClean="0"/>
              <a:t>Įtrauktos </a:t>
            </a:r>
            <a:r>
              <a:rPr lang="lt-LT" dirty="0"/>
              <a:t>suinteresuotos gyventojų grupės </a:t>
            </a:r>
            <a:endParaRPr lang="lt-LT" dirty="0" smtClean="0"/>
          </a:p>
          <a:p>
            <a:pPr marL="285750" lvl="0" indent="-285750">
              <a:buFont typeface="Arial" panose="020B0604020202020204" pitchFamily="34" charset="0"/>
              <a:buChar char="•"/>
            </a:pPr>
            <a:r>
              <a:rPr lang="lt-LT" dirty="0"/>
              <a:t>Mažesnė paramos investicija sąlyginei naujai darbo vietai</a:t>
            </a:r>
          </a:p>
          <a:p>
            <a:pPr marL="285750" lvl="0" indent="-285750">
              <a:buFont typeface="Arial" panose="020B0604020202020204" pitchFamily="34" charset="0"/>
              <a:buChar char="•"/>
            </a:pPr>
            <a:r>
              <a:rPr lang="lt-LT" dirty="0" smtClean="0"/>
              <a:t>Investicija į kultūros ir gamtos paveldą  </a:t>
            </a:r>
          </a:p>
          <a:p>
            <a:r>
              <a:rPr lang="lt-LT" spc="-100" dirty="0" smtClean="0">
                <a:solidFill>
                  <a:schemeClr val="tx2"/>
                </a:solidFill>
                <a:latin typeface="+mj-lt"/>
                <a:ea typeface="+mj-ea"/>
                <a:cs typeface="+mj-cs"/>
              </a:rPr>
              <a:t>+ dar iki 2 kriterijaus </a:t>
            </a:r>
            <a:r>
              <a:rPr lang="lt-LT" spc="-100" dirty="0">
                <a:solidFill>
                  <a:schemeClr val="tx2"/>
                </a:solidFill>
                <a:latin typeface="+mj-lt"/>
                <a:ea typeface="+mj-ea"/>
                <a:cs typeface="+mj-cs"/>
              </a:rPr>
              <a:t>iš </a:t>
            </a:r>
            <a:r>
              <a:rPr lang="lt-LT" spc="-100" dirty="0" smtClean="0">
                <a:solidFill>
                  <a:schemeClr val="tx2"/>
                </a:solidFill>
                <a:latin typeface="+mj-lt"/>
                <a:ea typeface="+mj-ea"/>
                <a:cs typeface="+mj-cs"/>
              </a:rPr>
              <a:t>Taisyklių</a:t>
            </a:r>
            <a:endParaRPr lang="lt-LT" spc="-100" dirty="0">
              <a:solidFill>
                <a:schemeClr val="tx2"/>
              </a:solidFill>
              <a:latin typeface="+mj-lt"/>
              <a:ea typeface="+mj-ea"/>
              <a:cs typeface="+mj-cs"/>
            </a:endParaRPr>
          </a:p>
        </p:txBody>
      </p:sp>
      <p:sp>
        <p:nvSpPr>
          <p:cNvPr id="8" name="Rectangle 7"/>
          <p:cNvSpPr/>
          <p:nvPr/>
        </p:nvSpPr>
        <p:spPr>
          <a:xfrm>
            <a:off x="4724400" y="3733800"/>
            <a:ext cx="45719"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aphicFrame>
        <p:nvGraphicFramePr>
          <p:cNvPr id="3" name="Table 2"/>
          <p:cNvGraphicFramePr>
            <a:graphicFrameLocks noGrp="1"/>
          </p:cNvGraphicFramePr>
          <p:nvPr>
            <p:extLst>
              <p:ext uri="{D42A27DB-BD31-4B8C-83A1-F6EECF244321}">
                <p14:modId xmlns:p14="http://schemas.microsoft.com/office/powerpoint/2010/main" val="1273517295"/>
              </p:ext>
            </p:extLst>
          </p:nvPr>
        </p:nvGraphicFramePr>
        <p:xfrm>
          <a:off x="592429" y="1371600"/>
          <a:ext cx="8170572" cy="2080260"/>
        </p:xfrm>
        <a:graphic>
          <a:graphicData uri="http://schemas.openxmlformats.org/drawingml/2006/table">
            <a:tbl>
              <a:tblPr firstRow="1" firstCol="1" bandRow="1">
                <a:tableStyleId>{5C22544A-7EE6-4342-B048-85BDC9FD1C3A}</a:tableStyleId>
              </a:tblPr>
              <a:tblGrid>
                <a:gridCol w="2863929"/>
                <a:gridCol w="953894"/>
                <a:gridCol w="852894"/>
                <a:gridCol w="1167117"/>
                <a:gridCol w="1166369"/>
                <a:gridCol w="1166369"/>
              </a:tblGrid>
              <a:tr h="454467">
                <a:tc>
                  <a:txBody>
                    <a:bodyPr/>
                    <a:lstStyle/>
                    <a:p>
                      <a:pPr algn="l">
                        <a:spcAft>
                          <a:spcPts val="0"/>
                        </a:spcAft>
                      </a:pPr>
                      <a:r>
                        <a:rPr lang="lt-LT" sz="1400" dirty="0">
                          <a:effectLst/>
                        </a:rPr>
                        <a:t>2.3. NVO socialinio verslo kūrimas ir plėtra</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smtClean="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Max</a:t>
                      </a:r>
                      <a:r>
                        <a:rPr lang="lt-LT" sz="1400" baseline="0" dirty="0" smtClean="0">
                          <a:effectLst/>
                          <a:latin typeface="+mn-lt"/>
                        </a:rPr>
                        <a:t> parama projektui, tūkst. Eur</a:t>
                      </a:r>
                      <a:endParaRPr lang="lt-LT" sz="1400" dirty="0">
                        <a:effectLst/>
                        <a:latin typeface="+mn-lt"/>
                        <a:ea typeface="Calibri"/>
                      </a:endParaRPr>
                    </a:p>
                  </a:txBody>
                  <a:tcPr marL="66877" marR="66877" marT="0" marB="0"/>
                </a:tc>
                <a:tc>
                  <a:txBody>
                    <a:bodyPr/>
                    <a:lstStyle/>
                    <a:p>
                      <a:pPr algn="l">
                        <a:spcAft>
                          <a:spcPts val="0"/>
                        </a:spcAft>
                      </a:pPr>
                      <a:r>
                        <a:rPr lang="lt-LT" sz="1400" dirty="0" smtClean="0">
                          <a:effectLst/>
                        </a:rPr>
                        <a:t>Darbo vietos</a:t>
                      </a:r>
                      <a:endParaRPr lang="lt-LT" sz="1400" dirty="0">
                        <a:effectLst/>
                        <a:latin typeface="Times New Roman"/>
                        <a:ea typeface="Calibri"/>
                      </a:endParaRPr>
                    </a:p>
                  </a:txBody>
                  <a:tcPr marL="57139" marR="57139" marT="0" marB="0"/>
                </a:tc>
              </a:tr>
              <a:tr h="558692">
                <a:tc>
                  <a:txBody>
                    <a:bodyPr/>
                    <a:lstStyle/>
                    <a:p>
                      <a:pPr algn="l">
                        <a:spcAft>
                          <a:spcPts val="0"/>
                        </a:spcAft>
                      </a:pPr>
                      <a:r>
                        <a:rPr lang="lt-LT" sz="1400" dirty="0">
                          <a:effectLst/>
                        </a:rPr>
                        <a:t>2.3.1. Parama socialiniam verslui kurti  ir plėtoti  </a:t>
                      </a:r>
                    </a:p>
                    <a:p>
                      <a:pPr algn="l">
                        <a:spcAft>
                          <a:spcPts val="0"/>
                        </a:spcAft>
                      </a:pPr>
                      <a:r>
                        <a:rPr lang="lt-LT" sz="1400" dirty="0">
                          <a:effectLst/>
                        </a:rPr>
                        <a:t>Inovacija</a:t>
                      </a: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smtClean="0">
                          <a:effectLst/>
                        </a:rPr>
                        <a:t>80 proc.</a:t>
                      </a:r>
                      <a:endParaRPr lang="lt-LT" sz="1400" dirty="0">
                        <a:effectLst/>
                      </a:endParaRP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425</a:t>
                      </a:r>
                    </a:p>
                    <a:p>
                      <a:pPr algn="ctr">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a:effectLst/>
                        </a:rPr>
                        <a:t>5</a:t>
                      </a:r>
                      <a:endParaRPr lang="lt-LT" sz="1400">
                        <a:effectLst/>
                        <a:latin typeface="Times New Roman"/>
                        <a:ea typeface="Calibri"/>
                      </a:endParaRPr>
                    </a:p>
                  </a:txBody>
                  <a:tcPr marL="57139" marR="57139" marT="0" marB="0"/>
                </a:tc>
                <a:tc>
                  <a:txBody>
                    <a:bodyPr/>
                    <a:lstStyle/>
                    <a:p>
                      <a:pPr algn="ctr">
                        <a:spcAft>
                          <a:spcPts val="0"/>
                        </a:spcAft>
                      </a:pPr>
                      <a:r>
                        <a:rPr lang="lt-LT" sz="1400" dirty="0" smtClean="0">
                          <a:effectLst/>
                        </a:rPr>
                        <a:t>Iki 85</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7</a:t>
                      </a:r>
                      <a:endParaRPr lang="lt-LT" sz="1400" dirty="0">
                        <a:effectLst/>
                        <a:latin typeface="Times New Roman"/>
                        <a:ea typeface="Calibri"/>
                      </a:endParaRPr>
                    </a:p>
                  </a:txBody>
                  <a:tcPr marL="57139" marR="57139" marT="0" marB="0"/>
                </a:tc>
              </a:tr>
            </a:tbl>
          </a:graphicData>
        </a:graphic>
      </p:graphicFrame>
    </p:spTree>
    <p:extLst>
      <p:ext uri="{BB962C8B-B14F-4D97-AF65-F5344CB8AC3E}">
        <p14:creationId xmlns:p14="http://schemas.microsoft.com/office/powerpoint/2010/main" val="521859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II prioriteto 2.3. priemonė </a:t>
            </a:r>
            <a:r>
              <a:rPr lang="lt-LT" sz="3100" dirty="0"/>
              <a:t>(VPS 9 skyrius)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6" name="Rectangle 5"/>
          <p:cNvSpPr/>
          <p:nvPr/>
        </p:nvSpPr>
        <p:spPr>
          <a:xfrm>
            <a:off x="533400" y="1600200"/>
            <a:ext cx="8077200" cy="4401205"/>
          </a:xfrm>
          <a:prstGeom prst="rect">
            <a:avLst/>
          </a:prstGeom>
        </p:spPr>
        <p:txBody>
          <a:bodyPr wrap="square">
            <a:spAutoFit/>
          </a:bodyPr>
          <a:lstStyle/>
          <a:p>
            <a:r>
              <a:rPr lang="lt-LT" dirty="0" smtClean="0"/>
              <a:t>Parama </a:t>
            </a:r>
            <a:r>
              <a:rPr lang="lt-LT" dirty="0"/>
              <a:t>socialiniam verslui kurti  ir </a:t>
            </a:r>
            <a:r>
              <a:rPr lang="lt-LT" dirty="0" smtClean="0"/>
              <a:t>plėtoti (NVO). </a:t>
            </a:r>
            <a:r>
              <a:rPr lang="lt-LT" spc="-100" dirty="0" smtClean="0">
                <a:solidFill>
                  <a:schemeClr val="tx2"/>
                </a:solidFill>
              </a:rPr>
              <a:t>Priemonės aprašymas</a:t>
            </a:r>
          </a:p>
          <a:p>
            <a:endParaRPr lang="lt-LT" spc="-100" dirty="0">
              <a:solidFill>
                <a:schemeClr val="tx2"/>
              </a:solidFill>
            </a:endParaRPr>
          </a:p>
          <a:p>
            <a:r>
              <a:rPr lang="lt-LT" dirty="0"/>
              <a:t>Parama skiriama nevyriausybinėms organizacijoms (savo veikloje taikančioms arba siekiančioms taikyti verslo modelius), kurios Rokiškio r. VVG teritorijoje  kuria  ir (arba) plėtoja socialinį verslą, kaip apibrėžiama Socialino verslo koncepcijoje (LR ūkio ministro įsakymas, 2015-04-03 Nr. 4-207). </a:t>
            </a:r>
          </a:p>
          <a:p>
            <a:r>
              <a:rPr lang="lt-LT" dirty="0"/>
              <a:t>Šia inovatyvia priemone siekiama aktyvinti nevyriausybinį sektorių imtis verslumo idėjų, įgyti praktinių įgūdžių verslo srityje. Remiama veikla, apimanti įvairius verslus - produktų gamybą, apdorojimą, perdirbimą, jų pardavimą, įvairių paslaugų teikimą, rinkodaros priemones; taip pat kuriamo verslo populiarinimas.</a:t>
            </a:r>
          </a:p>
          <a:p>
            <a:r>
              <a:rPr lang="lt-LT" dirty="0"/>
              <a:t> </a:t>
            </a:r>
          </a:p>
          <a:p>
            <a:r>
              <a:rPr lang="lt-LT" dirty="0">
                <a:solidFill>
                  <a:schemeClr val="tx2">
                    <a:lumMod val="75000"/>
                  </a:schemeClr>
                </a:solidFill>
              </a:rPr>
              <a:t>Per priemonę bus kuriamos naujos darbo vietos. Suplanuota minimaliai įgyvendinti bent </a:t>
            </a:r>
            <a:r>
              <a:rPr lang="lt-LT" sz="2800" dirty="0">
                <a:solidFill>
                  <a:schemeClr val="tx2">
                    <a:lumMod val="75000"/>
                  </a:schemeClr>
                </a:solidFill>
              </a:rPr>
              <a:t>5</a:t>
            </a:r>
            <a:r>
              <a:rPr lang="lt-LT" dirty="0">
                <a:solidFill>
                  <a:schemeClr val="tx2">
                    <a:lumMod val="75000"/>
                  </a:schemeClr>
                </a:solidFill>
              </a:rPr>
              <a:t> projektus ir  minimaliai sukurti bent </a:t>
            </a:r>
            <a:r>
              <a:rPr lang="lt-LT" sz="2800" dirty="0">
                <a:solidFill>
                  <a:schemeClr val="tx2">
                    <a:lumMod val="75000"/>
                  </a:schemeClr>
                </a:solidFill>
              </a:rPr>
              <a:t>7</a:t>
            </a:r>
            <a:r>
              <a:rPr lang="lt-LT" dirty="0">
                <a:solidFill>
                  <a:schemeClr val="tx2">
                    <a:lumMod val="75000"/>
                  </a:schemeClr>
                </a:solidFill>
              </a:rPr>
              <a:t> darbo vietas.</a:t>
            </a:r>
          </a:p>
          <a:p>
            <a:endParaRPr lang="lt-LT" dirty="0">
              <a:latin typeface="Times New Roman"/>
              <a:ea typeface="Calibri"/>
            </a:endParaRPr>
          </a:p>
        </p:txBody>
      </p:sp>
    </p:spTree>
    <p:extLst>
      <p:ext uri="{BB962C8B-B14F-4D97-AF65-F5344CB8AC3E}">
        <p14:creationId xmlns:p14="http://schemas.microsoft.com/office/powerpoint/2010/main" val="3275144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smtClean="0"/>
              <a:t>II prioriteto 2.4. priemonė </a:t>
            </a:r>
            <a:r>
              <a:rPr lang="lt-LT" sz="3100" dirty="0"/>
              <a:t>(VPS 9 skyrius)</a:t>
            </a:r>
          </a:p>
        </p:txBody>
      </p:sp>
      <p:graphicFrame>
        <p:nvGraphicFramePr>
          <p:cNvPr id="6" name="Table 5"/>
          <p:cNvGraphicFramePr>
            <a:graphicFrameLocks noGrp="1"/>
          </p:cNvGraphicFramePr>
          <p:nvPr>
            <p:extLst>
              <p:ext uri="{D42A27DB-BD31-4B8C-83A1-F6EECF244321}">
                <p14:modId xmlns:p14="http://schemas.microsoft.com/office/powerpoint/2010/main" val="6926798"/>
              </p:ext>
            </p:extLst>
          </p:nvPr>
        </p:nvGraphicFramePr>
        <p:xfrm>
          <a:off x="592429" y="1371600"/>
          <a:ext cx="8246771" cy="2231136"/>
        </p:xfrm>
        <a:graphic>
          <a:graphicData uri="http://schemas.openxmlformats.org/drawingml/2006/table">
            <a:tbl>
              <a:tblPr firstRow="1" firstCol="1" bandRow="1">
                <a:tableStyleId>{5C22544A-7EE6-4342-B048-85BDC9FD1C3A}</a:tableStyleId>
              </a:tblPr>
              <a:tblGrid>
                <a:gridCol w="3371999"/>
                <a:gridCol w="1123118"/>
                <a:gridCol w="1004200"/>
                <a:gridCol w="1374167"/>
                <a:gridCol w="1373287"/>
              </a:tblGrid>
              <a:tr h="454467">
                <a:tc>
                  <a:txBody>
                    <a:bodyPr/>
                    <a:lstStyle/>
                    <a:p>
                      <a:pPr algn="l">
                        <a:spcAft>
                          <a:spcPts val="0"/>
                        </a:spcAft>
                      </a:pPr>
                      <a:r>
                        <a:rPr lang="lt-LT" sz="1400" dirty="0" smtClean="0">
                          <a:effectLst/>
                        </a:rPr>
                        <a:t>2.4. </a:t>
                      </a:r>
                      <a:r>
                        <a:rPr lang="lt-LT" sz="1400" b="1" kern="1200" dirty="0" smtClean="0">
                          <a:solidFill>
                            <a:schemeClr val="lt1"/>
                          </a:solidFill>
                          <a:effectLst/>
                          <a:latin typeface="+mn-lt"/>
                          <a:ea typeface="+mn-ea"/>
                          <a:cs typeface="+mn-cs"/>
                        </a:rPr>
                        <a:t>Bendradarbiavimas</a:t>
                      </a:r>
                      <a:endParaRPr lang="lt-LT" sz="1400" dirty="0">
                        <a:effectLst/>
                        <a:latin typeface="Times New Roman"/>
                        <a:ea typeface="Calibri"/>
                      </a:endParaRPr>
                    </a:p>
                  </a:txBody>
                  <a:tcPr marL="57139" marR="57139" marT="0" marB="0"/>
                </a:tc>
                <a:tc>
                  <a:txBody>
                    <a:bodyPr/>
                    <a:lstStyle/>
                    <a:p>
                      <a:pPr algn="l">
                        <a:lnSpc>
                          <a:spcPct val="115000"/>
                        </a:lnSpc>
                        <a:spcAft>
                          <a:spcPts val="0"/>
                        </a:spcAft>
                      </a:pPr>
                      <a:r>
                        <a:rPr lang="lt-LT" sz="1400" dirty="0" smtClean="0">
                          <a:effectLst/>
                          <a:latin typeface="+mn-lt"/>
                        </a:rPr>
                        <a:t>Intensyvumas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Skirta lėšų iš viso, tūkst. Eur</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Min. projektų skaičius</a:t>
                      </a:r>
                      <a:endParaRPr lang="lt-LT" sz="1400" dirty="0">
                        <a:effectLst/>
                        <a:latin typeface="+mn-lt"/>
                        <a:ea typeface="Calibri"/>
                      </a:endParaRPr>
                    </a:p>
                  </a:txBody>
                  <a:tcPr marL="66877" marR="66877" marT="0" marB="0"/>
                </a:tc>
                <a:tc>
                  <a:txBody>
                    <a:bodyPr/>
                    <a:lstStyle/>
                    <a:p>
                      <a:pPr algn="l">
                        <a:lnSpc>
                          <a:spcPct val="115000"/>
                        </a:lnSpc>
                        <a:spcAft>
                          <a:spcPts val="0"/>
                        </a:spcAft>
                      </a:pPr>
                      <a:r>
                        <a:rPr lang="lt-LT" sz="1400" dirty="0">
                          <a:effectLst/>
                          <a:latin typeface="+mn-lt"/>
                        </a:rPr>
                        <a:t> </a:t>
                      </a:r>
                      <a:r>
                        <a:rPr lang="lt-LT" sz="1400" dirty="0" smtClean="0">
                          <a:effectLst/>
                          <a:latin typeface="+mn-lt"/>
                        </a:rPr>
                        <a:t>Max</a:t>
                      </a:r>
                      <a:r>
                        <a:rPr lang="lt-LT" sz="1400" baseline="0" dirty="0" smtClean="0">
                          <a:effectLst/>
                          <a:latin typeface="+mn-lt"/>
                        </a:rPr>
                        <a:t> parama projektui, tūkst. Eur</a:t>
                      </a:r>
                      <a:endParaRPr lang="lt-LT" sz="1400" dirty="0">
                        <a:effectLst/>
                        <a:latin typeface="+mn-lt"/>
                        <a:ea typeface="Calibri"/>
                      </a:endParaRPr>
                    </a:p>
                  </a:txBody>
                  <a:tcPr marL="66877" marR="66877" marT="0" marB="0"/>
                </a:tc>
              </a:tr>
              <a:tr h="558692">
                <a:tc>
                  <a:txBody>
                    <a:bodyPr/>
                    <a:lstStyle/>
                    <a:p>
                      <a:pPr>
                        <a:spcAft>
                          <a:spcPts val="0"/>
                        </a:spcAft>
                      </a:pPr>
                      <a:r>
                        <a:rPr lang="lt-LT" sz="1200" dirty="0" smtClean="0">
                          <a:effectLst/>
                        </a:rPr>
                        <a:t>2.4.1. </a:t>
                      </a:r>
                      <a:r>
                        <a:rPr lang="lt-LT" sz="1400" dirty="0" smtClean="0">
                          <a:effectLst/>
                        </a:rPr>
                        <a:t>Parama bendradarbiavimui (vietos lygio populiarinimo veikla, skirta trumpoms tiekimo grandinėms bei vietos rinkoms plėtoti)</a:t>
                      </a:r>
                      <a:br>
                        <a:rPr lang="lt-LT" sz="1400" dirty="0" smtClean="0">
                          <a:effectLst/>
                        </a:rPr>
                      </a:br>
                      <a:r>
                        <a:rPr lang="lt-LT" sz="1200" dirty="0" smtClean="0">
                          <a:effectLst/>
                        </a:rPr>
                        <a:t>Inovacija (klasteriai) </a:t>
                      </a:r>
                      <a:endParaRPr lang="lt-LT" sz="1400" dirty="0" smtClean="0">
                        <a:effectLst/>
                        <a:latin typeface="Times New Roman"/>
                        <a:ea typeface="Calibri"/>
                      </a:endParaRP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l">
                        <a:spcAft>
                          <a:spcPts val="0"/>
                        </a:spcAft>
                      </a:pPr>
                      <a:r>
                        <a:rPr lang="lt-LT" sz="1400" dirty="0" smtClean="0">
                          <a:effectLst/>
                        </a:rPr>
                        <a:t>80 proc.</a:t>
                      </a:r>
                      <a:endParaRPr lang="lt-LT" sz="1400" dirty="0">
                        <a:effectLst/>
                      </a:endParaRPr>
                    </a:p>
                    <a:p>
                      <a:pPr algn="l">
                        <a:spcAft>
                          <a:spcPts val="0"/>
                        </a:spcAft>
                      </a:pPr>
                      <a:r>
                        <a:rPr lang="lt-LT" sz="1400" dirty="0">
                          <a:effectLst/>
                        </a:rPr>
                        <a:t> </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91,980</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2</a:t>
                      </a:r>
                      <a:endParaRPr lang="lt-LT" sz="1400" dirty="0">
                        <a:effectLst/>
                        <a:latin typeface="Times New Roman"/>
                        <a:ea typeface="Calibri"/>
                      </a:endParaRPr>
                    </a:p>
                  </a:txBody>
                  <a:tcPr marL="57139" marR="57139" marT="0" marB="0"/>
                </a:tc>
                <a:tc>
                  <a:txBody>
                    <a:bodyPr/>
                    <a:lstStyle/>
                    <a:p>
                      <a:pPr algn="ctr">
                        <a:spcAft>
                          <a:spcPts val="0"/>
                        </a:spcAft>
                      </a:pPr>
                      <a:r>
                        <a:rPr lang="lt-LT" sz="1400" dirty="0">
                          <a:effectLst/>
                        </a:rPr>
                        <a:t>45,990</a:t>
                      </a:r>
                    </a:p>
                    <a:p>
                      <a:pPr algn="ctr">
                        <a:spcAft>
                          <a:spcPts val="0"/>
                        </a:spcAft>
                      </a:pPr>
                      <a:r>
                        <a:rPr lang="lt-LT" sz="1400" dirty="0">
                          <a:effectLst/>
                        </a:rPr>
                        <a:t> </a:t>
                      </a:r>
                      <a:endParaRPr lang="lt-LT" sz="1400" dirty="0">
                        <a:effectLst/>
                        <a:latin typeface="Times New Roman"/>
                        <a:ea typeface="Calibri"/>
                      </a:endParaRPr>
                    </a:p>
                  </a:txBody>
                  <a:tcPr marL="57139" marR="57139" marT="0" marB="0"/>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
        <p:nvSpPr>
          <p:cNvPr id="8" name="Rectangle 7"/>
          <p:cNvSpPr/>
          <p:nvPr/>
        </p:nvSpPr>
        <p:spPr>
          <a:xfrm>
            <a:off x="381001" y="3962400"/>
            <a:ext cx="4343400" cy="2031325"/>
          </a:xfrm>
          <a:prstGeom prst="rect">
            <a:avLst/>
          </a:prstGeom>
        </p:spPr>
        <p:txBody>
          <a:bodyPr wrap="square">
            <a:spAutoFit/>
          </a:bodyPr>
          <a:lstStyle/>
          <a:p>
            <a:r>
              <a:rPr lang="lt-LT" spc="-100" dirty="0">
                <a:solidFill>
                  <a:schemeClr val="tx2"/>
                </a:solidFill>
                <a:latin typeface="+mj-lt"/>
                <a:ea typeface="+mj-ea"/>
                <a:cs typeface="+mj-cs"/>
              </a:rPr>
              <a:t>Sąlygos</a:t>
            </a:r>
          </a:p>
          <a:p>
            <a:pPr marL="285750" indent="-285750">
              <a:buFont typeface="Arial" panose="020B0604020202020204" pitchFamily="34" charset="0"/>
              <a:buChar char="•"/>
            </a:pPr>
            <a:r>
              <a:rPr lang="lt-LT" dirty="0" smtClean="0"/>
              <a:t>Pareiškėjai viešieji juridiniai asmenys</a:t>
            </a:r>
          </a:p>
          <a:p>
            <a:pPr marL="285750" indent="-285750">
              <a:buFont typeface="Arial" panose="020B0604020202020204" pitchFamily="34" charset="0"/>
              <a:buChar char="•"/>
            </a:pPr>
            <a:r>
              <a:rPr lang="lt-LT" dirty="0" smtClean="0"/>
              <a:t>Bendradarbiavimo tinklas (ne mažiau kaip 5 dalyviai – </a:t>
            </a:r>
            <a:r>
              <a:rPr lang="lt-LT" dirty="0" smtClean="0">
                <a:solidFill>
                  <a:schemeClr val="tx2"/>
                </a:solidFill>
              </a:rPr>
              <a:t>galės būti ir privatūs – didesnė de minimus rizika</a:t>
            </a:r>
            <a:r>
              <a:rPr lang="lt-LT" dirty="0" smtClean="0"/>
              <a:t>)</a:t>
            </a:r>
          </a:p>
          <a:p>
            <a:pPr marL="285750" indent="-285750">
              <a:buFont typeface="Arial" panose="020B0604020202020204" pitchFamily="34" charset="0"/>
              <a:buChar char="•"/>
            </a:pPr>
            <a:r>
              <a:rPr lang="lt-LT" dirty="0" smtClean="0"/>
              <a:t>Projektų </a:t>
            </a:r>
            <a:r>
              <a:rPr lang="lt-LT" dirty="0"/>
              <a:t>kontrolės laikotarpis – 5 m.</a:t>
            </a:r>
          </a:p>
          <a:p>
            <a:endParaRPr lang="lt-LT" dirty="0"/>
          </a:p>
        </p:txBody>
      </p:sp>
      <p:sp>
        <p:nvSpPr>
          <p:cNvPr id="9" name="Rectangle 8"/>
          <p:cNvSpPr/>
          <p:nvPr/>
        </p:nvSpPr>
        <p:spPr>
          <a:xfrm>
            <a:off x="4927456" y="3962400"/>
            <a:ext cx="3911744" cy="1200329"/>
          </a:xfrm>
          <a:prstGeom prst="rect">
            <a:avLst/>
          </a:prstGeom>
        </p:spPr>
        <p:txBody>
          <a:bodyPr wrap="square">
            <a:spAutoFit/>
          </a:bodyPr>
          <a:lstStyle/>
          <a:p>
            <a:r>
              <a:rPr lang="lt-LT" spc="-100" dirty="0">
                <a:solidFill>
                  <a:schemeClr val="tx2"/>
                </a:solidFill>
                <a:latin typeface="+mj-lt"/>
                <a:ea typeface="+mj-ea"/>
                <a:cs typeface="+mj-cs"/>
              </a:rPr>
              <a:t>VPS kokybės </a:t>
            </a:r>
            <a:r>
              <a:rPr lang="lt-LT" spc="-100" dirty="0" smtClean="0">
                <a:solidFill>
                  <a:schemeClr val="tx2"/>
                </a:solidFill>
                <a:latin typeface="+mj-lt"/>
                <a:ea typeface="+mj-ea"/>
                <a:cs typeface="+mj-cs"/>
              </a:rPr>
              <a:t>kriterijai (</a:t>
            </a:r>
            <a:r>
              <a:rPr lang="lt-LT" spc="-100" dirty="0">
                <a:solidFill>
                  <a:schemeClr val="tx2"/>
                </a:solidFill>
              </a:rPr>
              <a:t>privalomi </a:t>
            </a:r>
            <a:r>
              <a:rPr lang="lt-LT" spc="-100" dirty="0" smtClean="0">
                <a:solidFill>
                  <a:schemeClr val="tx2"/>
                </a:solidFill>
              </a:rPr>
              <a:t>60 balų) </a:t>
            </a:r>
          </a:p>
          <a:p>
            <a:pPr marL="285750" lvl="0" indent="-285750">
              <a:buFont typeface="Arial" panose="020B0604020202020204" pitchFamily="34" charset="0"/>
              <a:buChar char="•"/>
            </a:pPr>
            <a:r>
              <a:rPr lang="lt-LT" dirty="0" smtClean="0"/>
              <a:t>Didesnis dalyvių skaičius</a:t>
            </a:r>
          </a:p>
          <a:p>
            <a:pPr marL="285750" lvl="0" indent="-285750">
              <a:buFont typeface="Arial" panose="020B0604020202020204" pitchFamily="34" charset="0"/>
              <a:buChar char="•"/>
            </a:pPr>
            <a:r>
              <a:rPr lang="lt-LT" dirty="0" smtClean="0"/>
              <a:t>Naujoviškumas</a:t>
            </a:r>
          </a:p>
          <a:p>
            <a:r>
              <a:rPr lang="lt-LT" spc="-100" dirty="0" smtClean="0">
                <a:solidFill>
                  <a:schemeClr val="tx2"/>
                </a:solidFill>
                <a:latin typeface="+mj-lt"/>
                <a:ea typeface="+mj-ea"/>
                <a:cs typeface="+mj-cs"/>
              </a:rPr>
              <a:t>+ dar iki 4 kriterijų </a:t>
            </a:r>
            <a:r>
              <a:rPr lang="lt-LT" spc="-100" dirty="0">
                <a:solidFill>
                  <a:schemeClr val="tx2"/>
                </a:solidFill>
                <a:latin typeface="+mj-lt"/>
                <a:ea typeface="+mj-ea"/>
                <a:cs typeface="+mj-cs"/>
              </a:rPr>
              <a:t>iš </a:t>
            </a:r>
            <a:r>
              <a:rPr lang="lt-LT" spc="-100" dirty="0" smtClean="0">
                <a:solidFill>
                  <a:schemeClr val="tx2"/>
                </a:solidFill>
                <a:latin typeface="+mj-lt"/>
                <a:ea typeface="+mj-ea"/>
                <a:cs typeface="+mj-cs"/>
              </a:rPr>
              <a:t>Taisyklių</a:t>
            </a:r>
            <a:endParaRPr lang="lt-LT" spc="-100" dirty="0">
              <a:solidFill>
                <a:schemeClr val="tx2"/>
              </a:solidFill>
              <a:latin typeface="+mj-lt"/>
              <a:ea typeface="+mj-ea"/>
              <a:cs typeface="+mj-cs"/>
            </a:endParaRPr>
          </a:p>
        </p:txBody>
      </p:sp>
      <p:sp>
        <p:nvSpPr>
          <p:cNvPr id="10" name="Rectangle 9"/>
          <p:cNvSpPr/>
          <p:nvPr/>
        </p:nvSpPr>
        <p:spPr>
          <a:xfrm>
            <a:off x="4724400" y="4114800"/>
            <a:ext cx="45719"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082838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rmAutofit fontScale="90000"/>
          </a:bodyPr>
          <a:lstStyle/>
          <a:p>
            <a:r>
              <a:rPr lang="lt-LT" dirty="0" smtClean="0"/>
              <a:t>II prioriteto 2.2. priemonės 2.2.1. veiklos sritis </a:t>
            </a:r>
            <a:r>
              <a:rPr lang="lt-LT" sz="3100" dirty="0"/>
              <a:t>(VPS 9 skyrius)</a:t>
            </a:r>
          </a:p>
        </p:txBody>
      </p:sp>
      <p:sp>
        <p:nvSpPr>
          <p:cNvPr id="5" name="Rectangle 4"/>
          <p:cNvSpPr/>
          <p:nvPr/>
        </p:nvSpPr>
        <p:spPr>
          <a:xfrm>
            <a:off x="228600" y="1676400"/>
            <a:ext cx="8915400" cy="3508653"/>
          </a:xfrm>
          <a:prstGeom prst="rect">
            <a:avLst/>
          </a:prstGeom>
        </p:spPr>
        <p:txBody>
          <a:bodyPr wrap="square">
            <a:spAutoFit/>
          </a:bodyPr>
          <a:lstStyle/>
          <a:p>
            <a:r>
              <a:rPr lang="lt-LT" spc="-100" dirty="0" smtClean="0">
                <a:solidFill>
                  <a:schemeClr val="tx2"/>
                </a:solidFill>
                <a:latin typeface="+mj-lt"/>
                <a:ea typeface="+mj-ea"/>
                <a:cs typeface="+mj-cs"/>
              </a:rPr>
              <a:t>Aprašymas</a:t>
            </a:r>
            <a:endParaRPr lang="lt-LT" spc="-100" dirty="0">
              <a:solidFill>
                <a:schemeClr val="tx2"/>
              </a:solidFill>
              <a:latin typeface="+mj-lt"/>
              <a:ea typeface="+mj-ea"/>
              <a:cs typeface="+mj-cs"/>
            </a:endParaRPr>
          </a:p>
          <a:p>
            <a:pPr marL="285750" indent="-285750">
              <a:buFont typeface="Arial" panose="020B0604020202020204" pitchFamily="34" charset="0"/>
              <a:buChar char="•"/>
            </a:pPr>
            <a:r>
              <a:rPr lang="lt-LT" dirty="0"/>
              <a:t>Parama siekiama Rokiškio r. VVG teritorijoje diegti </a:t>
            </a:r>
            <a:r>
              <a:rPr lang="lt-LT" dirty="0" err="1"/>
              <a:t>inovatyvias</a:t>
            </a:r>
            <a:r>
              <a:rPr lang="lt-LT" dirty="0"/>
              <a:t>, labiau efektyvias formas socialinei-ekonominei plėtrai, verslo tvarumui. Per </a:t>
            </a:r>
            <a:r>
              <a:rPr lang="lt-LT" dirty="0" smtClean="0"/>
              <a:t>veikiančių </a:t>
            </a:r>
            <a:r>
              <a:rPr lang="lt-LT" dirty="0"/>
              <a:t>įvairių subjektų bendradarbiavimą telkti jų materialinius ir žmogiškuosius išteklius, populiarinant trumpas tiekimo grandines, vietos rinkas. Parama skiriama besijungiančių į bendradarbiavimo tinklus dalyvių iniciatyvoms, kuriant bendrą infrastruktūrą, organizuojant bendrus technologinius, darbo procesus; iniciatyvoms rinkų plėtrai. Bendradarbiavimo veiklos galutinis produktas turi būti sutelktas naujas tvarus bendradarbiavimo tinklas – kooperatinė bendrovė arba klasteris.</a:t>
            </a:r>
          </a:p>
          <a:p>
            <a:pPr marL="285750" indent="-285750">
              <a:buFont typeface="Arial" panose="020B0604020202020204" pitchFamily="34" charset="0"/>
              <a:buChar char="•"/>
            </a:pPr>
            <a:endParaRPr lang="lt-LT" dirty="0"/>
          </a:p>
          <a:p>
            <a:r>
              <a:rPr lang="lt-LT" dirty="0">
                <a:solidFill>
                  <a:schemeClr val="tx2">
                    <a:lumMod val="75000"/>
                  </a:schemeClr>
                </a:solidFill>
              </a:rPr>
              <a:t>Per priemonę suplanuota minimaliai įgyvendinti bent </a:t>
            </a:r>
            <a:r>
              <a:rPr lang="lt-LT" sz="2400" b="1" dirty="0">
                <a:solidFill>
                  <a:schemeClr val="tx2">
                    <a:lumMod val="75000"/>
                  </a:schemeClr>
                </a:solidFill>
              </a:rPr>
              <a:t>2</a:t>
            </a:r>
            <a:r>
              <a:rPr lang="lt-LT" dirty="0">
                <a:solidFill>
                  <a:schemeClr val="tx2">
                    <a:lumMod val="75000"/>
                  </a:schemeClr>
                </a:solidFill>
              </a:rPr>
              <a:t> projektus, sukurti bent </a:t>
            </a:r>
            <a:r>
              <a:rPr lang="lt-LT" sz="2400" b="1" dirty="0">
                <a:solidFill>
                  <a:schemeClr val="tx2">
                    <a:lumMod val="75000"/>
                  </a:schemeClr>
                </a:solidFill>
              </a:rPr>
              <a:t>2</a:t>
            </a:r>
            <a:r>
              <a:rPr lang="lt-LT" b="1" dirty="0">
                <a:solidFill>
                  <a:schemeClr val="tx2">
                    <a:lumMod val="75000"/>
                  </a:schemeClr>
                </a:solidFill>
              </a:rPr>
              <a:t> </a:t>
            </a:r>
            <a:r>
              <a:rPr lang="lt-LT" dirty="0">
                <a:solidFill>
                  <a:schemeClr val="tx2">
                    <a:lumMod val="75000"/>
                  </a:schemeClr>
                </a:solidFill>
              </a:rPr>
              <a:t>bendradarbiavimo tinklus.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2747670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705600" cy="990600"/>
          </a:xfrm>
        </p:spPr>
        <p:txBody>
          <a:bodyPr>
            <a:normAutofit/>
          </a:bodyPr>
          <a:lstStyle/>
          <a:p>
            <a:r>
              <a:rPr lang="lt-LT" dirty="0" smtClean="0"/>
              <a:t>Rodikliai (VPS 12 skyrius)</a:t>
            </a:r>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2" y="6341421"/>
            <a:ext cx="2914842" cy="45016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06329153"/>
              </p:ext>
            </p:extLst>
          </p:nvPr>
        </p:nvGraphicFramePr>
        <p:xfrm>
          <a:off x="3818909" y="1452925"/>
          <a:ext cx="5315992" cy="5457915"/>
        </p:xfrm>
        <a:graphic>
          <a:graphicData uri="http://schemas.openxmlformats.org/drawingml/2006/table">
            <a:tbl>
              <a:tblPr firstRow="1" firstCol="1" bandRow="1">
                <a:tableStyleId>{5C22544A-7EE6-4342-B048-85BDC9FD1C3A}</a:tableStyleId>
              </a:tblPr>
              <a:tblGrid>
                <a:gridCol w="798323"/>
                <a:gridCol w="3557956"/>
                <a:gridCol w="436121"/>
                <a:gridCol w="523592"/>
              </a:tblGrid>
              <a:tr h="550635">
                <a:tc>
                  <a:txBody>
                    <a:bodyPr/>
                    <a:lstStyle/>
                    <a:p>
                      <a:pPr algn="just">
                        <a:lnSpc>
                          <a:spcPct val="115000"/>
                        </a:lnSpc>
                        <a:spcAft>
                          <a:spcPts val="0"/>
                        </a:spcAft>
                      </a:pPr>
                      <a:r>
                        <a:rPr lang="lt-LT" sz="1400" dirty="0">
                          <a:effectLst/>
                        </a:rPr>
                        <a:t>12.1.1.1.</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NVO,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9</a:t>
                      </a:r>
                      <a:endParaRPr lang="lt-LT" sz="1400" dirty="0">
                        <a:effectLst/>
                        <a:latin typeface="Times New Roman"/>
                        <a:ea typeface="Calibri"/>
                      </a:endParaRPr>
                    </a:p>
                  </a:txBody>
                  <a:tcPr marL="59852" marR="59852" marT="0" marB="0"/>
                </a:tc>
                <a:tc hMerge="1">
                  <a:txBody>
                    <a:bodyPr/>
                    <a:lstStyle/>
                    <a:p>
                      <a:endParaRPr lang="lt-LT"/>
                    </a:p>
                  </a:txBody>
                  <a:tcPr/>
                </a:tc>
              </a:tr>
              <a:tr h="550635">
                <a:tc>
                  <a:txBody>
                    <a:bodyPr/>
                    <a:lstStyle/>
                    <a:p>
                      <a:pPr algn="just">
                        <a:lnSpc>
                          <a:spcPct val="115000"/>
                        </a:lnSpc>
                        <a:spcAft>
                          <a:spcPts val="0"/>
                        </a:spcAft>
                      </a:pPr>
                      <a:r>
                        <a:rPr lang="lt-LT" sz="1400" dirty="0">
                          <a:effectLst/>
                        </a:rPr>
                        <a:t>12.1.1.2.</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vietos valdžios institucija (savivaldybė) arba valstybės </a:t>
                      </a:r>
                      <a:r>
                        <a:rPr lang="lt-LT" sz="1400" dirty="0" smtClean="0">
                          <a:effectLst/>
                        </a:rPr>
                        <a:t>institucija/organizacija</a:t>
                      </a:r>
                      <a:r>
                        <a:rPr lang="lt-LT" sz="1400" dirty="0">
                          <a:effectLst/>
                        </a:rPr>
                        <a:t>,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2</a:t>
                      </a:r>
                      <a:endParaRPr lang="lt-LT" sz="1400" dirty="0">
                        <a:effectLst/>
                        <a:latin typeface="Times New Roman"/>
                        <a:ea typeface="Calibri"/>
                      </a:endParaRPr>
                    </a:p>
                  </a:txBody>
                  <a:tcPr marL="59852" marR="59852" marT="0" marB="0"/>
                </a:tc>
                <a:tc hMerge="1">
                  <a:txBody>
                    <a:bodyPr/>
                    <a:lstStyle/>
                    <a:p>
                      <a:endParaRPr lang="lt-LT"/>
                    </a:p>
                  </a:txBody>
                  <a:tcPr/>
                </a:tc>
              </a:tr>
              <a:tr h="367090">
                <a:tc>
                  <a:txBody>
                    <a:bodyPr/>
                    <a:lstStyle/>
                    <a:p>
                      <a:pPr algn="just">
                        <a:lnSpc>
                          <a:spcPct val="115000"/>
                        </a:lnSpc>
                        <a:spcAft>
                          <a:spcPts val="0"/>
                        </a:spcAft>
                      </a:pPr>
                      <a:r>
                        <a:rPr lang="lt-LT" sz="1400" dirty="0">
                          <a:effectLst/>
                        </a:rPr>
                        <a:t>12.1.1.3.</a:t>
                      </a:r>
                      <a:endParaRPr lang="lt-LT" sz="1400" dirty="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MVĮ,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a:effectLst/>
                        </a:rPr>
                        <a:t>10</a:t>
                      </a:r>
                      <a:endParaRPr lang="lt-LT" sz="1400">
                        <a:effectLst/>
                        <a:latin typeface="Times New Roman"/>
                        <a:ea typeface="Calibri"/>
                      </a:endParaRPr>
                    </a:p>
                  </a:txBody>
                  <a:tcPr marL="59852" marR="59852" marT="0" marB="0"/>
                </a:tc>
                <a:tc hMerge="1">
                  <a:txBody>
                    <a:bodyPr/>
                    <a:lstStyle/>
                    <a:p>
                      <a:endParaRPr lang="lt-LT"/>
                    </a:p>
                  </a:txBody>
                  <a:tcPr/>
                </a:tc>
              </a:tr>
              <a:tr h="367090">
                <a:tc>
                  <a:txBody>
                    <a:bodyPr/>
                    <a:lstStyle/>
                    <a:p>
                      <a:pPr algn="just">
                        <a:lnSpc>
                          <a:spcPct val="115000"/>
                        </a:lnSpc>
                        <a:spcAft>
                          <a:spcPts val="0"/>
                        </a:spcAft>
                      </a:pPr>
                      <a:r>
                        <a:rPr lang="lt-LT" sz="1400">
                          <a:effectLst/>
                        </a:rPr>
                        <a:t>12.1.1.4.</a:t>
                      </a:r>
                      <a:endParaRPr lang="lt-LT" sz="140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fiziniai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a:effectLst/>
                        </a:rPr>
                        <a:t>8</a:t>
                      </a:r>
                      <a:endParaRPr lang="lt-LT" sz="1400">
                        <a:effectLst/>
                        <a:latin typeface="Times New Roman"/>
                        <a:ea typeface="Calibri"/>
                      </a:endParaRPr>
                    </a:p>
                  </a:txBody>
                  <a:tcPr marL="59852" marR="59852" marT="0" marB="0"/>
                </a:tc>
                <a:tc hMerge="1">
                  <a:txBody>
                    <a:bodyPr/>
                    <a:lstStyle/>
                    <a:p>
                      <a:endParaRPr lang="lt-LT"/>
                    </a:p>
                  </a:txBody>
                  <a:tcPr/>
                </a:tc>
              </a:tr>
              <a:tr h="458863">
                <a:tc rowSpan="2">
                  <a:txBody>
                    <a:bodyPr/>
                    <a:lstStyle/>
                    <a:p>
                      <a:pPr algn="just">
                        <a:lnSpc>
                          <a:spcPct val="115000"/>
                        </a:lnSpc>
                        <a:spcAft>
                          <a:spcPts val="0"/>
                        </a:spcAft>
                      </a:pPr>
                      <a:r>
                        <a:rPr lang="lt-LT" sz="1400">
                          <a:effectLst/>
                        </a:rPr>
                        <a:t>12.1.1.4.1.</a:t>
                      </a:r>
                      <a:endParaRPr lang="lt-LT" sz="140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iki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a:effectLst/>
                        </a:rPr>
                        <a:t>iš viso:</a:t>
                      </a:r>
                      <a:br>
                        <a:rPr lang="lt-LT" sz="1400">
                          <a:effectLst/>
                        </a:rPr>
                      </a:br>
                      <a:r>
                        <a:rPr lang="lt-LT" sz="1400">
                          <a:effectLst/>
                        </a:rPr>
                        <a:t>2</a:t>
                      </a:r>
                    </a:p>
                    <a:p>
                      <a:pPr algn="ctr">
                        <a:lnSpc>
                          <a:spcPct val="115000"/>
                        </a:lnSpc>
                        <a:spcAft>
                          <a:spcPts val="0"/>
                        </a:spcAft>
                      </a:pPr>
                      <a:r>
                        <a:rPr lang="lt-LT" sz="1400">
                          <a:effectLst/>
                        </a:rPr>
                        <a:t> </a:t>
                      </a:r>
                      <a:endParaRPr lang="lt-LT" sz="140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a:t>
                      </a:r>
                      <a:br>
                        <a:rPr lang="lt-LT" sz="1400">
                          <a:effectLst/>
                        </a:rPr>
                      </a:br>
                      <a:r>
                        <a:rPr lang="lt-LT" sz="1400">
                          <a:effectLst/>
                        </a:rPr>
                        <a:t>1</a:t>
                      </a:r>
                      <a:endParaRPr lang="lt-LT" sz="1400">
                        <a:effectLst/>
                        <a:latin typeface="Times New Roman"/>
                        <a:ea typeface="Calibri"/>
                      </a:endParaRPr>
                    </a:p>
                  </a:txBody>
                  <a:tcPr marL="59852" marR="59852" marT="0" marB="0" anchor="ctr"/>
                </a:tc>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1</a:t>
                      </a:r>
                      <a:endParaRPr lang="lt-LT" sz="1400">
                        <a:effectLst/>
                        <a:latin typeface="Times New Roman"/>
                        <a:ea typeface="Calibri"/>
                      </a:endParaRPr>
                    </a:p>
                  </a:txBody>
                  <a:tcPr marL="59852" marR="59852" marT="0" marB="0" anchor="ctr"/>
                </a:tc>
              </a:tr>
              <a:tr h="305908">
                <a:tc rowSpan="2">
                  <a:txBody>
                    <a:bodyPr/>
                    <a:lstStyle/>
                    <a:p>
                      <a:pPr algn="just">
                        <a:lnSpc>
                          <a:spcPct val="115000"/>
                        </a:lnSpc>
                        <a:spcAft>
                          <a:spcPts val="0"/>
                        </a:spcAft>
                      </a:pPr>
                      <a:r>
                        <a:rPr lang="lt-LT" sz="1400">
                          <a:effectLst/>
                        </a:rPr>
                        <a:t>12.1.1.4.2.</a:t>
                      </a:r>
                      <a:endParaRPr lang="lt-LT" sz="1400">
                        <a:effectLst/>
                        <a:latin typeface="Times New Roman"/>
                        <a:ea typeface="Calibri"/>
                      </a:endParaRPr>
                    </a:p>
                  </a:txBody>
                  <a:tcPr marL="59852" marR="59852" marT="0" marB="0"/>
                </a:tc>
                <a:tc rowSpan="2">
                  <a:txBody>
                    <a:bodyPr/>
                    <a:lstStyle/>
                    <a:p>
                      <a:pPr algn="just">
                        <a:lnSpc>
                          <a:spcPct val="115000"/>
                        </a:lnSpc>
                        <a:spcAft>
                          <a:spcPts val="0"/>
                        </a:spcAft>
                      </a:pPr>
                      <a:r>
                        <a:rPr lang="lt-LT" sz="1400">
                          <a:effectLst/>
                        </a:rPr>
                        <a:t>iš jų daugiau kaip 40 m.  </a:t>
                      </a:r>
                      <a:endParaRPr lang="lt-LT" sz="1400">
                        <a:effectLst/>
                        <a:latin typeface="Times New Roman"/>
                        <a:ea typeface="Calibri"/>
                      </a:endParaRPr>
                    </a:p>
                  </a:txBody>
                  <a:tcPr marL="59852" marR="59852" marT="0" marB="0"/>
                </a:tc>
                <a:tc rowSpan="2">
                  <a:txBody>
                    <a:bodyPr/>
                    <a:lstStyle/>
                    <a:p>
                      <a:pPr algn="ctr">
                        <a:lnSpc>
                          <a:spcPct val="115000"/>
                        </a:lnSpc>
                        <a:spcAft>
                          <a:spcPts val="0"/>
                        </a:spcAft>
                      </a:pPr>
                      <a:r>
                        <a:rPr lang="lt-LT" sz="1400">
                          <a:effectLst/>
                        </a:rPr>
                        <a:t>iš viso</a:t>
                      </a:r>
                      <a:br>
                        <a:rPr lang="lt-LT" sz="1400">
                          <a:effectLst/>
                        </a:rPr>
                      </a:br>
                      <a:r>
                        <a:rPr lang="lt-LT" sz="1400">
                          <a:effectLst/>
                        </a:rPr>
                        <a:t>6:</a:t>
                      </a:r>
                    </a:p>
                    <a:p>
                      <a:pPr algn="ctr">
                        <a:lnSpc>
                          <a:spcPct val="115000"/>
                        </a:lnSpc>
                        <a:spcAft>
                          <a:spcPts val="0"/>
                        </a:spcAft>
                      </a:pPr>
                      <a:r>
                        <a:rPr lang="lt-LT" sz="1400">
                          <a:effectLst/>
                        </a:rPr>
                        <a:t> </a:t>
                      </a:r>
                      <a:endParaRPr lang="lt-LT" sz="1400">
                        <a:effectLst/>
                        <a:latin typeface="Times New Roman"/>
                        <a:ea typeface="Calibri"/>
                      </a:endParaRPr>
                    </a:p>
                  </a:txBody>
                  <a:tcPr marL="59852" marR="59852" marT="0" marB="0" anchor="ctr"/>
                </a:tc>
                <a:tc>
                  <a:txBody>
                    <a:bodyPr/>
                    <a:lstStyle/>
                    <a:p>
                      <a:pPr algn="ctr">
                        <a:lnSpc>
                          <a:spcPct val="115000"/>
                        </a:lnSpc>
                        <a:spcAft>
                          <a:spcPts val="0"/>
                        </a:spcAft>
                      </a:pPr>
                      <a:r>
                        <a:rPr lang="lt-LT" sz="1400">
                          <a:effectLst/>
                        </a:rPr>
                        <a:t>moterų: 2  </a:t>
                      </a:r>
                      <a:endParaRPr lang="lt-LT" sz="1400">
                        <a:effectLst/>
                        <a:latin typeface="Times New Roman"/>
                        <a:ea typeface="Calibri"/>
                      </a:endParaRPr>
                    </a:p>
                  </a:txBody>
                  <a:tcPr marL="59852" marR="59852" marT="0" marB="0" anchor="ctr"/>
                </a:tc>
              </a:tr>
              <a:tr h="305908">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a:lnSpc>
                          <a:spcPct val="115000"/>
                        </a:lnSpc>
                        <a:spcAft>
                          <a:spcPts val="0"/>
                        </a:spcAft>
                      </a:pPr>
                      <a:r>
                        <a:rPr lang="lt-LT" sz="1400">
                          <a:effectLst/>
                        </a:rPr>
                        <a:t>vyrų:</a:t>
                      </a:r>
                      <a:br>
                        <a:rPr lang="lt-LT" sz="1400">
                          <a:effectLst/>
                        </a:rPr>
                      </a:br>
                      <a:r>
                        <a:rPr lang="lt-LT" sz="1400">
                          <a:effectLst/>
                        </a:rPr>
                        <a:t>4</a:t>
                      </a:r>
                      <a:endParaRPr lang="lt-LT" sz="1400">
                        <a:effectLst/>
                        <a:latin typeface="Times New Roman"/>
                        <a:ea typeface="Calibri"/>
                      </a:endParaRPr>
                    </a:p>
                  </a:txBody>
                  <a:tcPr marL="59852" marR="59852" marT="0" marB="0" anchor="ctr"/>
                </a:tc>
              </a:tr>
              <a:tr h="550635">
                <a:tc>
                  <a:txBody>
                    <a:bodyPr/>
                    <a:lstStyle/>
                    <a:p>
                      <a:pPr algn="just">
                        <a:lnSpc>
                          <a:spcPct val="115000"/>
                        </a:lnSpc>
                        <a:spcAft>
                          <a:spcPts val="0"/>
                        </a:spcAft>
                      </a:pPr>
                      <a:r>
                        <a:rPr lang="lt-LT" sz="1400">
                          <a:effectLst/>
                        </a:rPr>
                        <a:t>12.1.1.5.</a:t>
                      </a:r>
                      <a:endParaRPr lang="lt-LT" sz="1400">
                        <a:effectLst/>
                        <a:latin typeface="Times New Roman"/>
                        <a:ea typeface="Calibri"/>
                      </a:endParaRPr>
                    </a:p>
                  </a:txBody>
                  <a:tcPr marL="59852" marR="59852" marT="0" marB="0"/>
                </a:tc>
                <a:tc>
                  <a:txBody>
                    <a:bodyPr/>
                    <a:lstStyle/>
                    <a:p>
                      <a:pPr algn="just">
                        <a:lnSpc>
                          <a:spcPct val="115000"/>
                        </a:lnSpc>
                        <a:spcAft>
                          <a:spcPts val="0"/>
                        </a:spcAft>
                      </a:pPr>
                      <a:r>
                        <a:rPr lang="lt-LT" sz="1400" dirty="0">
                          <a:effectLst/>
                        </a:rPr>
                        <a:t>Paremtų vietos projektų, kuriuos pateikė 12.1.1.1–12.1.1.5 papunkčiuose neišvardyti asmenys, skaičius (vnt.)</a:t>
                      </a:r>
                      <a:endParaRPr lang="lt-LT" sz="1400" dirty="0">
                        <a:effectLst/>
                        <a:latin typeface="Times New Roman"/>
                        <a:ea typeface="Calibri"/>
                      </a:endParaRPr>
                    </a:p>
                  </a:txBody>
                  <a:tcPr marL="59852" marR="59852" marT="0" marB="0"/>
                </a:tc>
                <a:tc gridSpan="2">
                  <a:txBody>
                    <a:bodyPr/>
                    <a:lstStyle/>
                    <a:p>
                      <a:pPr algn="ctr">
                        <a:lnSpc>
                          <a:spcPct val="115000"/>
                        </a:lnSpc>
                        <a:spcAft>
                          <a:spcPts val="0"/>
                        </a:spcAft>
                      </a:pPr>
                      <a:r>
                        <a:rPr lang="lt-LT" sz="1400" dirty="0">
                          <a:effectLst/>
                        </a:rPr>
                        <a:t>4</a:t>
                      </a:r>
                    </a:p>
                    <a:p>
                      <a:pPr algn="ctr">
                        <a:lnSpc>
                          <a:spcPct val="115000"/>
                        </a:lnSpc>
                        <a:spcAft>
                          <a:spcPts val="0"/>
                        </a:spcAft>
                      </a:pPr>
                      <a:r>
                        <a:rPr lang="lt-LT" sz="1400" dirty="0">
                          <a:effectLst/>
                        </a:rPr>
                        <a:t> </a:t>
                      </a:r>
                      <a:endParaRPr lang="lt-LT" sz="1400" dirty="0">
                        <a:effectLst/>
                        <a:latin typeface="Times New Roman"/>
                        <a:ea typeface="Calibri"/>
                      </a:endParaRPr>
                    </a:p>
                  </a:txBody>
                  <a:tcPr marL="59852" marR="59852" marT="0" marB="0"/>
                </a:tc>
                <a:tc hMerge="1">
                  <a:txBody>
                    <a:bodyPr/>
                    <a:lstStyle/>
                    <a:p>
                      <a:endParaRPr lang="lt-LT"/>
                    </a:p>
                  </a:txBody>
                  <a:tcPr/>
                </a:tc>
              </a:tr>
            </a:tbl>
          </a:graphicData>
        </a:graphic>
      </p:graphicFrame>
      <p:sp>
        <p:nvSpPr>
          <p:cNvPr id="7" name="Rectangle 6"/>
          <p:cNvSpPr/>
          <p:nvPr/>
        </p:nvSpPr>
        <p:spPr>
          <a:xfrm>
            <a:off x="533401" y="2133600"/>
            <a:ext cx="2895600" cy="1323439"/>
          </a:xfrm>
          <a:prstGeom prst="rect">
            <a:avLst/>
          </a:prstGeom>
        </p:spPr>
        <p:txBody>
          <a:bodyPr wrap="square">
            <a:spAutoFit/>
          </a:bodyPr>
          <a:lstStyle/>
          <a:p>
            <a:pPr marL="285750" indent="-285750">
              <a:buFont typeface="Arial" panose="020B0604020202020204" pitchFamily="34" charset="0"/>
              <a:buChar char="•"/>
            </a:pPr>
            <a:r>
              <a:rPr lang="lt-LT" dirty="0" smtClean="0"/>
              <a:t>Projektų </a:t>
            </a:r>
            <a:r>
              <a:rPr lang="lt-LT" sz="4000" spc="-100" dirty="0">
                <a:solidFill>
                  <a:schemeClr val="tx2"/>
                </a:solidFill>
                <a:latin typeface="+mj-lt"/>
                <a:ea typeface="+mj-ea"/>
                <a:cs typeface="+mj-cs"/>
              </a:rPr>
              <a:t>33</a:t>
            </a:r>
          </a:p>
          <a:p>
            <a:pPr marL="285750" indent="-285750">
              <a:buFont typeface="Arial" panose="020B0604020202020204" pitchFamily="34" charset="0"/>
              <a:buChar char="•"/>
            </a:pPr>
            <a:r>
              <a:rPr lang="lt-LT" dirty="0" smtClean="0"/>
              <a:t>Naujų darvo vietų </a:t>
            </a:r>
            <a:r>
              <a:rPr lang="lt-LT" sz="4000" spc="-100" dirty="0">
                <a:solidFill>
                  <a:schemeClr val="tx2"/>
                </a:solidFill>
                <a:latin typeface="+mj-lt"/>
                <a:ea typeface="+mj-ea"/>
                <a:cs typeface="+mj-cs"/>
              </a:rPr>
              <a:t>26</a:t>
            </a:r>
          </a:p>
        </p:txBody>
      </p:sp>
    </p:spTree>
    <p:extLst>
      <p:ext uri="{BB962C8B-B14F-4D97-AF65-F5344CB8AC3E}">
        <p14:creationId xmlns:p14="http://schemas.microsoft.com/office/powerpoint/2010/main" val="1558834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749"/>
            <a:ext cx="8229600" cy="990600"/>
          </a:xfrm>
        </p:spPr>
        <p:txBody>
          <a:bodyPr>
            <a:normAutofit/>
          </a:bodyPr>
          <a:lstStyle/>
          <a:p>
            <a:r>
              <a:rPr lang="lt-LT" sz="3600" dirty="0" smtClean="0"/>
              <a:t>Kvietimų grafikas (VPS 10 skyrius)</a:t>
            </a:r>
            <a:endParaRPr lang="lt-LT" sz="3600" dirty="0"/>
          </a:p>
        </p:txBody>
      </p:sp>
      <p:graphicFrame>
        <p:nvGraphicFramePr>
          <p:cNvPr id="5" name="Table 4"/>
          <p:cNvGraphicFramePr>
            <a:graphicFrameLocks noGrp="1"/>
          </p:cNvGraphicFramePr>
          <p:nvPr>
            <p:extLst>
              <p:ext uri="{D42A27DB-BD31-4B8C-83A1-F6EECF244321}">
                <p14:modId xmlns:p14="http://schemas.microsoft.com/office/powerpoint/2010/main" val="3831766525"/>
              </p:ext>
            </p:extLst>
          </p:nvPr>
        </p:nvGraphicFramePr>
        <p:xfrm>
          <a:off x="19050" y="859481"/>
          <a:ext cx="9144000" cy="6070600"/>
        </p:xfrm>
        <a:graphic>
          <a:graphicData uri="http://schemas.openxmlformats.org/drawingml/2006/table">
            <a:tbl>
              <a:tblPr firstRow="1" bandRow="1">
                <a:tableStyleId>{5C22544A-7EE6-4342-B048-85BDC9FD1C3A}</a:tableStyleId>
              </a:tblPr>
              <a:tblGrid>
                <a:gridCol w="3153104"/>
                <a:gridCol w="5990896"/>
              </a:tblGrid>
              <a:tr h="216970">
                <a:tc>
                  <a:txBody>
                    <a:bodyPr/>
                    <a:lstStyle/>
                    <a:p>
                      <a:r>
                        <a:rPr lang="lt-LT" dirty="0" smtClean="0"/>
                        <a:t>Metai, kada bus</a:t>
                      </a:r>
                      <a:r>
                        <a:rPr lang="lt-LT" baseline="0" dirty="0" smtClean="0"/>
                        <a:t> kviečiama</a:t>
                      </a:r>
                      <a:endParaRPr lang="lt-LT" dirty="0"/>
                    </a:p>
                  </a:txBody>
                  <a:tcPr/>
                </a:tc>
                <a:tc>
                  <a:txBody>
                    <a:bodyPr/>
                    <a:lstStyle/>
                    <a:p>
                      <a:pPr marL="0" indent="0">
                        <a:buNone/>
                      </a:pPr>
                      <a:r>
                        <a:rPr lang="lt-LT" dirty="0" smtClean="0"/>
                        <a:t>Priemonės</a:t>
                      </a:r>
                      <a:endParaRPr lang="lt-LT"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b="1" dirty="0" smtClean="0">
                          <a:solidFill>
                            <a:schemeClr val="tx1"/>
                          </a:solidFill>
                        </a:rPr>
                        <a:t>Pirmasis</a:t>
                      </a:r>
                      <a:r>
                        <a:rPr lang="lt-LT" b="0" dirty="0" smtClean="0">
                          <a:solidFill>
                            <a:schemeClr val="tx1"/>
                          </a:solidFill>
                        </a:rPr>
                        <a:t>. </a:t>
                      </a:r>
                      <a:r>
                        <a:rPr lang="lt-LT" sz="1600" b="0" dirty="0" smtClean="0">
                          <a:solidFill>
                            <a:srgbClr val="FF0000"/>
                          </a:solidFill>
                        </a:rPr>
                        <a:t>2018 I pusmetį</a:t>
                      </a:r>
                    </a:p>
                  </a:txBody>
                  <a:tcPr/>
                </a:tc>
                <a:tc>
                  <a:txBody>
                    <a:bodyPr/>
                    <a:lstStyle/>
                    <a:p>
                      <a:pPr marL="342900" indent="-342900">
                        <a:buAutoNum type="arabicPeriod"/>
                      </a:pPr>
                      <a:r>
                        <a:rPr lang="lt-LT" sz="1600" b="0" kern="1200" dirty="0" smtClean="0">
                          <a:solidFill>
                            <a:schemeClr val="tx1"/>
                          </a:solidFill>
                          <a:effectLst/>
                          <a:latin typeface="+mn-lt"/>
                          <a:ea typeface="+mn-ea"/>
                          <a:cs typeface="+mn-cs"/>
                        </a:rPr>
                        <a:t>Kultūros ir gamtos paveldas (50 proc. lėšų)</a:t>
                      </a:r>
                    </a:p>
                    <a:p>
                      <a:pPr marL="342900" indent="-342900">
                        <a:buAutoNum type="arabicPeriod"/>
                      </a:pPr>
                      <a:r>
                        <a:rPr lang="lt-LT" sz="1600" b="0" kern="1200" dirty="0" smtClean="0">
                          <a:solidFill>
                            <a:schemeClr val="tx1"/>
                          </a:solidFill>
                          <a:effectLst/>
                          <a:latin typeface="+mn-lt"/>
                          <a:ea typeface="+mn-ea"/>
                          <a:cs typeface="+mn-cs"/>
                        </a:rPr>
                        <a:t>Pagrindinės paslaugos ir kaimų atnaujinimas (savanoriai)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Ūkio ir verslo plėtra (beveik 50 proc. lėšų)</a:t>
                      </a:r>
                    </a:p>
                  </a:txBody>
                  <a:tcPr/>
                </a:tc>
              </a:tr>
              <a:tr h="370840">
                <a:tc>
                  <a:txBody>
                    <a:bodyPr/>
                    <a:lstStyle/>
                    <a:p>
                      <a:r>
                        <a:rPr lang="lt-LT" b="1" dirty="0" smtClean="0"/>
                        <a:t>Antrasis</a:t>
                      </a:r>
                      <a:r>
                        <a:rPr lang="lt-LT" dirty="0" smtClean="0"/>
                        <a:t>. 2018 m. II pusmetis</a:t>
                      </a:r>
                      <a:endParaRPr lang="lt-LT" dirty="0"/>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Vietos projektų pareiškėjų ir vykdytojų mokymas, įgūdžių įgijimas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NVO socialinio verslo kūrimas ir plėtra (50 proc. lėšų)</a:t>
                      </a:r>
                      <a:endParaRPr lang="lt-LT" sz="1600" b="1" dirty="0" smtClean="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Bendradarbiavimas (50 proc. lėšų)</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Ūkio ir verslo plėtra  (25 proc. lėšų + likučiai I kvietimo)</a:t>
                      </a:r>
                    </a:p>
                  </a:txBody>
                  <a:tcPr/>
                </a:tc>
              </a:tr>
              <a:tr h="370840">
                <a:tc>
                  <a:txBody>
                    <a:bodyPr/>
                    <a:lstStyle/>
                    <a:p>
                      <a:r>
                        <a:rPr lang="lt-LT" b="1" dirty="0" smtClean="0">
                          <a:solidFill>
                            <a:srgbClr val="FF0000"/>
                          </a:solidFill>
                        </a:rPr>
                        <a:t>2019 m. </a:t>
                      </a:r>
                      <a:endParaRPr lang="lt-LT" b="1"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600" b="1" kern="1200" dirty="0" smtClean="0">
                          <a:solidFill>
                            <a:srgbClr val="FF0000"/>
                          </a:solidFill>
                          <a:effectLst/>
                          <a:latin typeface="+mn-lt"/>
                          <a:ea typeface="+mn-ea"/>
                          <a:cs typeface="+mn-cs"/>
                        </a:rPr>
                        <a:t>Pasirengimas tarpiniam vertinimui</a:t>
                      </a:r>
                    </a:p>
                  </a:txBody>
                  <a:tcPr/>
                </a:tc>
              </a:tr>
              <a:tr h="370840">
                <a:tc>
                  <a:txBody>
                    <a:bodyPr/>
                    <a:lstStyle/>
                    <a:p>
                      <a:r>
                        <a:rPr lang="lt-LT" b="1" dirty="0" smtClean="0"/>
                        <a:t>Trečiasis</a:t>
                      </a:r>
                      <a:r>
                        <a:rPr lang="lt-LT" dirty="0" smtClean="0"/>
                        <a:t>.</a:t>
                      </a:r>
                      <a:r>
                        <a:rPr lang="lt-LT" baseline="0" dirty="0" smtClean="0"/>
                        <a:t> </a:t>
                      </a:r>
                      <a:r>
                        <a:rPr lang="lt-LT" dirty="0" smtClean="0"/>
                        <a:t>2020 II pusmetis</a:t>
                      </a:r>
                      <a:endParaRPr lang="lt-LT" dirty="0"/>
                    </a:p>
                  </a:txBody>
                  <a:tcPr/>
                </a:tc>
                <a:tc>
                  <a:txBody>
                    <a:bodyPr/>
                    <a:lstStyle/>
                    <a:p>
                      <a:pPr marL="342900" indent="-342900">
                        <a:buAutoNum type="arabicPeriod"/>
                      </a:pPr>
                      <a:r>
                        <a:rPr lang="lt-LT" sz="1600" b="0" kern="1200" dirty="0" smtClean="0">
                          <a:solidFill>
                            <a:schemeClr val="tx1"/>
                          </a:solidFill>
                          <a:effectLst/>
                          <a:latin typeface="+mn-lt"/>
                          <a:ea typeface="+mn-ea"/>
                          <a:cs typeface="+mn-cs"/>
                        </a:rPr>
                        <a:t>Kultūros ir gamtos paveldas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Pagrindinės paslaugos ir kaimų atnaujinimas (savanoriai) (50 proc. lėšų+ likučiai)</a:t>
                      </a:r>
                    </a:p>
                    <a:p>
                      <a:pPr marL="342900" indent="-342900">
                        <a:buAutoNum type="arabicPeriod"/>
                      </a:pPr>
                      <a:r>
                        <a:rPr lang="lt-LT" sz="1600" b="0" kern="1200" dirty="0" smtClean="0">
                          <a:solidFill>
                            <a:schemeClr val="tx1"/>
                          </a:solidFill>
                          <a:effectLst/>
                          <a:latin typeface="+mn-lt"/>
                          <a:ea typeface="+mn-ea"/>
                          <a:cs typeface="+mn-cs"/>
                        </a:rPr>
                        <a:t>Ūkio ir verslo plėtra (25 proc. lėšų + likučiai) </a:t>
                      </a:r>
                    </a:p>
                  </a:txBody>
                  <a:tcPr/>
                </a:tc>
              </a:tr>
              <a:tr h="370840">
                <a:tc>
                  <a:txBody>
                    <a:bodyPr/>
                    <a:lstStyle/>
                    <a:p>
                      <a:r>
                        <a:rPr lang="lt-LT" b="1" dirty="0" smtClean="0"/>
                        <a:t>Ketvirtasis</a:t>
                      </a:r>
                      <a:r>
                        <a:rPr lang="lt-LT" dirty="0" smtClean="0"/>
                        <a:t>. </a:t>
                      </a:r>
                      <a:r>
                        <a:rPr lang="lt-LT" dirty="0" smtClean="0">
                          <a:solidFill>
                            <a:schemeClr val="tx1"/>
                          </a:solidFill>
                        </a:rPr>
                        <a:t>2021 I</a:t>
                      </a:r>
                      <a:r>
                        <a:rPr lang="lt-LT" baseline="0" dirty="0" smtClean="0">
                          <a:solidFill>
                            <a:schemeClr val="tx1"/>
                          </a:solidFill>
                        </a:rPr>
                        <a:t> - </a:t>
                      </a:r>
                      <a:r>
                        <a:rPr lang="lt-LT" dirty="0" smtClean="0">
                          <a:solidFill>
                            <a:schemeClr val="tx1"/>
                          </a:solidFill>
                        </a:rPr>
                        <a:t>II pusmetis</a:t>
                      </a:r>
                      <a:endParaRPr lang="lt-LT" dirty="0">
                        <a:solidFill>
                          <a:schemeClr val="tx1"/>
                        </a:solidFill>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Vietos projektų pareiškėjų ir vykdytojų mokymas, įgūdžių įgijimas (50 proc. lėšų+ likučiai)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NVO socialinio verslo kūrimas ir plėtra (50 proc. lėšų+ likučiai)</a:t>
                      </a:r>
                      <a:endParaRPr lang="lt-LT" sz="1600" b="1" dirty="0" smtClean="0">
                        <a:solidFill>
                          <a:schemeClr val="tx1"/>
                        </a:solidFill>
                      </a:endParaRPr>
                    </a:p>
                    <a:p>
                      <a:pPr marL="342900" indent="-342900">
                        <a:buAutoNum type="arabicPeriod"/>
                      </a:pPr>
                      <a:r>
                        <a:rPr lang="lt-LT" sz="1600" b="0" kern="1200" dirty="0" smtClean="0">
                          <a:solidFill>
                            <a:schemeClr val="tx1"/>
                          </a:solidFill>
                          <a:effectLst/>
                          <a:latin typeface="+mn-lt"/>
                          <a:ea typeface="+mn-ea"/>
                          <a:cs typeface="+mn-cs"/>
                        </a:rPr>
                        <a:t>Bendradarbiavimas (50 proc. lėšų+ likučiai)</a:t>
                      </a:r>
                    </a:p>
                  </a:txBody>
                  <a:tcPr/>
                </a:tc>
              </a:tr>
              <a:tr h="370840">
                <a:tc>
                  <a:txBody>
                    <a:bodyPr/>
                    <a:lstStyle/>
                    <a:p>
                      <a:r>
                        <a:rPr lang="lt-LT" b="1" dirty="0" smtClean="0">
                          <a:solidFill>
                            <a:schemeClr val="tx1"/>
                          </a:solidFill>
                        </a:rPr>
                        <a:t>Penktasis</a:t>
                      </a:r>
                      <a:r>
                        <a:rPr lang="lt-LT" dirty="0" smtClean="0">
                          <a:solidFill>
                            <a:schemeClr val="tx1"/>
                          </a:solidFill>
                        </a:rPr>
                        <a:t>. 2021 II pusmetis</a:t>
                      </a:r>
                    </a:p>
                  </a:txBody>
                  <a:tcPr/>
                </a:tc>
                <a:tc>
                  <a:txBody>
                    <a:bodyPr/>
                    <a:lstStyle/>
                    <a:p>
                      <a:pPr marL="342900" marR="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kern="1200" dirty="0" smtClean="0">
                          <a:solidFill>
                            <a:schemeClr val="tx1"/>
                          </a:solidFill>
                          <a:effectLst/>
                          <a:latin typeface="+mn-lt"/>
                          <a:ea typeface="+mn-ea"/>
                          <a:cs typeface="+mn-cs"/>
                        </a:rPr>
                        <a:t>Ūkio ir verslo plėtra (plėtoti)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lt-LT" sz="1600" b="0" dirty="0" smtClean="0"/>
                        <a:t>Lėšų likučiai</a:t>
                      </a:r>
                      <a:endParaRPr lang="lt-LT" sz="1600" b="0" dirty="0">
                        <a:solidFill>
                          <a:schemeClr val="tx1"/>
                        </a:solidFill>
                      </a:endParaRPr>
                    </a:p>
                  </a:txBody>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77000"/>
            <a:ext cx="2914842" cy="450169"/>
          </a:xfrm>
          <a:prstGeom prst="rect">
            <a:avLst/>
          </a:prstGeom>
        </p:spPr>
      </p:pic>
    </p:spTree>
    <p:extLst>
      <p:ext uri="{BB962C8B-B14F-4D97-AF65-F5344CB8AC3E}">
        <p14:creationId xmlns:p14="http://schemas.microsoft.com/office/powerpoint/2010/main" val="3295650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Ypatinga kontrolė</a:t>
            </a:r>
            <a:endParaRPr lang="lt-LT" dirty="0"/>
          </a:p>
        </p:txBody>
      </p:sp>
      <p:sp>
        <p:nvSpPr>
          <p:cNvPr id="3" name="Content Placeholder 2"/>
          <p:cNvSpPr>
            <a:spLocks noGrp="1"/>
          </p:cNvSpPr>
          <p:nvPr>
            <p:ph idx="1"/>
          </p:nvPr>
        </p:nvSpPr>
        <p:spPr/>
        <p:txBody>
          <a:bodyPr/>
          <a:lstStyle/>
          <a:p>
            <a:pPr marL="0" indent="0">
              <a:buNone/>
            </a:pPr>
            <a:r>
              <a:rPr lang="lt-LT" sz="2300" b="1" dirty="0">
                <a:latin typeface="Times New Roman" panose="02020603050405020304" pitchFamily="18" charset="0"/>
                <a:cs typeface="Times New Roman" panose="02020603050405020304" pitchFamily="18" charset="0"/>
              </a:rPr>
              <a:t>ES auditų išvados:</a:t>
            </a:r>
          </a:p>
          <a:p>
            <a:pPr lvl="1"/>
            <a:r>
              <a:rPr lang="lt-LT" dirty="0">
                <a:latin typeface="Times New Roman" panose="02020603050405020304" pitchFamily="18" charset="0"/>
                <a:cs typeface="Times New Roman" panose="02020603050405020304" pitchFamily="18" charset="0"/>
              </a:rPr>
              <a:t>didesni reikalavimai išlaidų būtinumo ir dydžio pagrįstumui;</a:t>
            </a:r>
          </a:p>
          <a:p>
            <a:pPr lvl="1"/>
            <a:r>
              <a:rPr lang="lt-LT" dirty="0">
                <a:latin typeface="Times New Roman" panose="02020603050405020304" pitchFamily="18" charset="0"/>
                <a:cs typeface="Times New Roman" panose="02020603050405020304" pitchFamily="18" charset="0"/>
              </a:rPr>
              <a:t>naujų darbo </a:t>
            </a:r>
            <a:r>
              <a:rPr lang="lt-LT" dirty="0" smtClean="0">
                <a:latin typeface="Times New Roman" panose="02020603050405020304" pitchFamily="18" charset="0"/>
                <a:cs typeface="Times New Roman" panose="02020603050405020304" pitchFamily="18" charset="0"/>
              </a:rPr>
              <a:t>vietų rodiklio </a:t>
            </a:r>
            <a:r>
              <a:rPr lang="lt-LT" dirty="0">
                <a:latin typeface="Times New Roman" panose="02020603050405020304" pitchFamily="18" charset="0"/>
                <a:cs typeface="Times New Roman" panose="02020603050405020304" pitchFamily="18" charset="0"/>
              </a:rPr>
              <a:t>kontrolė;</a:t>
            </a:r>
          </a:p>
          <a:p>
            <a:pPr lvl="1"/>
            <a:r>
              <a:rPr lang="lt-LT" dirty="0">
                <a:latin typeface="Times New Roman" panose="02020603050405020304" pitchFamily="18" charset="0"/>
                <a:cs typeface="Times New Roman" panose="02020603050405020304" pitchFamily="18" charset="0"/>
              </a:rPr>
              <a:t>viešųjų privačių interesų derinimo kontrolė;</a:t>
            </a:r>
          </a:p>
          <a:p>
            <a:pPr lvl="1"/>
            <a:r>
              <a:rPr lang="lt-LT" dirty="0">
                <a:latin typeface="Times New Roman" panose="02020603050405020304" pitchFamily="18" charset="0"/>
                <a:cs typeface="Times New Roman" panose="02020603050405020304" pitchFamily="18" charset="0"/>
              </a:rPr>
              <a:t>įmonių susietumo kontrolė;</a:t>
            </a:r>
          </a:p>
          <a:p>
            <a:pPr lvl="1"/>
            <a:r>
              <a:rPr lang="lt-LT" dirty="0">
                <a:latin typeface="Times New Roman" panose="02020603050405020304" pitchFamily="18" charset="0"/>
                <a:cs typeface="Times New Roman" panose="02020603050405020304" pitchFamily="18" charset="0"/>
              </a:rPr>
              <a:t>dirbtinių sąlygų kontrolė.    </a:t>
            </a:r>
          </a:p>
          <a:p>
            <a:endParaRPr lang="lt-LT"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400799"/>
            <a:ext cx="2914842" cy="450169"/>
          </a:xfrm>
          <a:prstGeom prst="rect">
            <a:avLst/>
          </a:prstGeom>
        </p:spPr>
      </p:pic>
    </p:spTree>
    <p:extLst>
      <p:ext uri="{BB962C8B-B14F-4D97-AF65-F5344CB8AC3E}">
        <p14:creationId xmlns:p14="http://schemas.microsoft.com/office/powerpoint/2010/main" val="1766289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
        <p:nvSpPr>
          <p:cNvPr id="7" name="Rectangle 6"/>
          <p:cNvSpPr/>
          <p:nvPr/>
        </p:nvSpPr>
        <p:spPr>
          <a:xfrm>
            <a:off x="1676113" y="331857"/>
            <a:ext cx="5740674" cy="707886"/>
          </a:xfrm>
          <a:prstGeom prst="rect">
            <a:avLst/>
          </a:prstGeom>
        </p:spPr>
        <p:txBody>
          <a:bodyPr wrap="none">
            <a:spAutoFit/>
          </a:bodyPr>
          <a:lstStyle/>
          <a:p>
            <a:pPr algn="ctr"/>
            <a:r>
              <a:rPr lang="lt-LT" sz="2000" dirty="0" smtClean="0"/>
              <a:t>Strategija, teisės aktai, skelbimai apie kvietimus, </a:t>
            </a:r>
            <a:br>
              <a:rPr lang="lt-LT" sz="2000" dirty="0" smtClean="0"/>
            </a:br>
            <a:r>
              <a:rPr lang="lt-LT" sz="2000" dirty="0" smtClean="0"/>
              <a:t>renginius, konsultacijos, dažniausi klausimai</a:t>
            </a:r>
            <a:endParaRPr lang="lt-LT" dirty="0" smtClean="0"/>
          </a:p>
        </p:txBody>
      </p:sp>
      <p:sp>
        <p:nvSpPr>
          <p:cNvPr id="2" name="Rectangle 1"/>
          <p:cNvSpPr/>
          <p:nvPr/>
        </p:nvSpPr>
        <p:spPr>
          <a:xfrm>
            <a:off x="12510" y="5965917"/>
            <a:ext cx="5335137" cy="830997"/>
          </a:xfrm>
          <a:prstGeom prst="rect">
            <a:avLst/>
          </a:prstGeom>
        </p:spPr>
        <p:txBody>
          <a:bodyPr wrap="square">
            <a:spAutoFit/>
          </a:bodyPr>
          <a:lstStyle/>
          <a:p>
            <a:pPr algn="ctr"/>
            <a:r>
              <a:rPr lang="lt-LT" sz="4800" dirty="0">
                <a:solidFill>
                  <a:schemeClr val="tx2">
                    <a:lumMod val="75000"/>
                  </a:schemeClr>
                </a:solidFill>
              </a:rPr>
              <a:t>www.rokiskiovvg.lt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16" y="1051116"/>
            <a:ext cx="8610600" cy="4841099"/>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a:xfrm>
            <a:off x="3733800" y="27432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Oval 7"/>
          <p:cNvSpPr/>
          <p:nvPr/>
        </p:nvSpPr>
        <p:spPr>
          <a:xfrm>
            <a:off x="5334000" y="1676400"/>
            <a:ext cx="3124200" cy="7620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Oval 8"/>
          <p:cNvSpPr/>
          <p:nvPr/>
        </p:nvSpPr>
        <p:spPr>
          <a:xfrm>
            <a:off x="120268" y="3107425"/>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0" name="Oval 9"/>
          <p:cNvSpPr/>
          <p:nvPr/>
        </p:nvSpPr>
        <p:spPr>
          <a:xfrm>
            <a:off x="120268" y="44005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Oval 10"/>
          <p:cNvSpPr/>
          <p:nvPr/>
        </p:nvSpPr>
        <p:spPr>
          <a:xfrm>
            <a:off x="120268" y="4133850"/>
            <a:ext cx="1600200" cy="20955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Oval 11"/>
          <p:cNvSpPr/>
          <p:nvPr/>
        </p:nvSpPr>
        <p:spPr>
          <a:xfrm>
            <a:off x="133916" y="3689729"/>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Oval 12"/>
          <p:cNvSpPr/>
          <p:nvPr/>
        </p:nvSpPr>
        <p:spPr>
          <a:xfrm>
            <a:off x="1690898" y="2324100"/>
            <a:ext cx="1600200" cy="4191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54889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30480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sp>
        <p:nvSpPr>
          <p:cNvPr id="28" name="Content Placeholder 2"/>
          <p:cNvSpPr txBox="1">
            <a:spLocks/>
          </p:cNvSpPr>
          <p:nvPr/>
        </p:nvSpPr>
        <p:spPr>
          <a:xfrm>
            <a:off x="3200400" y="950198"/>
            <a:ext cx="5683063" cy="10668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sz="2800" dirty="0" smtClean="0"/>
              <a:t>II. Vietos projektams </a:t>
            </a:r>
            <a:r>
              <a:rPr lang="lt-LT" sz="2800" b="1" dirty="0" smtClean="0"/>
              <a:t>1.719980 Eur</a:t>
            </a:r>
          </a:p>
          <a:p>
            <a:pPr marL="0" indent="0">
              <a:buFont typeface="Arial" pitchFamily="34" charset="0"/>
              <a:buNone/>
            </a:pPr>
            <a:r>
              <a:rPr lang="lt-LT" sz="2800" b="1" dirty="0" smtClean="0">
                <a:solidFill>
                  <a:schemeClr val="bg2">
                    <a:lumMod val="25000"/>
                  </a:schemeClr>
                </a:solidFill>
              </a:rPr>
              <a:t>Lėšos pagal priemones</a:t>
            </a:r>
            <a:endParaRPr lang="lt-LT" sz="2800" b="1" dirty="0">
              <a:solidFill>
                <a:schemeClr val="bg2">
                  <a:lumMod val="25000"/>
                </a:schemeClr>
              </a:solidFill>
            </a:endParaRPr>
          </a:p>
        </p:txBody>
      </p:sp>
      <p:graphicFrame>
        <p:nvGraphicFramePr>
          <p:cNvPr id="31" name="Chart 30"/>
          <p:cNvGraphicFramePr>
            <a:graphicFrameLocks/>
          </p:cNvGraphicFramePr>
          <p:nvPr>
            <p:extLst>
              <p:ext uri="{D42A27DB-BD31-4B8C-83A1-F6EECF244321}">
                <p14:modId xmlns:p14="http://schemas.microsoft.com/office/powerpoint/2010/main" val="1486837766"/>
              </p:ext>
            </p:extLst>
          </p:nvPr>
        </p:nvGraphicFramePr>
        <p:xfrm>
          <a:off x="3048000" y="2212227"/>
          <a:ext cx="6096000" cy="464577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p:cNvSpPr>
            <a:spLocks noGrp="1"/>
          </p:cNvSpPr>
          <p:nvPr>
            <p:ph idx="1"/>
          </p:nvPr>
        </p:nvSpPr>
        <p:spPr>
          <a:xfrm>
            <a:off x="32982" y="533400"/>
            <a:ext cx="2786418" cy="6101987"/>
          </a:xfrm>
        </p:spPr>
        <p:txBody>
          <a:bodyPr>
            <a:noAutofit/>
          </a:bodyPr>
          <a:lstStyle/>
          <a:p>
            <a:pPr marL="0" indent="0">
              <a:buNone/>
            </a:pPr>
            <a:r>
              <a:rPr lang="lt-LT" dirty="0">
                <a:solidFill>
                  <a:schemeClr val="tx2"/>
                </a:solidFill>
              </a:rPr>
              <a:t>VPS </a:t>
            </a:r>
            <a:r>
              <a:rPr lang="lt-LT" dirty="0" smtClean="0">
                <a:solidFill>
                  <a:schemeClr val="tx2"/>
                </a:solidFill>
              </a:rPr>
              <a:t>vizija</a:t>
            </a:r>
          </a:p>
          <a:p>
            <a:pPr marL="0" indent="0">
              <a:buNone/>
            </a:pPr>
            <a:endParaRPr lang="lt-LT" dirty="0">
              <a:solidFill>
                <a:schemeClr val="tx2"/>
              </a:solidFill>
            </a:endParaRPr>
          </a:p>
          <a:p>
            <a:pPr>
              <a:buFont typeface="Wingdings" panose="05000000000000000000" pitchFamily="2" charset="2"/>
              <a:buChar char="v"/>
            </a:pPr>
            <a:r>
              <a:rPr lang="lt-LT" sz="1800" dirty="0" smtClean="0"/>
              <a:t>Rokiškio </a:t>
            </a:r>
            <a:r>
              <a:rPr lang="lt-LT" sz="1800" dirty="0"/>
              <a:t>r. kaimo vietovės taps patrauklesnės jame gyvenantiems ir atvykstantiems</a:t>
            </a:r>
            <a:r>
              <a:rPr lang="lt-LT" sz="1800" dirty="0" smtClean="0"/>
              <a:t>.</a:t>
            </a:r>
          </a:p>
          <a:p>
            <a:pPr>
              <a:buFont typeface="Wingdings" panose="05000000000000000000" pitchFamily="2" charset="2"/>
              <a:buChar char="v"/>
            </a:pPr>
            <a:r>
              <a:rPr lang="lt-LT" sz="1800" dirty="0" smtClean="0"/>
              <a:t> </a:t>
            </a:r>
            <a:r>
              <a:rPr lang="lt-LT" sz="1800" dirty="0"/>
              <a:t>Pagerėjus kaimo infrastruktūrai ir gyvenimo kokybei, stiprės ir plėtosis </a:t>
            </a:r>
            <a:r>
              <a:rPr lang="lt-LT" sz="1800" dirty="0">
                <a:solidFill>
                  <a:srgbClr val="0070C0"/>
                </a:solidFill>
              </a:rPr>
              <a:t>konkurencingi</a:t>
            </a:r>
            <a:r>
              <a:rPr lang="lt-LT" sz="1800" dirty="0"/>
              <a:t> verslai. </a:t>
            </a:r>
            <a:endParaRPr lang="lt-LT" sz="1800" dirty="0" smtClean="0"/>
          </a:p>
          <a:p>
            <a:pPr>
              <a:buFont typeface="Wingdings" panose="05000000000000000000" pitchFamily="2" charset="2"/>
              <a:buChar char="v"/>
            </a:pPr>
            <a:r>
              <a:rPr lang="lt-LT" sz="1800" dirty="0" smtClean="0"/>
              <a:t>Vietos </a:t>
            </a:r>
            <a:r>
              <a:rPr lang="lt-LT" sz="1800" dirty="0"/>
              <a:t>bendruomenės stiprins viešųjų paslaugų ir socialinių verslų plėtrą. Tradicijos, papročiai, kraštovaizdis, kultūros paveldas taps kaimo traukos objektais</a:t>
            </a:r>
            <a:r>
              <a:rPr lang="lt-LT" sz="1800" dirty="0" smtClean="0"/>
              <a:t>.</a:t>
            </a:r>
            <a:endParaRPr lang="lt-LT" sz="1800" dirty="0"/>
          </a:p>
        </p:txBody>
      </p:sp>
    </p:spTree>
    <p:extLst>
      <p:ext uri="{BB962C8B-B14F-4D97-AF65-F5344CB8AC3E}">
        <p14:creationId xmlns:p14="http://schemas.microsoft.com/office/powerpoint/2010/main" val="230935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dirty="0"/>
              <a:t>VPS III </a:t>
            </a:r>
            <a:r>
              <a:rPr lang="lt-LT" dirty="0" smtClean="0"/>
              <a:t>dalis. </a:t>
            </a:r>
            <a:r>
              <a:rPr lang="lt-LT" dirty="0"/>
              <a:t>LEADER </a:t>
            </a:r>
            <a:r>
              <a:rPr lang="lt-LT" dirty="0" smtClean="0"/>
              <a:t>PRINCIPAI </a:t>
            </a:r>
            <a:endParaRPr lang="lt-LT" dirty="0"/>
          </a:p>
        </p:txBody>
      </p:sp>
      <p:sp>
        <p:nvSpPr>
          <p:cNvPr id="3" name="Content Placeholder 2"/>
          <p:cNvSpPr>
            <a:spLocks noGrp="1"/>
          </p:cNvSpPr>
          <p:nvPr>
            <p:ph idx="1"/>
          </p:nvPr>
        </p:nvSpPr>
        <p:spPr>
          <a:xfrm>
            <a:off x="457200" y="1472066"/>
            <a:ext cx="8229600" cy="4876800"/>
          </a:xfrm>
        </p:spPr>
        <p:txBody>
          <a:bodyPr>
            <a:normAutofit fontScale="92500" lnSpcReduction="10000"/>
          </a:bodyPr>
          <a:lstStyle/>
          <a:p>
            <a:pPr marL="0" indent="0">
              <a:buNone/>
            </a:pPr>
            <a:r>
              <a:rPr lang="lt-LT" dirty="0" smtClean="0"/>
              <a:t>Laikytis visu laikotarpiu:</a:t>
            </a:r>
          </a:p>
          <a:p>
            <a:pPr marL="0" indent="0">
              <a:buNone/>
            </a:pPr>
            <a:r>
              <a:rPr lang="lt-LT" sz="2000" b="1" dirty="0" smtClean="0"/>
              <a:t>Teritorinis</a:t>
            </a:r>
            <a:r>
              <a:rPr lang="lt-LT" sz="2000" dirty="0" smtClean="0"/>
              <a:t>. </a:t>
            </a:r>
            <a:r>
              <a:rPr lang="lt-LT" sz="1800" dirty="0" smtClean="0"/>
              <a:t>Atstovaujama visa teritorija: keliant kandidatus </a:t>
            </a:r>
            <a:r>
              <a:rPr lang="lt-LT" sz="1800" dirty="0"/>
              <a:t>į valdybą </a:t>
            </a:r>
            <a:r>
              <a:rPr lang="lt-LT" sz="1800" dirty="0" smtClean="0"/>
              <a:t>pilietininkus seniūnijų pagrindu; </a:t>
            </a:r>
            <a:r>
              <a:rPr lang="lt-LT" sz="1800" dirty="0"/>
              <a:t>siekiama kuo </a:t>
            </a:r>
            <a:r>
              <a:rPr lang="lt-LT" sz="1800" dirty="0" smtClean="0"/>
              <a:t>platesnio </a:t>
            </a:r>
            <a:r>
              <a:rPr lang="lt-LT" sz="1800" dirty="0"/>
              <a:t>projektinės veiklos ir naudos gavėjų </a:t>
            </a:r>
            <a:r>
              <a:rPr lang="lt-LT" sz="1800" dirty="0" smtClean="0"/>
              <a:t>pasiskirstymo.</a:t>
            </a:r>
          </a:p>
          <a:p>
            <a:pPr marL="0" indent="0">
              <a:buNone/>
            </a:pPr>
            <a:r>
              <a:rPr lang="lt-LT" sz="2000" b="1" dirty="0"/>
              <a:t>„Iš apačios į viršų</a:t>
            </a:r>
            <a:r>
              <a:rPr lang="lt-LT" sz="2000" b="1" dirty="0" smtClean="0"/>
              <a:t>“.  </a:t>
            </a:r>
            <a:r>
              <a:rPr lang="lt-LT" sz="1800" dirty="0" smtClean="0"/>
              <a:t>Valdyboje vidutiniškai 80 proc. narių pilietininkai ir verslo sektorių atstovai; Strategijos </a:t>
            </a:r>
            <a:r>
              <a:rPr lang="lt-LT" sz="1800" dirty="0"/>
              <a:t>priežiūros darbo </a:t>
            </a:r>
            <a:r>
              <a:rPr lang="lt-LT" sz="1800" dirty="0" smtClean="0"/>
              <a:t>grupė</a:t>
            </a:r>
            <a:r>
              <a:rPr lang="lt-LT" sz="1600" dirty="0" smtClean="0"/>
              <a:t>. </a:t>
            </a:r>
          </a:p>
          <a:p>
            <a:pPr marL="0" indent="0">
              <a:buNone/>
            </a:pPr>
            <a:r>
              <a:rPr lang="lt-LT" sz="2000" b="1" dirty="0" smtClean="0"/>
              <a:t>Partnerystė.</a:t>
            </a:r>
            <a:r>
              <a:rPr lang="lt-LT" sz="2000" dirty="0" smtClean="0"/>
              <a:t> </a:t>
            </a:r>
            <a:r>
              <a:rPr lang="lt-LT" sz="1800" dirty="0" smtClean="0"/>
              <a:t>3 sektorių bendradarbiavimas.</a:t>
            </a:r>
          </a:p>
          <a:p>
            <a:pPr marL="0" indent="0">
              <a:buNone/>
            </a:pPr>
            <a:r>
              <a:rPr lang="lt-LT" sz="2000" b="1" dirty="0" smtClean="0"/>
              <a:t>Inovacijų.</a:t>
            </a:r>
            <a:r>
              <a:rPr lang="lt-LT" sz="2000" dirty="0" smtClean="0"/>
              <a:t> </a:t>
            </a:r>
            <a:r>
              <a:rPr lang="lt-LT" sz="1800" dirty="0"/>
              <a:t>VPS: šešiose iš septynių veiklos sričių vietos projektų </a:t>
            </a:r>
            <a:r>
              <a:rPr lang="lt-LT" sz="1800" dirty="0" smtClean="0"/>
              <a:t>prioritetinis kokybės kriterijus </a:t>
            </a:r>
            <a:r>
              <a:rPr lang="lt-LT" sz="1800" dirty="0"/>
              <a:t>yra projekto </a:t>
            </a:r>
            <a:r>
              <a:rPr lang="lt-LT" sz="1800" dirty="0" smtClean="0"/>
              <a:t>naujoviškumas (septintoji – pati priemonė yra inovatyvi – NVO socialinis verslas).</a:t>
            </a:r>
          </a:p>
          <a:p>
            <a:pPr marL="0" indent="0">
              <a:buNone/>
            </a:pPr>
            <a:r>
              <a:rPr lang="lt-LT" sz="2000" b="1" dirty="0"/>
              <a:t>Integruoto </a:t>
            </a:r>
            <a:r>
              <a:rPr lang="lt-LT" sz="2000" b="1" dirty="0" smtClean="0"/>
              <a:t>požiūrio. </a:t>
            </a:r>
            <a:r>
              <a:rPr lang="lt-LT" sz="1800" dirty="0" smtClean="0"/>
              <a:t>VVG organizacinis aspektas „Kaimo </a:t>
            </a:r>
            <a:r>
              <a:rPr lang="lt-LT" sz="1800" dirty="0"/>
              <a:t>bendruomenių plėtros ir kaimo aplinkotvarkos problemų</a:t>
            </a:r>
            <a:r>
              <a:rPr lang="lt-LT" sz="1800" dirty="0" smtClean="0"/>
              <a:t>“.</a:t>
            </a:r>
          </a:p>
          <a:p>
            <a:pPr marL="0" indent="0">
              <a:buNone/>
            </a:pPr>
            <a:r>
              <a:rPr lang="lt-LT" sz="2000" b="1" dirty="0"/>
              <a:t>Tinklaveikos ir </a:t>
            </a:r>
            <a:r>
              <a:rPr lang="lt-LT" sz="2000" b="1" dirty="0" smtClean="0"/>
              <a:t>bendradarbiavimo. </a:t>
            </a:r>
            <a:r>
              <a:rPr lang="lt-LT" sz="1800" dirty="0" smtClean="0"/>
              <a:t>VVG plati ir aktyvi partnerystė (attovaujama VVG tinklui LEADER darbo ir koordinacinėse grupėse) ir užsienio partnerių įvairiapusė patirtis.</a:t>
            </a:r>
          </a:p>
          <a:p>
            <a:pPr marL="0" indent="0">
              <a:buNone/>
            </a:pPr>
            <a:r>
              <a:rPr lang="lt-LT" sz="2000" b="1" dirty="0"/>
              <a:t>Vietos finansavimo ir </a:t>
            </a:r>
            <a:r>
              <a:rPr lang="lt-LT" sz="2000" b="1" dirty="0" smtClean="0"/>
              <a:t>valdymo. </a:t>
            </a:r>
            <a:r>
              <a:rPr lang="lt-LT" sz="1800" dirty="0"/>
              <a:t>D</a:t>
            </a:r>
            <a:r>
              <a:rPr lang="lt-LT" sz="1800" dirty="0" smtClean="0"/>
              <a:t>ėmesys savanoriškam </a:t>
            </a:r>
            <a:r>
              <a:rPr lang="lt-LT" sz="1800" dirty="0"/>
              <a:t>darbui ir </a:t>
            </a:r>
            <a:r>
              <a:rPr lang="lt-LT" sz="1800" dirty="0" smtClean="0"/>
              <a:t>savanorystei. NVO projektų tvarumas per kitas finansines programas.</a:t>
            </a:r>
            <a:endParaRPr lang="lt-LT"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54889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VPS III </a:t>
            </a:r>
            <a:r>
              <a:rPr lang="lt-LT" dirty="0" smtClean="0"/>
              <a:t>dalis. </a:t>
            </a:r>
            <a:r>
              <a:rPr lang="lt-LT" dirty="0"/>
              <a:t>Horizontalieji </a:t>
            </a:r>
            <a:r>
              <a:rPr lang="lt-LT" dirty="0" smtClean="0"/>
              <a:t>PRINCIPAI</a:t>
            </a:r>
            <a:endParaRPr lang="lt-LT" dirty="0"/>
          </a:p>
        </p:txBody>
      </p:sp>
      <p:sp>
        <p:nvSpPr>
          <p:cNvPr id="3" name="Content Placeholder 2"/>
          <p:cNvSpPr>
            <a:spLocks noGrp="1"/>
          </p:cNvSpPr>
          <p:nvPr>
            <p:ph idx="1"/>
          </p:nvPr>
        </p:nvSpPr>
        <p:spPr>
          <a:xfrm>
            <a:off x="0" y="1472066"/>
            <a:ext cx="9144000" cy="5136228"/>
          </a:xfrm>
        </p:spPr>
        <p:txBody>
          <a:bodyPr>
            <a:normAutofit/>
          </a:bodyPr>
          <a:lstStyle/>
          <a:p>
            <a:pPr marL="0" indent="0">
              <a:buNone/>
            </a:pPr>
            <a:r>
              <a:rPr lang="lt-LT" dirty="0" smtClean="0"/>
              <a:t>Laikytis visu laikotarpiu:</a:t>
            </a:r>
          </a:p>
          <a:p>
            <a:pPr marL="0" indent="0">
              <a:buNone/>
            </a:pPr>
            <a:r>
              <a:rPr lang="lt-LT" sz="2000" b="1" dirty="0" smtClean="0"/>
              <a:t>Jaunimo</a:t>
            </a:r>
            <a:r>
              <a:rPr lang="lt-LT" sz="2000" dirty="0" smtClean="0"/>
              <a:t>. </a:t>
            </a:r>
          </a:p>
          <a:p>
            <a:pPr marL="274320" lvl="1" indent="0">
              <a:spcBef>
                <a:spcPts val="0"/>
              </a:spcBef>
              <a:buNone/>
            </a:pPr>
            <a:r>
              <a:rPr lang="lt-LT" sz="1800" dirty="0" smtClean="0"/>
              <a:t>- Prioritetiniai balai 2 priemonėse (savanorių bei verslo).</a:t>
            </a:r>
          </a:p>
          <a:p>
            <a:pPr marL="274320" lvl="1" indent="0">
              <a:spcBef>
                <a:spcPts val="0"/>
              </a:spcBef>
              <a:buNone/>
            </a:pPr>
            <a:r>
              <a:rPr lang="lt-LT" sz="1800" dirty="0" smtClean="0"/>
              <a:t>- Dėmesys aktyvinant (ne tik pareiškėjus, bet ir moksleivius).</a:t>
            </a:r>
          </a:p>
          <a:p>
            <a:pPr marL="0" indent="0">
              <a:buNone/>
            </a:pPr>
            <a:r>
              <a:rPr lang="lt-LT" sz="2000" b="1" dirty="0"/>
              <a:t>Kultūra</a:t>
            </a:r>
            <a:r>
              <a:rPr lang="lt-LT" sz="2000" dirty="0" smtClean="0"/>
              <a:t>. </a:t>
            </a:r>
          </a:p>
          <a:p>
            <a:pPr marL="274320" lvl="1" indent="0">
              <a:spcBef>
                <a:spcPts val="0"/>
              </a:spcBef>
              <a:buNone/>
            </a:pPr>
            <a:r>
              <a:rPr lang="lt-LT" sz="1800" dirty="0" smtClean="0"/>
              <a:t>Suplanuota tiesioginė priemonė „Kultūros ir gamtos paveldas“, dar dviejose priemonėse </a:t>
            </a:r>
            <a:r>
              <a:rPr lang="lt-LT" sz="1800" dirty="0"/>
              <a:t>prioritetinis kokybės </a:t>
            </a:r>
            <a:r>
              <a:rPr lang="lt-LT" sz="1800" dirty="0" smtClean="0"/>
              <a:t>kriterijus (savanorių ir NVO soc. verslas). </a:t>
            </a:r>
          </a:p>
          <a:p>
            <a:pPr marL="274320" lvl="1" indent="0">
              <a:spcBef>
                <a:spcPts val="0"/>
              </a:spcBef>
              <a:buNone/>
            </a:pPr>
            <a:endParaRPr lang="lt-LT" sz="1800" dirty="0" smtClean="0"/>
          </a:p>
          <a:p>
            <a:pPr marL="274320" lvl="1" indent="0">
              <a:spcBef>
                <a:spcPts val="0"/>
              </a:spcBef>
              <a:buNone/>
            </a:pPr>
            <a:r>
              <a:rPr lang="lt-LT" sz="1800" b="1" dirty="0" smtClean="0">
                <a:solidFill>
                  <a:srgbClr val="FF0000"/>
                </a:solidFill>
              </a:rPr>
              <a:t>_____________________________</a:t>
            </a:r>
            <a:r>
              <a:rPr lang="lt-LT" sz="3200" b="1" dirty="0" smtClean="0">
                <a:solidFill>
                  <a:srgbClr val="FF0000"/>
                </a:solidFill>
              </a:rPr>
              <a:t>Paraiškos 7 lentelė</a:t>
            </a:r>
            <a:endParaRPr lang="lt-LT" sz="3200" b="1" dirty="0">
              <a:solidFill>
                <a:srgbClr val="FF0000"/>
              </a:solidFill>
            </a:endParaRPr>
          </a:p>
          <a:p>
            <a:pPr marL="0" indent="0">
              <a:spcBef>
                <a:spcPts val="0"/>
              </a:spcBef>
              <a:buNone/>
            </a:pPr>
            <a:r>
              <a:rPr lang="lt-LT" sz="2000" b="1" dirty="0" smtClean="0"/>
              <a:t>Darnus </a:t>
            </a:r>
            <a:r>
              <a:rPr lang="lt-LT" sz="2000" b="1" dirty="0"/>
              <a:t>vystymasis </a:t>
            </a:r>
            <a:endParaRPr lang="lt-LT" sz="2000" b="1" dirty="0" smtClean="0"/>
          </a:p>
          <a:p>
            <a:pPr marL="274320" lvl="1" indent="0">
              <a:spcBef>
                <a:spcPts val="0"/>
              </a:spcBef>
              <a:buNone/>
            </a:pPr>
            <a:r>
              <a:rPr lang="lt-LT" sz="1800" dirty="0"/>
              <a:t>Suplanuota tiesioginė priemonė „Kultūros ir gamtos </a:t>
            </a:r>
            <a:r>
              <a:rPr lang="lt-LT" sz="1800" dirty="0" smtClean="0"/>
              <a:t>paveldas“.</a:t>
            </a:r>
          </a:p>
          <a:p>
            <a:pPr marL="274320" lvl="1" indent="0">
              <a:spcBef>
                <a:spcPts val="0"/>
              </a:spcBef>
              <a:buNone/>
            </a:pPr>
            <a:r>
              <a:rPr lang="lt-LT" sz="1800" dirty="0" smtClean="0"/>
              <a:t>Kontrolė, kad vietos </a:t>
            </a:r>
            <a:r>
              <a:rPr lang="lt-LT" sz="1800" dirty="0"/>
              <a:t>projektas neturėtų neigiamos įtakos teritorijos darniam </a:t>
            </a:r>
            <a:r>
              <a:rPr lang="lt-LT" sz="1800" dirty="0" smtClean="0"/>
              <a:t>vystymuisi (įskaitant ir atskirties teritorijas).</a:t>
            </a:r>
          </a:p>
          <a:p>
            <a:pPr marL="0" indent="0">
              <a:buNone/>
            </a:pPr>
            <a:r>
              <a:rPr lang="lt-LT" sz="2000" b="1" dirty="0"/>
              <a:t>Moterų ir vyrų lygios galimybės ir </a:t>
            </a:r>
            <a:r>
              <a:rPr lang="lt-LT" sz="2000" b="1" dirty="0" smtClean="0"/>
              <a:t> įvairių mažų gyventojų grupių nediskriminavimo</a:t>
            </a:r>
            <a:endParaRPr lang="lt-LT" sz="20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558385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52400" y="1295400"/>
            <a:ext cx="4343400" cy="2514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unded Rectangle 10"/>
          <p:cNvSpPr/>
          <p:nvPr/>
        </p:nvSpPr>
        <p:spPr>
          <a:xfrm>
            <a:off x="4648200" y="1296473"/>
            <a:ext cx="4267200" cy="1120462"/>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 name="Title 1"/>
          <p:cNvSpPr>
            <a:spLocks noGrp="1"/>
          </p:cNvSpPr>
          <p:nvPr>
            <p:ph type="title"/>
          </p:nvPr>
        </p:nvSpPr>
        <p:spPr>
          <a:xfrm>
            <a:off x="455641" y="304800"/>
            <a:ext cx="8229600" cy="990600"/>
          </a:xfrm>
        </p:spPr>
        <p:txBody>
          <a:bodyPr/>
          <a:lstStyle/>
          <a:p>
            <a:r>
              <a:rPr lang="lt-LT" dirty="0" smtClean="0"/>
              <a:t>Prioritetai ir priemonės</a:t>
            </a:r>
            <a:endParaRPr lang="lt-LT" dirty="0"/>
          </a:p>
        </p:txBody>
      </p:sp>
      <p:sp>
        <p:nvSpPr>
          <p:cNvPr id="3" name="Content Placeholder 2"/>
          <p:cNvSpPr>
            <a:spLocks noGrp="1"/>
          </p:cNvSpPr>
          <p:nvPr>
            <p:ph idx="1"/>
          </p:nvPr>
        </p:nvSpPr>
        <p:spPr>
          <a:xfrm>
            <a:off x="4714779" y="1426335"/>
            <a:ext cx="3429000" cy="914400"/>
          </a:xfrm>
        </p:spPr>
        <p:txBody>
          <a:bodyPr/>
          <a:lstStyle/>
          <a:p>
            <a:pPr marL="0" indent="0">
              <a:buNone/>
            </a:pPr>
            <a:r>
              <a:rPr lang="lt-LT" dirty="0" smtClean="0"/>
              <a:t>II. Verslumo </a:t>
            </a:r>
            <a:r>
              <a:rPr lang="lt-LT" dirty="0"/>
              <a:t>skatinimas </a:t>
            </a:r>
            <a:r>
              <a:rPr lang="lt-LT" dirty="0" smtClean="0"/>
              <a:t/>
            </a:r>
            <a:br>
              <a:rPr lang="lt-LT" dirty="0" smtClean="0"/>
            </a:br>
            <a:r>
              <a:rPr lang="lt-LT" b="1" dirty="0" smtClean="0"/>
              <a:t>1 399 980 Eur</a:t>
            </a:r>
            <a:endParaRPr lang="lt-LT"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
        <p:nvSpPr>
          <p:cNvPr id="6" name="Content Placeholder 2"/>
          <p:cNvSpPr txBox="1">
            <a:spLocks/>
          </p:cNvSpPr>
          <p:nvPr/>
        </p:nvSpPr>
        <p:spPr>
          <a:xfrm>
            <a:off x="152400" y="1447800"/>
            <a:ext cx="4343400" cy="2286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r>
              <a:rPr lang="lt-LT" dirty="0" smtClean="0"/>
              <a:t>I. Kaimų atnaujinimas, investuojant į paveldo, turizmo traukos objektus ir kaimų gyventojų viešųjų problemų sprendinius </a:t>
            </a:r>
            <a:r>
              <a:rPr lang="lt-LT" b="1" dirty="0" smtClean="0"/>
              <a:t/>
            </a:r>
            <a:br>
              <a:rPr lang="lt-LT" b="1" dirty="0" smtClean="0"/>
            </a:br>
            <a:r>
              <a:rPr lang="lt-LT" b="1" dirty="0" smtClean="0"/>
              <a:t>320 000 Eur</a:t>
            </a:r>
            <a:endParaRPr lang="lt-LT" dirty="0"/>
          </a:p>
        </p:txBody>
      </p:sp>
      <p:sp>
        <p:nvSpPr>
          <p:cNvPr id="12" name="Rectangle 11"/>
          <p:cNvSpPr/>
          <p:nvPr/>
        </p:nvSpPr>
        <p:spPr>
          <a:xfrm>
            <a:off x="455641" y="3962400"/>
            <a:ext cx="3659160" cy="2031325"/>
          </a:xfrm>
          <a:prstGeom prst="rect">
            <a:avLst/>
          </a:prstGeom>
        </p:spPr>
        <p:txBody>
          <a:bodyPr wrap="square">
            <a:spAutoFit/>
          </a:bodyPr>
          <a:lstStyle/>
          <a:p>
            <a:r>
              <a:rPr lang="lt-LT" dirty="0"/>
              <a:t>1.1. Kultūros ir gamtos </a:t>
            </a:r>
            <a:r>
              <a:rPr lang="lt-LT" dirty="0" smtClean="0"/>
              <a:t>paveldas</a:t>
            </a:r>
            <a:br>
              <a:rPr lang="lt-LT" dirty="0" smtClean="0"/>
            </a:br>
            <a:r>
              <a:rPr lang="lt-LT" dirty="0" smtClean="0">
                <a:solidFill>
                  <a:schemeClr val="bg2">
                    <a:lumMod val="25000"/>
                  </a:schemeClr>
                </a:solidFill>
              </a:rPr>
              <a:t>160 000 Eur</a:t>
            </a:r>
          </a:p>
          <a:p>
            <a:endParaRPr lang="lt-LT" b="1" dirty="0"/>
          </a:p>
          <a:p>
            <a:r>
              <a:rPr lang="lt-LT" dirty="0"/>
              <a:t>1.2. Pagrindinės paslaugos ir kaimų </a:t>
            </a:r>
            <a:r>
              <a:rPr lang="lt-LT" dirty="0" smtClean="0"/>
              <a:t>atnaujinimas</a:t>
            </a:r>
            <a:br>
              <a:rPr lang="lt-LT" dirty="0" smtClean="0"/>
            </a:br>
            <a:r>
              <a:rPr lang="lt-LT" dirty="0">
                <a:solidFill>
                  <a:schemeClr val="bg2">
                    <a:lumMod val="25000"/>
                  </a:schemeClr>
                </a:solidFill>
              </a:rPr>
              <a:t>160 000 Eur</a:t>
            </a:r>
          </a:p>
          <a:p>
            <a:endParaRPr lang="lt-LT" dirty="0"/>
          </a:p>
        </p:txBody>
      </p:sp>
      <p:sp>
        <p:nvSpPr>
          <p:cNvPr id="16" name="Rectangle 15"/>
          <p:cNvSpPr/>
          <p:nvPr/>
        </p:nvSpPr>
        <p:spPr>
          <a:xfrm>
            <a:off x="4800600" y="2552700"/>
            <a:ext cx="3962400" cy="3693319"/>
          </a:xfrm>
          <a:prstGeom prst="rect">
            <a:avLst/>
          </a:prstGeom>
        </p:spPr>
        <p:txBody>
          <a:bodyPr wrap="square">
            <a:spAutoFit/>
          </a:bodyPr>
          <a:lstStyle/>
          <a:p>
            <a:r>
              <a:rPr lang="lt-LT" dirty="0" smtClean="0"/>
              <a:t>2.1. Vietos </a:t>
            </a:r>
            <a:r>
              <a:rPr lang="lt-LT" dirty="0"/>
              <a:t>projektų pareiškėjų ir vykdytojų mokymas, įgūdžių </a:t>
            </a:r>
            <a:r>
              <a:rPr lang="lt-LT" dirty="0" smtClean="0"/>
              <a:t>įgijimas</a:t>
            </a:r>
            <a:br>
              <a:rPr lang="lt-LT" dirty="0" smtClean="0"/>
            </a:br>
            <a:r>
              <a:rPr lang="lt-LT" dirty="0" smtClean="0">
                <a:solidFill>
                  <a:schemeClr val="bg2">
                    <a:lumMod val="25000"/>
                  </a:schemeClr>
                </a:solidFill>
              </a:rPr>
              <a:t>18 000 Eur</a:t>
            </a:r>
          </a:p>
          <a:p>
            <a:endParaRPr lang="lt-LT" dirty="0" smtClean="0"/>
          </a:p>
          <a:p>
            <a:r>
              <a:rPr lang="lt-LT" dirty="0" smtClean="0"/>
              <a:t>2.2. </a:t>
            </a:r>
            <a:r>
              <a:rPr lang="lt-LT" dirty="0"/>
              <a:t>Ūkio ir verslo plėtra </a:t>
            </a:r>
            <a:r>
              <a:rPr lang="lt-LT" dirty="0" smtClean="0"/>
              <a:t/>
            </a:r>
            <a:br>
              <a:rPr lang="lt-LT" dirty="0" smtClean="0"/>
            </a:br>
            <a:r>
              <a:rPr lang="lt-LT" dirty="0" smtClean="0">
                <a:solidFill>
                  <a:schemeClr val="bg2">
                    <a:lumMod val="25000"/>
                  </a:schemeClr>
                </a:solidFill>
              </a:rPr>
              <a:t>865 000 Eur</a:t>
            </a:r>
          </a:p>
          <a:p>
            <a:endParaRPr lang="lt-LT" dirty="0"/>
          </a:p>
          <a:p>
            <a:r>
              <a:rPr lang="lt-LT" dirty="0" smtClean="0"/>
              <a:t>2.3. </a:t>
            </a:r>
            <a:r>
              <a:rPr lang="lt-LT" dirty="0"/>
              <a:t>NVO socialinio verslo kūrimas ir </a:t>
            </a:r>
            <a:r>
              <a:rPr lang="lt-LT" dirty="0" smtClean="0"/>
              <a:t>plėtra</a:t>
            </a:r>
          </a:p>
          <a:p>
            <a:r>
              <a:rPr lang="lt-LT" dirty="0" smtClean="0">
                <a:solidFill>
                  <a:schemeClr val="bg2">
                    <a:lumMod val="25000"/>
                  </a:schemeClr>
                </a:solidFill>
              </a:rPr>
              <a:t>425 000 Eur</a:t>
            </a:r>
          </a:p>
          <a:p>
            <a:endParaRPr lang="lt-LT" dirty="0"/>
          </a:p>
          <a:p>
            <a:r>
              <a:rPr lang="lt-LT" dirty="0" smtClean="0"/>
              <a:t>2.4. Bendradarbiavimas</a:t>
            </a:r>
            <a:br>
              <a:rPr lang="lt-LT" dirty="0" smtClean="0"/>
            </a:br>
            <a:r>
              <a:rPr lang="lt-LT" dirty="0" smtClean="0">
                <a:solidFill>
                  <a:schemeClr val="bg2">
                    <a:lumMod val="25000"/>
                  </a:schemeClr>
                </a:solidFill>
              </a:rPr>
              <a:t>91 980 Eur</a:t>
            </a:r>
            <a:endParaRPr lang="lt-LT" dirty="0">
              <a:solidFill>
                <a:schemeClr val="bg2">
                  <a:lumMod val="25000"/>
                </a:schemeClr>
              </a:solidFill>
            </a:endParaRPr>
          </a:p>
        </p:txBody>
      </p:sp>
    </p:spTree>
    <p:extLst>
      <p:ext uri="{BB962C8B-B14F-4D97-AF65-F5344CB8AC3E}">
        <p14:creationId xmlns:p14="http://schemas.microsoft.com/office/powerpoint/2010/main" val="3548897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90600"/>
          </a:xfrm>
        </p:spPr>
        <p:txBody>
          <a:bodyPr>
            <a:normAutofit/>
          </a:bodyPr>
          <a:lstStyle/>
          <a:p>
            <a:r>
              <a:rPr lang="lt-LT" dirty="0" smtClean="0"/>
              <a:t>I prioriteto 1.1. priemonė </a:t>
            </a:r>
            <a:r>
              <a:rPr lang="lt-LT" sz="2800" dirty="0" smtClean="0"/>
              <a:t>(VPS 9 skyrius)</a:t>
            </a:r>
            <a:endParaRPr lang="lt-LT" sz="2800" dirty="0"/>
          </a:p>
        </p:txBody>
      </p:sp>
      <p:graphicFrame>
        <p:nvGraphicFramePr>
          <p:cNvPr id="4" name="Table 3"/>
          <p:cNvGraphicFramePr>
            <a:graphicFrameLocks noGrp="1"/>
          </p:cNvGraphicFramePr>
          <p:nvPr>
            <p:extLst>
              <p:ext uri="{D42A27DB-BD31-4B8C-83A1-F6EECF244321}">
                <p14:modId xmlns:p14="http://schemas.microsoft.com/office/powerpoint/2010/main" val="3471295950"/>
              </p:ext>
            </p:extLst>
          </p:nvPr>
        </p:nvGraphicFramePr>
        <p:xfrm>
          <a:off x="0" y="1371600"/>
          <a:ext cx="9160076" cy="1994193"/>
        </p:xfrm>
        <a:graphic>
          <a:graphicData uri="http://schemas.openxmlformats.org/drawingml/2006/table">
            <a:tbl>
              <a:tblPr firstRow="1" firstCol="1" bandRow="1">
                <a:tableStyleId>{5C22544A-7EE6-4342-B048-85BDC9FD1C3A}</a:tableStyleId>
              </a:tblPr>
              <a:tblGrid>
                <a:gridCol w="4800600"/>
                <a:gridCol w="1371600"/>
                <a:gridCol w="1676400"/>
                <a:gridCol w="1311476"/>
              </a:tblGrid>
              <a:tr h="838200">
                <a:tc>
                  <a:txBody>
                    <a:bodyPr/>
                    <a:lstStyle/>
                    <a:p>
                      <a:pPr algn="l">
                        <a:spcAft>
                          <a:spcPts val="0"/>
                        </a:spcAft>
                      </a:pPr>
                      <a:r>
                        <a:rPr lang="lt-LT" sz="1400" dirty="0" smtClean="0">
                          <a:solidFill>
                            <a:schemeClr val="tx1">
                              <a:lumMod val="75000"/>
                              <a:lumOff val="25000"/>
                            </a:schemeClr>
                          </a:solidFill>
                          <a:effectLst/>
                          <a:latin typeface="+mn-lt"/>
                          <a:ea typeface="Calibri"/>
                        </a:rPr>
                        <a:t>Priemonė,</a:t>
                      </a:r>
                      <a:r>
                        <a:rPr lang="lt-LT" sz="1400" baseline="0" dirty="0" smtClean="0">
                          <a:solidFill>
                            <a:schemeClr val="tx1">
                              <a:lumMod val="75000"/>
                              <a:lumOff val="25000"/>
                            </a:schemeClr>
                          </a:solidFill>
                          <a:effectLst/>
                          <a:latin typeface="+mn-lt"/>
                          <a:ea typeface="Calibri"/>
                        </a:rPr>
                        <a:t> veiklos sritis</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dirty="0" smtClean="0">
                          <a:solidFill>
                            <a:schemeClr val="tx1">
                              <a:lumMod val="75000"/>
                              <a:lumOff val="25000"/>
                            </a:schemeClr>
                          </a:solidFill>
                          <a:effectLst/>
                          <a:latin typeface="+mn-lt"/>
                        </a:rPr>
                        <a:t>Intensyvumas</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lt-LT" sz="1400" dirty="0">
                          <a:solidFill>
                            <a:schemeClr val="tx1">
                              <a:lumMod val="75000"/>
                              <a:lumOff val="25000"/>
                            </a:schemeClr>
                          </a:solidFill>
                          <a:effectLst/>
                          <a:latin typeface="+mn-lt"/>
                        </a:rPr>
                        <a:t> </a:t>
                      </a:r>
                      <a:r>
                        <a:rPr lang="lt-LT" sz="1400" dirty="0" smtClean="0">
                          <a:solidFill>
                            <a:schemeClr val="tx1">
                              <a:lumMod val="75000"/>
                              <a:lumOff val="25000"/>
                            </a:schemeClr>
                          </a:solidFill>
                          <a:effectLst/>
                          <a:latin typeface="+mn-lt"/>
                        </a:rPr>
                        <a:t>Lėšų iš viso, tūkst. </a:t>
                      </a:r>
                      <a:r>
                        <a:rPr lang="lt-LT" sz="1400" dirty="0" err="1" smtClean="0">
                          <a:solidFill>
                            <a:schemeClr val="tx1">
                              <a:lumMod val="75000"/>
                              <a:lumOff val="25000"/>
                            </a:schemeClr>
                          </a:solidFill>
                          <a:effectLst/>
                          <a:latin typeface="+mn-lt"/>
                        </a:rPr>
                        <a:t>Eur</a:t>
                      </a:r>
                      <a:r>
                        <a:rPr lang="lt-LT" sz="1400" dirty="0" smtClean="0">
                          <a:solidFill>
                            <a:schemeClr val="tx1">
                              <a:lumMod val="75000"/>
                              <a:lumOff val="25000"/>
                            </a:schemeClr>
                          </a:solidFill>
                          <a:effectLst/>
                          <a:latin typeface="+mn-lt"/>
                        </a:rPr>
                        <a:t>/ min. projektų skaičius</a:t>
                      </a:r>
                      <a:r>
                        <a:rPr lang="lt-LT" sz="1400" dirty="0">
                          <a:solidFill>
                            <a:schemeClr val="tx1">
                              <a:lumMod val="75000"/>
                              <a:lumOff val="25000"/>
                            </a:schemeClr>
                          </a:solidFill>
                          <a:effectLst/>
                          <a:latin typeface="+mn-lt"/>
                        </a:rPr>
                        <a:t> </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lt-LT" sz="1400" dirty="0" smtClean="0">
                          <a:solidFill>
                            <a:schemeClr val="tx1">
                              <a:lumMod val="75000"/>
                              <a:lumOff val="25000"/>
                            </a:schemeClr>
                          </a:solidFill>
                          <a:effectLst/>
                          <a:latin typeface="+mn-lt"/>
                        </a:rPr>
                        <a:t>P</a:t>
                      </a:r>
                      <a:r>
                        <a:rPr lang="lt-LT" sz="1400" baseline="0" dirty="0" smtClean="0">
                          <a:solidFill>
                            <a:schemeClr val="tx1">
                              <a:lumMod val="75000"/>
                              <a:lumOff val="25000"/>
                            </a:schemeClr>
                          </a:solidFill>
                          <a:effectLst/>
                          <a:latin typeface="+mn-lt"/>
                        </a:rPr>
                        <a:t>arama projektui, tūkst. Eur</a:t>
                      </a:r>
                      <a:endParaRPr lang="lt-LT" sz="14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3105">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800" b="0" dirty="0" smtClean="0">
                          <a:solidFill>
                            <a:schemeClr val="tx1">
                              <a:lumMod val="75000"/>
                              <a:lumOff val="25000"/>
                            </a:schemeClr>
                          </a:solidFill>
                          <a:effectLst/>
                          <a:latin typeface="+mn-lt"/>
                        </a:rPr>
                        <a:t>1.1. Kultūros ir gamtos paveldas</a:t>
                      </a:r>
                      <a:endParaRPr lang="lt-LT" sz="18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lt-LT"/>
                    </a:p>
                  </a:txBody>
                  <a:tcPr/>
                </a:tc>
                <a:tc hMerge="1">
                  <a:txBody>
                    <a:bodyPr/>
                    <a:lstStyle/>
                    <a:p>
                      <a:endParaRPr lang="lt-LT"/>
                    </a:p>
                  </a:txBody>
                  <a:tcPr/>
                </a:tc>
                <a:tc hMerge="1">
                  <a:txBody>
                    <a:bodyPr/>
                    <a:lstStyle/>
                    <a:p>
                      <a:endParaRPr lang="lt-LT"/>
                    </a:p>
                  </a:txBody>
                  <a:tcPr/>
                </a:tc>
              </a:tr>
              <a:tr h="832888">
                <a:tc>
                  <a:txBody>
                    <a:bodyPr/>
                    <a:lstStyle/>
                    <a:p>
                      <a:pPr marL="0" algn="l">
                        <a:spcAft>
                          <a:spcPts val="0"/>
                        </a:spcAft>
                      </a:pPr>
                      <a:r>
                        <a:rPr lang="lt-LT" sz="1800" b="0" dirty="0">
                          <a:solidFill>
                            <a:schemeClr val="tx1">
                              <a:lumMod val="75000"/>
                              <a:lumOff val="25000"/>
                            </a:schemeClr>
                          </a:solidFill>
                          <a:effectLst/>
                          <a:latin typeface="+mn-lt"/>
                        </a:rPr>
                        <a:t>1.1.1. Parama investicijoms į kultūros paveldo objektus ir saugomas teritorijas bei jų įveiklinimą</a:t>
                      </a:r>
                      <a:endParaRPr lang="lt-LT" sz="1800" b="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lt-LT" sz="1800" dirty="0" smtClean="0">
                          <a:solidFill>
                            <a:schemeClr val="tx1">
                              <a:lumMod val="75000"/>
                              <a:lumOff val="25000"/>
                            </a:schemeClr>
                          </a:solidFill>
                          <a:effectLst/>
                          <a:latin typeface="+mn-lt"/>
                        </a:rPr>
                        <a:t>80 </a:t>
                      </a:r>
                      <a:r>
                        <a:rPr lang="lt-LT" sz="1800" dirty="0">
                          <a:solidFill>
                            <a:schemeClr val="tx1">
                              <a:lumMod val="75000"/>
                              <a:lumOff val="25000"/>
                            </a:schemeClr>
                          </a:solidFill>
                          <a:effectLst/>
                          <a:latin typeface="+mn-lt"/>
                        </a:rPr>
                        <a:t>proc</a:t>
                      </a:r>
                    </a:p>
                    <a:p>
                      <a:pPr algn="l">
                        <a:spcAft>
                          <a:spcPts val="0"/>
                        </a:spcAft>
                      </a:pPr>
                      <a:r>
                        <a:rPr lang="lt-LT" sz="1800" dirty="0">
                          <a:solidFill>
                            <a:schemeClr val="tx1">
                              <a:lumMod val="75000"/>
                              <a:lumOff val="25000"/>
                            </a:schemeClr>
                          </a:solidFill>
                          <a:effectLst/>
                          <a:latin typeface="+mn-lt"/>
                        </a:rPr>
                        <a:t> </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dirty="0" smtClean="0">
                          <a:solidFill>
                            <a:schemeClr val="tx1">
                              <a:lumMod val="75000"/>
                              <a:lumOff val="25000"/>
                            </a:schemeClr>
                          </a:solidFill>
                          <a:effectLst/>
                          <a:latin typeface="+mn-lt"/>
                        </a:rPr>
                        <a:t>160/2</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lt-LT" sz="1800" dirty="0" smtClean="0">
                          <a:solidFill>
                            <a:schemeClr val="tx1">
                              <a:lumMod val="75000"/>
                              <a:lumOff val="25000"/>
                            </a:schemeClr>
                          </a:solidFill>
                          <a:effectLst/>
                          <a:latin typeface="+mn-lt"/>
                        </a:rPr>
                        <a:t>Iki 80</a:t>
                      </a:r>
                      <a:endParaRPr lang="lt-LT" sz="1800" dirty="0">
                        <a:solidFill>
                          <a:schemeClr val="tx1">
                            <a:lumMod val="75000"/>
                            <a:lumOff val="25000"/>
                          </a:schemeClr>
                        </a:solidFill>
                        <a:effectLst/>
                        <a:latin typeface="+mn-lt"/>
                      </a:endParaRPr>
                    </a:p>
                    <a:p>
                      <a:pPr algn="ctr">
                        <a:spcAft>
                          <a:spcPts val="0"/>
                        </a:spcAft>
                      </a:pPr>
                      <a:r>
                        <a:rPr lang="lt-LT" sz="1800" dirty="0">
                          <a:solidFill>
                            <a:schemeClr val="tx1">
                              <a:lumMod val="75000"/>
                              <a:lumOff val="25000"/>
                            </a:schemeClr>
                          </a:solidFill>
                          <a:effectLst/>
                          <a:latin typeface="+mn-lt"/>
                        </a:rPr>
                        <a:t> </a:t>
                      </a:r>
                    </a:p>
                    <a:p>
                      <a:pPr algn="ctr">
                        <a:spcAft>
                          <a:spcPts val="0"/>
                        </a:spcAft>
                      </a:pPr>
                      <a:r>
                        <a:rPr lang="lt-LT" sz="1800" dirty="0">
                          <a:solidFill>
                            <a:schemeClr val="tx1">
                              <a:lumMod val="75000"/>
                              <a:lumOff val="25000"/>
                            </a:schemeClr>
                          </a:solidFill>
                          <a:effectLst/>
                          <a:latin typeface="+mn-lt"/>
                        </a:rPr>
                        <a:t> </a:t>
                      </a:r>
                      <a:endParaRPr lang="lt-LT" sz="1800" dirty="0">
                        <a:solidFill>
                          <a:schemeClr val="tx1">
                            <a:lumMod val="75000"/>
                            <a:lumOff val="25000"/>
                          </a:schemeClr>
                        </a:solidFill>
                        <a:effectLst/>
                        <a:latin typeface="+mn-lt"/>
                        <a:ea typeface="Calibri"/>
                      </a:endParaRPr>
                    </a:p>
                  </a:txBody>
                  <a:tcPr marL="66877" marR="6687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78130" y="3674172"/>
            <a:ext cx="8151470" cy="3139321"/>
          </a:xfrm>
          <a:prstGeom prst="rect">
            <a:avLst/>
          </a:prstGeom>
        </p:spPr>
        <p:txBody>
          <a:bodyPr wrap="square">
            <a:spAutoFit/>
          </a:bodyPr>
          <a:lstStyle/>
          <a:p>
            <a:r>
              <a:rPr lang="lt-LT" spc="-100" dirty="0" smtClean="0">
                <a:solidFill>
                  <a:schemeClr val="tx2"/>
                </a:solidFill>
                <a:latin typeface="+mj-lt"/>
                <a:ea typeface="+mj-ea"/>
                <a:cs typeface="+mj-cs"/>
              </a:rPr>
              <a:t>Sąlygos VPS</a:t>
            </a:r>
            <a:endParaRPr lang="lt-LT" spc="-100" dirty="0">
              <a:solidFill>
                <a:schemeClr val="tx2"/>
              </a:solidFill>
              <a:latin typeface="+mj-lt"/>
              <a:ea typeface="+mj-ea"/>
              <a:cs typeface="+mj-cs"/>
            </a:endParaRPr>
          </a:p>
          <a:p>
            <a:pPr marL="285750" indent="-285750">
              <a:buFont typeface="Arial" panose="020B0604020202020204" pitchFamily="34" charset="0"/>
              <a:buChar char="•"/>
            </a:pPr>
            <a:r>
              <a:rPr lang="lt-LT" dirty="0" smtClean="0"/>
              <a:t>Paminklai turi būti oficialiuose registruose</a:t>
            </a:r>
          </a:p>
          <a:p>
            <a:pPr marL="285750" indent="-285750">
              <a:buFont typeface="Arial" panose="020B0604020202020204" pitchFamily="34" charset="0"/>
              <a:buChar char="•"/>
            </a:pPr>
            <a:r>
              <a:rPr lang="lt-LT" dirty="0" smtClean="0"/>
              <a:t>Pareiškėjai tik viešieji juridiniai asmenys</a:t>
            </a:r>
          </a:p>
          <a:p>
            <a:pPr marL="285750" indent="-285750">
              <a:buFont typeface="Arial" panose="020B0604020202020204" pitchFamily="34" charset="0"/>
              <a:buChar char="•"/>
            </a:pPr>
            <a:r>
              <a:rPr lang="lt-LT" dirty="0" smtClean="0"/>
              <a:t>Projektų kontrolės laikotarpis – 5 m.</a:t>
            </a:r>
          </a:p>
          <a:p>
            <a:endParaRPr lang="lt-LT" dirty="0"/>
          </a:p>
          <a:p>
            <a:r>
              <a:rPr lang="lt-LT" spc="-100" dirty="0">
                <a:solidFill>
                  <a:schemeClr val="tx2"/>
                </a:solidFill>
              </a:rPr>
              <a:t>Sąlygos </a:t>
            </a:r>
            <a:r>
              <a:rPr lang="lt-LT" spc="-100" dirty="0" smtClean="0">
                <a:solidFill>
                  <a:schemeClr val="tx2"/>
                </a:solidFill>
              </a:rPr>
              <a:t> </a:t>
            </a:r>
            <a:r>
              <a:rPr lang="lt-LT" spc="-100" dirty="0">
                <a:solidFill>
                  <a:schemeClr val="tx2"/>
                </a:solidFill>
              </a:rPr>
              <a:t>kvietimo </a:t>
            </a:r>
            <a:endParaRPr lang="lt-LT" spc="-100" dirty="0" smtClean="0">
              <a:solidFill>
                <a:schemeClr val="tx2"/>
              </a:solidFill>
            </a:endParaRPr>
          </a:p>
          <a:p>
            <a:pPr marL="285750" indent="-285750">
              <a:buFont typeface="Arial" panose="020B0604020202020204" pitchFamily="34" charset="0"/>
              <a:buChar char="•"/>
            </a:pPr>
            <a:r>
              <a:rPr lang="lt-LT" dirty="0"/>
              <a:t>Projektas turi turėti poveikį bent vieno kaimo/miestelio bendruomenės gyvybingumui</a:t>
            </a:r>
            <a:r>
              <a:rPr lang="lt-LT" dirty="0" smtClean="0"/>
              <a:t>.</a:t>
            </a:r>
          </a:p>
          <a:p>
            <a:pPr marL="285750" indent="-285750">
              <a:buFont typeface="Arial" panose="020B0604020202020204" pitchFamily="34" charset="0"/>
              <a:buChar char="•"/>
            </a:pPr>
            <a:r>
              <a:rPr lang="lt-LT" dirty="0"/>
              <a:t>Pareiškėjas turi būti viešasis juridinis asmuo, o projektas – ne pelno (reikalavimai sąlygai nurodyti Vietos projektų administravimo taisyklių 23.1.13. </a:t>
            </a:r>
            <a:r>
              <a:rPr lang="lt-LT" dirty="0" smtClean="0"/>
              <a:t>punkte (dėl steigėjų ir narių/dalininkų))</a:t>
            </a:r>
            <a:endParaRPr lang="lt-LT" spc="-100" dirty="0">
              <a:solidFill>
                <a:schemeClr val="tx2"/>
              </a:solidFill>
            </a:endParaRPr>
          </a:p>
        </p:txBody>
      </p:sp>
      <p:sp>
        <p:nvSpPr>
          <p:cNvPr id="7" name="Rectangle 6"/>
          <p:cNvSpPr/>
          <p:nvPr/>
        </p:nvSpPr>
        <p:spPr>
          <a:xfrm>
            <a:off x="0" y="3655300"/>
            <a:ext cx="78130" cy="24406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Tree>
    <p:extLst>
      <p:ext uri="{BB962C8B-B14F-4D97-AF65-F5344CB8AC3E}">
        <p14:creationId xmlns:p14="http://schemas.microsoft.com/office/powerpoint/2010/main" val="463934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096000" cy="990600"/>
          </a:xfrm>
        </p:spPr>
        <p:txBody>
          <a:bodyPr>
            <a:normAutofit fontScale="90000"/>
          </a:bodyPr>
          <a:lstStyle/>
          <a:p>
            <a:r>
              <a:rPr lang="lt-LT" dirty="0" smtClean="0"/>
              <a:t>I prioriteto 1.1. priemonė </a:t>
            </a:r>
            <a:br>
              <a:rPr lang="lt-LT" dirty="0" smtClean="0"/>
            </a:br>
            <a:r>
              <a:rPr lang="lt-LT" sz="2800" dirty="0" smtClean="0"/>
              <a:t>(VPS 9 skyrius)</a:t>
            </a:r>
            <a:endParaRPr lang="lt-LT" sz="2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sp>
        <p:nvSpPr>
          <p:cNvPr id="9" name="Rectangle 4"/>
          <p:cNvSpPr/>
          <p:nvPr/>
        </p:nvSpPr>
        <p:spPr>
          <a:xfrm>
            <a:off x="28433" y="2155274"/>
            <a:ext cx="9144000" cy="4893647"/>
          </a:xfrm>
          <a:prstGeom prst="rect">
            <a:avLst/>
          </a:prstGeom>
        </p:spPr>
        <p:txBody>
          <a:bodyPr wrap="square">
            <a:spAutoFit/>
          </a:bodyPr>
          <a:lstStyle/>
          <a:p>
            <a:r>
              <a:rPr lang="lt-LT" sz="1750" spc="-100" dirty="0" smtClean="0">
                <a:solidFill>
                  <a:schemeClr val="tx2"/>
                </a:solidFill>
                <a:latin typeface="+mj-lt"/>
                <a:ea typeface="+mj-ea"/>
                <a:cs typeface="+mj-cs"/>
              </a:rPr>
              <a:t>Priemonė skiriama</a:t>
            </a:r>
          </a:p>
          <a:p>
            <a:pPr fontAlgn="ctr"/>
            <a:r>
              <a:rPr lang="lt-LT" sz="1750" dirty="0"/>
              <a:t>Parama skiriama Rokiškio r. VVG teritorijoje esantiems, į Kultūros vertybių ir saugomų teritorijų valstybės registrus įtrauktiems objektams, teritorijoms </a:t>
            </a:r>
            <a:r>
              <a:rPr lang="lt-LT" sz="1750" dirty="0" err="1" smtClean="0"/>
              <a:t>įveiklinti</a:t>
            </a:r>
            <a:r>
              <a:rPr lang="lt-LT" sz="1750" dirty="0"/>
              <a:t>, jų turistiniam patrauklumui didinti ir siekiant </a:t>
            </a:r>
            <a:r>
              <a:rPr lang="lt-LT" sz="1750" dirty="0" smtClean="0"/>
              <a:t>aktyvinti </a:t>
            </a:r>
            <a:r>
              <a:rPr lang="lt-LT" sz="1750" b="1" dirty="0" smtClean="0"/>
              <a:t>šalia esančių kaimų ir miestelių gyvybingumą</a:t>
            </a:r>
            <a:r>
              <a:rPr lang="lt-LT" sz="1750" dirty="0" smtClean="0"/>
              <a:t>. </a:t>
            </a:r>
            <a:endParaRPr lang="lt-LT" sz="1750" dirty="0"/>
          </a:p>
          <a:p>
            <a:pPr fontAlgn="ctr"/>
            <a:r>
              <a:rPr lang="lt-LT" sz="1750" dirty="0"/>
              <a:t> </a:t>
            </a:r>
          </a:p>
          <a:p>
            <a:pPr fontAlgn="ctr"/>
            <a:r>
              <a:rPr lang="lt-LT" sz="1750" dirty="0"/>
              <a:t>Remiamos projektų idėjos, susijusios su Kultūros paveldo ir saugomų gamtos objektų pritaikymo edukacinėms, kultūrinėms, švietimo, </a:t>
            </a:r>
            <a:r>
              <a:rPr lang="lt-LT" sz="1750" dirty="0" err="1"/>
              <a:t>sveikatinimo</a:t>
            </a:r>
            <a:r>
              <a:rPr lang="lt-LT" sz="1750" dirty="0"/>
              <a:t>, laisvalaikio ir kitoms panašioms veikloms. </a:t>
            </a:r>
            <a:endParaRPr lang="lt-LT" sz="1750" dirty="0" smtClean="0"/>
          </a:p>
          <a:p>
            <a:pPr fontAlgn="ctr"/>
            <a:r>
              <a:rPr lang="lt-LT" sz="1750" dirty="0" smtClean="0"/>
              <a:t>Remiamos </a:t>
            </a:r>
            <a:r>
              <a:rPr lang="lt-LT" sz="1750" dirty="0"/>
              <a:t>projektų veiklos: </a:t>
            </a:r>
          </a:p>
          <a:p>
            <a:pPr marL="285750" lvl="0" indent="-285750" fontAlgn="ctr">
              <a:buFont typeface="Arial" panose="020B0604020202020204" pitchFamily="34" charset="0"/>
              <a:buChar char="•"/>
            </a:pPr>
            <a:r>
              <a:rPr lang="lt-LT" sz="1750" dirty="0"/>
              <a:t>kultūros paveldo ir saugomų gamtos objektų pritaikymo darbai (sukūrimo, atnaujinimo ir </a:t>
            </a:r>
            <a:r>
              <a:rPr lang="lt-LT" sz="1750" dirty="0" err="1"/>
              <a:t>kt</a:t>
            </a:r>
            <a:r>
              <a:rPr lang="lt-LT" sz="1750" dirty="0"/>
              <a:t>); </a:t>
            </a:r>
          </a:p>
          <a:p>
            <a:pPr marL="285750" lvl="0" indent="-285750" fontAlgn="ctr">
              <a:buFont typeface="Arial" panose="020B0604020202020204" pitchFamily="34" charset="0"/>
              <a:buChar char="•"/>
            </a:pPr>
            <a:r>
              <a:rPr lang="lt-LT" sz="1750" dirty="0"/>
              <a:t>įrangos, įrenginių, technikos, mechanizmų, baldų, kitos įrangos, technologijų ir priemonių, reikalingų projekto idėjai įgyvendinti,  veikloms organizuoti, įsigijimas ir įdiegimas; </a:t>
            </a:r>
          </a:p>
          <a:p>
            <a:pPr marL="285750" lvl="0" indent="-285750" fontAlgn="ctr">
              <a:buFont typeface="Arial" panose="020B0604020202020204" pitchFamily="34" charset="0"/>
              <a:buChar char="•"/>
            </a:pPr>
            <a:r>
              <a:rPr lang="lt-LT" sz="1750" dirty="0"/>
              <a:t>populiarinimo veiklos ir priemonės, susijusios su projekto veiklų populiarinimu ir turizmo aktyvinimu</a:t>
            </a:r>
            <a:r>
              <a:rPr lang="lt-LT" sz="1750" dirty="0" smtClean="0"/>
              <a:t>.</a:t>
            </a:r>
          </a:p>
          <a:p>
            <a:pPr marL="285750" lvl="0" indent="-285750" fontAlgn="ctr">
              <a:buFont typeface="Arial" panose="020B0604020202020204" pitchFamily="34" charset="0"/>
              <a:buChar char="•"/>
            </a:pPr>
            <a:r>
              <a:rPr lang="lt-LT" sz="1600" dirty="0">
                <a:solidFill>
                  <a:schemeClr val="tx2">
                    <a:lumMod val="75000"/>
                  </a:schemeClr>
                </a:solidFill>
              </a:rPr>
              <a:t>Per priemonę suplanuota minimaliai įgyvendinti bent </a:t>
            </a:r>
            <a:r>
              <a:rPr lang="lt-LT" sz="3200" dirty="0" smtClean="0">
                <a:solidFill>
                  <a:schemeClr val="tx2">
                    <a:lumMod val="75000"/>
                  </a:schemeClr>
                </a:solidFill>
              </a:rPr>
              <a:t>2</a:t>
            </a:r>
            <a:r>
              <a:rPr lang="lt-LT" sz="1600" dirty="0" smtClean="0">
                <a:solidFill>
                  <a:schemeClr val="tx2">
                    <a:lumMod val="75000"/>
                  </a:schemeClr>
                </a:solidFill>
              </a:rPr>
              <a:t>projektus</a:t>
            </a:r>
            <a:endParaRPr lang="lt-LT" sz="1750" dirty="0"/>
          </a:p>
        </p:txBody>
      </p:sp>
      <p:pic>
        <p:nvPicPr>
          <p:cNvPr id="4" name="Paveikslėlis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58" y="392906"/>
            <a:ext cx="2914842" cy="1935637"/>
          </a:xfrm>
          <a:prstGeom prst="rect">
            <a:avLst/>
          </a:prstGeom>
        </p:spPr>
      </p:pic>
    </p:spTree>
    <p:extLst>
      <p:ext uri="{BB962C8B-B14F-4D97-AF65-F5344CB8AC3E}">
        <p14:creationId xmlns:p14="http://schemas.microsoft.com/office/powerpoint/2010/main" val="377246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90" y="457200"/>
            <a:ext cx="9004110" cy="609600"/>
          </a:xfrm>
        </p:spPr>
        <p:txBody>
          <a:bodyPr>
            <a:normAutofit/>
          </a:bodyPr>
          <a:lstStyle/>
          <a:p>
            <a:r>
              <a:rPr lang="lt-LT" sz="2800" dirty="0" smtClean="0"/>
              <a:t>I prioriteto 1.1. priemonė. Kokybės </a:t>
            </a:r>
            <a:r>
              <a:rPr lang="lt-LT" sz="2800" dirty="0"/>
              <a:t>kriterijai</a:t>
            </a:r>
            <a:r>
              <a:rPr lang="lt-LT" sz="2800" dirty="0" smtClean="0"/>
              <a:t> (</a:t>
            </a:r>
            <a:r>
              <a:rPr lang="lt-LT" sz="2200" dirty="0" smtClean="0"/>
              <a:t>VPS 9 skyrius</a:t>
            </a:r>
            <a:r>
              <a:rPr lang="lt-LT" sz="2800" dirty="0" smtClean="0"/>
              <a:t>)</a:t>
            </a:r>
            <a:endParaRPr lang="lt-LT" sz="2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58" y="6383210"/>
            <a:ext cx="2914842" cy="450169"/>
          </a:xfrm>
          <a:prstGeom prst="rect">
            <a:avLst/>
          </a:prstGeom>
        </p:spPr>
      </p:pic>
      <p:graphicFrame>
        <p:nvGraphicFramePr>
          <p:cNvPr id="3" name="Lentelė 2"/>
          <p:cNvGraphicFramePr>
            <a:graphicFrameLocks noGrp="1"/>
          </p:cNvGraphicFramePr>
          <p:nvPr>
            <p:extLst>
              <p:ext uri="{D42A27DB-BD31-4B8C-83A1-F6EECF244321}">
                <p14:modId xmlns:p14="http://schemas.microsoft.com/office/powerpoint/2010/main" val="2698742244"/>
              </p:ext>
            </p:extLst>
          </p:nvPr>
        </p:nvGraphicFramePr>
        <p:xfrm>
          <a:off x="0" y="1143000"/>
          <a:ext cx="9144000" cy="5029201"/>
        </p:xfrm>
        <a:graphic>
          <a:graphicData uri="http://schemas.openxmlformats.org/drawingml/2006/table">
            <a:tbl>
              <a:tblPr firstRow="1" firstCol="1" bandRow="1">
                <a:tableStyleId>{5C22544A-7EE6-4342-B048-85BDC9FD1C3A}</a:tableStyleId>
              </a:tblPr>
              <a:tblGrid>
                <a:gridCol w="630620"/>
                <a:gridCol w="7803931"/>
                <a:gridCol w="709449"/>
              </a:tblGrid>
              <a:tr h="1277497">
                <a:tc>
                  <a:txBody>
                    <a:bodyPr/>
                    <a:lstStyle/>
                    <a:p>
                      <a:pPr>
                        <a:lnSpc>
                          <a:spcPct val="115000"/>
                        </a:lnSpc>
                        <a:spcAft>
                          <a:spcPts val="0"/>
                        </a:spcAft>
                      </a:pPr>
                      <a:r>
                        <a:rPr lang="lt-LT" sz="1400" dirty="0">
                          <a:solidFill>
                            <a:schemeClr val="tx1">
                              <a:lumMod val="75000"/>
                              <a:lumOff val="25000"/>
                            </a:schemeClr>
                          </a:solidFill>
                          <a:effectLst/>
                        </a:rPr>
                        <a:t>1.</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dirty="0" smtClean="0">
                          <a:solidFill>
                            <a:schemeClr val="tx1">
                              <a:lumMod val="75000"/>
                              <a:lumOff val="25000"/>
                            </a:schemeClr>
                          </a:solidFill>
                          <a:effectLst/>
                        </a:rPr>
                        <a:t>Projektas teikia naudą didesnei Rokiškio r. VVG teritorijai. </a:t>
                      </a:r>
                      <a:r>
                        <a:rPr lang="lt-LT" sz="1400" b="0" dirty="0" smtClean="0">
                          <a:solidFill>
                            <a:schemeClr val="tx1">
                              <a:lumMod val="75000"/>
                              <a:lumOff val="25000"/>
                            </a:schemeClr>
                          </a:solidFill>
                          <a:effectLst/>
                        </a:rPr>
                        <a:t>(Turės poveikį kelių kaimų/miestelių bendruomenių gyvybingumui ir yra dokumentais įrodyta, kad bendruomenėms pristatyta projekto idėja, aptartos galimos naudos. Vertinama pagal bendruomenių, su kuriomis vyko projekto aptarimas, skaičių)</a:t>
                      </a:r>
                    </a:p>
                    <a:p>
                      <a:pPr>
                        <a:lnSpc>
                          <a:spcPct val="115000"/>
                        </a:lnSpc>
                        <a:spcAft>
                          <a:spcPts val="0"/>
                        </a:spcAft>
                      </a:pPr>
                      <a:r>
                        <a:rPr lang="lt-LT" sz="1400" dirty="0" smtClean="0">
                          <a:solidFill>
                            <a:schemeClr val="tx1">
                              <a:lumMod val="75000"/>
                              <a:lumOff val="25000"/>
                            </a:schemeClr>
                          </a:solidFill>
                          <a:effectLst/>
                        </a:rPr>
                        <a:t>Šis </a:t>
                      </a:r>
                      <a:r>
                        <a:rPr lang="lt-LT" sz="1400" dirty="0">
                          <a:solidFill>
                            <a:schemeClr val="tx1">
                              <a:lumMod val="75000"/>
                              <a:lumOff val="25000"/>
                            </a:schemeClr>
                          </a:solidFill>
                          <a:effectLst/>
                        </a:rPr>
                        <a:t>atrankos kriterijus detalizuojamas taip:</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dirty="0">
                          <a:solidFill>
                            <a:schemeClr val="tx1">
                              <a:lumMod val="75000"/>
                              <a:lumOff val="25000"/>
                            </a:schemeClr>
                          </a:solidFill>
                          <a:effectLst/>
                        </a:rPr>
                        <a:t>25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26614">
                <a:tc>
                  <a:txBody>
                    <a:bodyPr/>
                    <a:lstStyle/>
                    <a:p>
                      <a:pPr>
                        <a:lnSpc>
                          <a:spcPct val="115000"/>
                        </a:lnSpc>
                        <a:spcAft>
                          <a:spcPts val="0"/>
                        </a:spcAft>
                      </a:pPr>
                      <a:r>
                        <a:rPr lang="lt-LT" sz="1400" dirty="0">
                          <a:solidFill>
                            <a:schemeClr val="tx1">
                              <a:lumMod val="75000"/>
                              <a:lumOff val="25000"/>
                            </a:schemeClr>
                          </a:solidFill>
                          <a:effectLst/>
                        </a:rPr>
                        <a:t>1.1.</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smtClean="0">
                          <a:solidFill>
                            <a:schemeClr val="tx1">
                              <a:lumMod val="75000"/>
                              <a:lumOff val="25000"/>
                            </a:schemeClr>
                          </a:solidFill>
                          <a:effectLst/>
                        </a:rPr>
                        <a:t>jei </a:t>
                      </a:r>
                      <a:r>
                        <a:rPr lang="lt-LT" sz="1400" dirty="0">
                          <a:solidFill>
                            <a:schemeClr val="tx1">
                              <a:lumMod val="75000"/>
                              <a:lumOff val="25000"/>
                            </a:schemeClr>
                          </a:solidFill>
                          <a:effectLst/>
                        </a:rPr>
                        <a:t>pareiškėjas į projektą įtraukia bent 2 partnerius – bendruomenines organizacijas, arba 1 partnerį – bendruomeninę organizaciją ir projekto idėją pristato bent 2 (neskaičiuojant partnerio) arti projekto vietos esančių kaimų ir miestelių gyventojų bendruomenėms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25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027">
                <a:tc>
                  <a:txBody>
                    <a:bodyPr/>
                    <a:lstStyle/>
                    <a:p>
                      <a:pPr>
                        <a:lnSpc>
                          <a:spcPct val="115000"/>
                        </a:lnSpc>
                        <a:spcAft>
                          <a:spcPts val="0"/>
                        </a:spcAft>
                      </a:pPr>
                      <a:r>
                        <a:rPr lang="lt-LT" sz="1400" dirty="0">
                          <a:solidFill>
                            <a:schemeClr val="tx1">
                              <a:lumMod val="75000"/>
                              <a:lumOff val="25000"/>
                            </a:schemeClr>
                          </a:solidFill>
                          <a:effectLst/>
                        </a:rPr>
                        <a:t>1.2.</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a:solidFill>
                            <a:schemeClr val="tx1">
                              <a:lumMod val="75000"/>
                              <a:lumOff val="25000"/>
                            </a:schemeClr>
                          </a:solidFill>
                          <a:effectLst/>
                        </a:rPr>
                        <a:t> </a:t>
                      </a:r>
                      <a:r>
                        <a:rPr lang="lt-LT" sz="1400" dirty="0" smtClean="0">
                          <a:solidFill>
                            <a:schemeClr val="tx1">
                              <a:lumMod val="75000"/>
                              <a:lumOff val="25000"/>
                            </a:schemeClr>
                          </a:solidFill>
                          <a:effectLst/>
                        </a:rPr>
                        <a:t>jei </a:t>
                      </a:r>
                      <a:r>
                        <a:rPr lang="lt-LT" sz="1400" dirty="0">
                          <a:solidFill>
                            <a:schemeClr val="tx1">
                              <a:lumMod val="75000"/>
                              <a:lumOff val="25000"/>
                            </a:schemeClr>
                          </a:solidFill>
                          <a:effectLst/>
                        </a:rPr>
                        <a:t>pareiškėjas į projektą įtraukia arba 1 partnerį - bendruomeninę organizaciją ir projekto idėją pristato bent 1 arti projekto vietos esančiai kaimo, miestelio gyventojų bendruomenei</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15</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6027">
                <a:tc>
                  <a:txBody>
                    <a:bodyPr/>
                    <a:lstStyle/>
                    <a:p>
                      <a:pPr>
                        <a:lnSpc>
                          <a:spcPct val="115000"/>
                        </a:lnSpc>
                        <a:spcAft>
                          <a:spcPts val="0"/>
                        </a:spcAft>
                      </a:pPr>
                      <a:r>
                        <a:rPr lang="lt-LT" sz="1400" dirty="0">
                          <a:solidFill>
                            <a:schemeClr val="tx1">
                              <a:lumMod val="75000"/>
                              <a:lumOff val="25000"/>
                            </a:schemeClr>
                          </a:solidFill>
                          <a:effectLst/>
                        </a:rPr>
                        <a:t>1.3.</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60000">
                        <a:lnSpc>
                          <a:spcPct val="115000"/>
                        </a:lnSpc>
                        <a:spcAft>
                          <a:spcPts val="0"/>
                        </a:spcAft>
                      </a:pPr>
                      <a:r>
                        <a:rPr lang="lt-LT" sz="1400" dirty="0" smtClean="0">
                          <a:solidFill>
                            <a:schemeClr val="tx1">
                              <a:lumMod val="75000"/>
                              <a:lumOff val="25000"/>
                            </a:schemeClr>
                          </a:solidFill>
                          <a:effectLst/>
                        </a:rPr>
                        <a:t>projekto </a:t>
                      </a:r>
                      <a:r>
                        <a:rPr lang="lt-LT" sz="1400" dirty="0">
                          <a:solidFill>
                            <a:schemeClr val="tx1">
                              <a:lumMod val="75000"/>
                              <a:lumOff val="25000"/>
                            </a:schemeClr>
                          </a:solidFill>
                          <a:effectLst/>
                        </a:rPr>
                        <a:t>idėją pristato bent 2 arti projekto vietos esančioms kaimų ir miestelių gyventojų bendruomenėms</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lt-LT" sz="1400" dirty="0">
                          <a:solidFill>
                            <a:schemeClr val="tx1">
                              <a:lumMod val="75000"/>
                              <a:lumOff val="25000"/>
                            </a:schemeClr>
                          </a:solidFill>
                          <a:effectLst/>
                        </a:rPr>
                        <a:t>10</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587">
                <a:tc>
                  <a:txBody>
                    <a:bodyPr/>
                    <a:lstStyle/>
                    <a:p>
                      <a:pPr>
                        <a:lnSpc>
                          <a:spcPct val="115000"/>
                        </a:lnSpc>
                        <a:spcAft>
                          <a:spcPts val="0"/>
                        </a:spcAft>
                      </a:pPr>
                      <a:r>
                        <a:rPr lang="lt-LT" sz="1400" dirty="0">
                          <a:solidFill>
                            <a:schemeClr val="tx1">
                              <a:lumMod val="75000"/>
                              <a:lumOff val="25000"/>
                            </a:schemeClr>
                          </a:solidFill>
                          <a:effectLst/>
                        </a:rPr>
                        <a:t>2.</a:t>
                      </a:r>
                      <a:endParaRPr lang="lt-LT" sz="14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Projekto naujoviškumas (numatytos įdiegti inovacijos regiono lygmeniu</a:t>
                      </a:r>
                      <a:r>
                        <a:rPr lang="lt-LT" sz="1400" b="1" dirty="0" smtClean="0">
                          <a:solidFill>
                            <a:schemeClr val="tx1">
                              <a:lumMod val="75000"/>
                              <a:lumOff val="25000"/>
                            </a:schemeClr>
                          </a:solidFill>
                          <a:effectLst/>
                        </a:rPr>
                        <a:t>)</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a:solidFill>
                            <a:schemeClr val="tx1">
                              <a:lumMod val="75000"/>
                              <a:lumOff val="25000"/>
                            </a:schemeClr>
                          </a:solidFill>
                          <a:effectLst/>
                        </a:rPr>
                        <a:t>20</a:t>
                      </a:r>
                      <a:endParaRPr lang="lt-LT" sz="14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601174">
                <a:tc>
                  <a:txBody>
                    <a:bodyPr/>
                    <a:lstStyle/>
                    <a:p>
                      <a:pPr>
                        <a:lnSpc>
                          <a:spcPct val="115000"/>
                        </a:lnSpc>
                        <a:spcAft>
                          <a:spcPts val="0"/>
                        </a:spcAft>
                      </a:pPr>
                      <a:r>
                        <a:rPr lang="lt-LT" sz="1400">
                          <a:solidFill>
                            <a:schemeClr val="tx1">
                              <a:lumMod val="75000"/>
                              <a:lumOff val="25000"/>
                            </a:schemeClr>
                          </a:solidFill>
                          <a:effectLst/>
                        </a:rPr>
                        <a:t>3.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Projekto poreikis suderintas su teritorijos, kurioje teikiamas projektas, trijų plėtros sektorių atstovais (nevyriausybinėmis organizacijomis, verslo, savivaldybe</a:t>
                      </a:r>
                      <a:r>
                        <a:rPr lang="lt-LT" sz="1400" b="1" dirty="0" smtClean="0">
                          <a:solidFill>
                            <a:schemeClr val="tx1">
                              <a:lumMod val="75000"/>
                              <a:lumOff val="25000"/>
                            </a:schemeClr>
                          </a:solidFill>
                          <a:effectLst/>
                        </a:rPr>
                        <a:t>)</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a:solidFill>
                            <a:schemeClr val="tx1">
                              <a:lumMod val="75000"/>
                              <a:lumOff val="25000"/>
                            </a:schemeClr>
                          </a:solidFill>
                          <a:effectLst/>
                        </a:rPr>
                        <a:t>20</a:t>
                      </a:r>
                      <a:endParaRPr lang="lt-LT" sz="1400" b="1">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26027">
                <a:tc>
                  <a:txBody>
                    <a:bodyPr/>
                    <a:lstStyle/>
                    <a:p>
                      <a:pPr>
                        <a:lnSpc>
                          <a:spcPct val="115000"/>
                        </a:lnSpc>
                        <a:spcAft>
                          <a:spcPts val="0"/>
                        </a:spcAft>
                      </a:pPr>
                      <a:r>
                        <a:rPr lang="lt-LT" sz="1400">
                          <a:solidFill>
                            <a:schemeClr val="tx1">
                              <a:lumMod val="75000"/>
                              <a:lumOff val="25000"/>
                            </a:schemeClr>
                          </a:solidFill>
                          <a:effectLst/>
                        </a:rPr>
                        <a:t>4.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smtClean="0">
                          <a:solidFill>
                            <a:schemeClr val="tx1">
                              <a:lumMod val="75000"/>
                              <a:lumOff val="25000"/>
                            </a:schemeClr>
                          </a:solidFill>
                          <a:effectLst/>
                        </a:rPr>
                        <a:t>Kuriama infrastruktūra, skirta aktyviam laisvalaikiui (pvz. kultūros, sporto renginiams, vietos gyventojų ir turistų </a:t>
                      </a:r>
                      <a:r>
                        <a:rPr lang="lt-LT" sz="1400" b="1" dirty="0" err="1" smtClean="0">
                          <a:solidFill>
                            <a:schemeClr val="tx1">
                              <a:lumMod val="75000"/>
                              <a:lumOff val="25000"/>
                            </a:schemeClr>
                          </a:solidFill>
                          <a:effectLst/>
                        </a:rPr>
                        <a:t>įveiklinimo</a:t>
                      </a:r>
                      <a:r>
                        <a:rPr lang="lt-LT" sz="1400" b="1" dirty="0" smtClean="0">
                          <a:solidFill>
                            <a:schemeClr val="tx1">
                              <a:lumMod val="75000"/>
                              <a:lumOff val="25000"/>
                            </a:schemeClr>
                          </a:solidFill>
                          <a:effectLst/>
                        </a:rPr>
                        <a:t>, pažinimo ugdymo erdvės).  </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20</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45248">
                <a:tc>
                  <a:txBody>
                    <a:bodyPr/>
                    <a:lstStyle/>
                    <a:p>
                      <a:pPr>
                        <a:lnSpc>
                          <a:spcPct val="115000"/>
                        </a:lnSpc>
                        <a:spcAft>
                          <a:spcPts val="0"/>
                        </a:spcAft>
                      </a:pPr>
                      <a:r>
                        <a:rPr lang="lt-LT" sz="1400">
                          <a:solidFill>
                            <a:schemeClr val="tx1">
                              <a:lumMod val="75000"/>
                              <a:lumOff val="25000"/>
                            </a:schemeClr>
                          </a:solidFill>
                          <a:effectLst/>
                        </a:rPr>
                        <a:t>5. </a:t>
                      </a:r>
                      <a:endParaRPr lang="lt-LT" sz="140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Pareiškėjas yra turto, į kurį investuojama,  teisėtas valdytojas</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lt-LT" sz="1400" b="1" dirty="0">
                          <a:solidFill>
                            <a:schemeClr val="tx1">
                              <a:lumMod val="75000"/>
                              <a:lumOff val="25000"/>
                            </a:schemeClr>
                          </a:solidFill>
                          <a:effectLst/>
                        </a:rPr>
                        <a:t>15</a:t>
                      </a:r>
                      <a:endParaRPr lang="lt-LT" sz="1400" b="1"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38552" marR="3855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9" name="Rectangle 5"/>
          <p:cNvSpPr/>
          <p:nvPr/>
        </p:nvSpPr>
        <p:spPr>
          <a:xfrm>
            <a:off x="28546" y="6425455"/>
            <a:ext cx="6200612" cy="523220"/>
          </a:xfrm>
          <a:prstGeom prst="rect">
            <a:avLst/>
          </a:prstGeom>
        </p:spPr>
        <p:txBody>
          <a:bodyPr wrap="square">
            <a:spAutoFit/>
          </a:bodyPr>
          <a:lstStyle/>
          <a:p>
            <a:r>
              <a:rPr lang="lt-LT" sz="2800" spc="-100" dirty="0">
                <a:solidFill>
                  <a:schemeClr val="tx2"/>
                </a:solidFill>
                <a:latin typeface="+mj-lt"/>
                <a:ea typeface="+mj-ea"/>
                <a:cs typeface="+mj-cs"/>
              </a:rPr>
              <a:t>VPS kokybės </a:t>
            </a:r>
            <a:r>
              <a:rPr lang="lt-LT" sz="2800" spc="-100" dirty="0" smtClean="0">
                <a:solidFill>
                  <a:schemeClr val="tx2"/>
                </a:solidFill>
                <a:latin typeface="+mj-lt"/>
                <a:ea typeface="+mj-ea"/>
                <a:cs typeface="+mj-cs"/>
              </a:rPr>
              <a:t>kriterijai (privalomi 60 balų)</a:t>
            </a:r>
            <a:endParaRPr lang="lt-LT" sz="2800" spc="-100" dirty="0">
              <a:solidFill>
                <a:schemeClr val="tx2"/>
              </a:solidFill>
              <a:latin typeface="+mj-lt"/>
              <a:ea typeface="+mj-ea"/>
              <a:cs typeface="+mj-cs"/>
            </a:endParaRPr>
          </a:p>
        </p:txBody>
      </p:sp>
      <p:sp>
        <p:nvSpPr>
          <p:cNvPr id="10" name="Rectangle 6"/>
          <p:cNvSpPr/>
          <p:nvPr/>
        </p:nvSpPr>
        <p:spPr>
          <a:xfrm>
            <a:off x="5687" y="6476999"/>
            <a:ext cx="45719" cy="381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6838227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1278</TotalTime>
  <Words>3410</Words>
  <Application>Microsoft Office PowerPoint</Application>
  <PresentationFormat>Demonstracija ekrane (4:3)</PresentationFormat>
  <Paragraphs>495</Paragraphs>
  <Slides>28</Slides>
  <Notes>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28</vt:i4>
      </vt:variant>
    </vt:vector>
  </HeadingPairs>
  <TitlesOfParts>
    <vt:vector size="33" baseType="lpstr">
      <vt:lpstr>Arial</vt:lpstr>
      <vt:lpstr>Calibri</vt:lpstr>
      <vt:lpstr>Times New Roman</vt:lpstr>
      <vt:lpstr>Wingdings</vt:lpstr>
      <vt:lpstr>Clarity</vt:lpstr>
      <vt:lpstr>Rokiškio kaimo strategija 2014-2020</vt:lpstr>
      <vt:lpstr>Rokiškio kaimo VPS finansavimas</vt:lpstr>
      <vt:lpstr>„PowerPoint“ pateiktis</vt:lpstr>
      <vt:lpstr>VPS III dalis. LEADER PRINCIPAI </vt:lpstr>
      <vt:lpstr>VPS III dalis. Horizontalieji PRINCIPAI</vt:lpstr>
      <vt:lpstr>Prioritetai ir priemonės</vt:lpstr>
      <vt:lpstr>I prioriteto 1.1. priemonė (VPS 9 skyrius)</vt:lpstr>
      <vt:lpstr>I prioriteto 1.1. priemonė  (VPS 9 skyrius)</vt:lpstr>
      <vt:lpstr>I prioriteto 1.1. priemonė. Kokybės kriterijai (VPS 9 skyrius)</vt:lpstr>
      <vt:lpstr>I prioriteto 1.2. priemonė (VPS 9 skyrius)</vt:lpstr>
      <vt:lpstr>I prioriteto 1.2. priemonė (VPS 9 skyrius)</vt:lpstr>
      <vt:lpstr>I prioriteto 1.2. priemonė. Kokybės kriterijai (VPS 9 skyrius)</vt:lpstr>
      <vt:lpstr>II prioriteto 2.1. priemonė (VPS 9 skyrius)</vt:lpstr>
      <vt:lpstr>II prioriteto 2.1. priemonė (VPS 9 skyrius)</vt:lpstr>
      <vt:lpstr>II prioriteto 2.2. priemonės 2.2.1. veiklos sritis (VPS 9 skyrius)</vt:lpstr>
      <vt:lpstr>II prioriteto 2.2. priemonės 2.2.1. veiklos sritis (VPS 9 skyrius)</vt:lpstr>
      <vt:lpstr>II prioriteto 2.1. priemonė. 2.2.1. veiklos sritis. Kokybės kriterijai (VPS 9 skyrius)</vt:lpstr>
      <vt:lpstr>II prioriteto 2.2. priemonės 2.2.2. veiklos sritis (VPS 9 skyrius)</vt:lpstr>
      <vt:lpstr>II prioriteto 2.2. priemonės 2.2.2. veiklos sritis (VPS 9 skyrius)</vt:lpstr>
      <vt:lpstr>II prioriteto 2.1. priemonė. 2.2.2. veiklos sritis. Kokybės kriterijai (VPS 9 skyrius)</vt:lpstr>
      <vt:lpstr>II prioriteto 2.3. priemonė (VPS 9 skyrius)</vt:lpstr>
      <vt:lpstr>II prioriteto 2.3. priemonė (VPS 9 skyrius)</vt:lpstr>
      <vt:lpstr>II prioriteto 2.4. priemonė (VPS 9 skyrius)</vt:lpstr>
      <vt:lpstr>II prioriteto 2.2. priemonės 2.2.1. veiklos sritis (VPS 9 skyrius)</vt:lpstr>
      <vt:lpstr>Rodikliai (VPS 12 skyrius)</vt:lpstr>
      <vt:lpstr>Kvietimų grafikas (VPS 10 skyrius)</vt:lpstr>
      <vt:lpstr>Ypatinga kontrolė</vt:lpstr>
      <vt:lpstr>„PowerPoint“ pateiktis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Rokiškio kaimo strategija 2014-2020</dc:title>
  <dc:creator>ProBook2</dc:creator>
  <cp:lastModifiedBy>User</cp:lastModifiedBy>
  <cp:revision>127</cp:revision>
  <cp:lastPrinted>2017-04-14T10:58:29Z</cp:lastPrinted>
  <dcterms:created xsi:type="dcterms:W3CDTF">2006-08-16T00:00:00Z</dcterms:created>
  <dcterms:modified xsi:type="dcterms:W3CDTF">2017-12-07T13:41:49Z</dcterms:modified>
</cp:coreProperties>
</file>