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256" r:id="rId2"/>
    <p:sldId id="291" r:id="rId3"/>
    <p:sldId id="290" r:id="rId4"/>
    <p:sldId id="259" r:id="rId5"/>
    <p:sldId id="272" r:id="rId6"/>
    <p:sldId id="297" r:id="rId7"/>
    <p:sldId id="307" r:id="rId8"/>
    <p:sldId id="273" r:id="rId9"/>
    <p:sldId id="299" r:id="rId10"/>
    <p:sldId id="300" r:id="rId11"/>
    <p:sldId id="275" r:id="rId12"/>
    <p:sldId id="301" r:id="rId13"/>
    <p:sldId id="302" r:id="rId14"/>
    <p:sldId id="274" r:id="rId15"/>
    <p:sldId id="288" r:id="rId16"/>
    <p:sldId id="261" r:id="rId17"/>
    <p:sldId id="304" r:id="rId18"/>
    <p:sldId id="308" r:id="rId19"/>
    <p:sldId id="262" r:id="rId20"/>
    <p:sldId id="276" r:id="rId21"/>
    <p:sldId id="265" r:id="rId22"/>
  </p:sldIdLst>
  <p:sldSz cx="9144000" cy="6858000" type="screen4x3"/>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 stiliaus, be tinklelio">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Šviesus stilius 1 – paryškinimas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07" autoAdjust="0"/>
    <p:restoredTop sz="94684" autoAdjust="0"/>
  </p:normalViewPr>
  <p:slideViewPr>
    <p:cSldViewPr>
      <p:cViewPr varScale="1">
        <p:scale>
          <a:sx n="81" d="100"/>
          <a:sy n="81" d="100"/>
        </p:scale>
        <p:origin x="1392" y="48"/>
      </p:cViewPr>
      <p:guideLst>
        <p:guide orient="horz" pos="2160"/>
        <p:guide pos="2880"/>
      </p:guideLst>
    </p:cSldViewPr>
  </p:slideViewPr>
  <p:outlineViewPr>
    <p:cViewPr>
      <p:scale>
        <a:sx n="33" d="100"/>
        <a:sy n="33" d="100"/>
      </p:scale>
      <p:origin x="36" y="9474"/>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invertIfNegative val="0"/>
          <c:cat>
            <c:strRef>
              <c:f>Sheet1!$A$10:$A$11</c:f>
              <c:strCache>
                <c:ptCount val="2"/>
                <c:pt idx="0">
                  <c:v>Administravimui</c:v>
                </c:pt>
                <c:pt idx="1">
                  <c:v>Vietos projektams</c:v>
                </c:pt>
              </c:strCache>
            </c:strRef>
          </c:cat>
          <c:val>
            <c:numRef>
              <c:f>Sheet1!$B$10:$B$11</c:f>
              <c:numCache>
                <c:formatCode>#,##0</c:formatCode>
                <c:ptCount val="2"/>
                <c:pt idx="0" formatCode="General">
                  <c:v>429995</c:v>
                </c:pt>
                <c:pt idx="1">
                  <c:v>1719980</c:v>
                </c:pt>
              </c:numCache>
            </c:numRef>
          </c:val>
          <c:extLst>
            <c:ext xmlns:c16="http://schemas.microsoft.com/office/drawing/2014/chart" uri="{C3380CC4-5D6E-409C-BE32-E72D297353CC}">
              <c16:uniqueId val="{00000000-16B8-4BB5-853B-EB46AD04B947}"/>
            </c:ext>
          </c:extLst>
        </c:ser>
        <c:ser>
          <c:idx val="1"/>
          <c:order val="1"/>
          <c:invertIfNegative val="0"/>
          <c:cat>
            <c:strRef>
              <c:f>Sheet1!$A$10:$A$11</c:f>
              <c:strCache>
                <c:ptCount val="2"/>
                <c:pt idx="0">
                  <c:v>Administravimui</c:v>
                </c:pt>
                <c:pt idx="1">
                  <c:v>Vietos projektams</c:v>
                </c:pt>
              </c:strCache>
            </c:strRef>
          </c:cat>
          <c:val>
            <c:numRef>
              <c:f>Sheet1!$C$10:$C$11</c:f>
              <c:numCache>
                <c:formatCode>General</c:formatCode>
                <c:ptCount val="2"/>
                <c:pt idx="0">
                  <c:v>107499</c:v>
                </c:pt>
              </c:numCache>
            </c:numRef>
          </c:val>
          <c:extLst>
            <c:ext xmlns:c16="http://schemas.microsoft.com/office/drawing/2014/chart" uri="{C3380CC4-5D6E-409C-BE32-E72D297353CC}">
              <c16:uniqueId val="{00000001-16B8-4BB5-853B-EB46AD04B947}"/>
            </c:ext>
          </c:extLst>
        </c:ser>
        <c:dLbls>
          <c:showLegendKey val="0"/>
          <c:showVal val="0"/>
          <c:showCatName val="0"/>
          <c:showSerName val="0"/>
          <c:showPercent val="0"/>
          <c:showBubbleSize val="0"/>
        </c:dLbls>
        <c:gapWidth val="150"/>
        <c:overlap val="100"/>
        <c:axId val="-1730527024"/>
        <c:axId val="-1730519952"/>
      </c:barChart>
      <c:catAx>
        <c:axId val="-1730527024"/>
        <c:scaling>
          <c:orientation val="minMax"/>
        </c:scaling>
        <c:delete val="0"/>
        <c:axPos val="b"/>
        <c:numFmt formatCode="General" sourceLinked="0"/>
        <c:majorTickMark val="out"/>
        <c:minorTickMark val="none"/>
        <c:tickLblPos val="nextTo"/>
        <c:txPr>
          <a:bodyPr/>
          <a:lstStyle/>
          <a:p>
            <a:pPr>
              <a:defRPr sz="1600"/>
            </a:pPr>
            <a:endParaRPr lang="en-US"/>
          </a:p>
        </c:txPr>
        <c:crossAx val="-1730519952"/>
        <c:crosses val="autoZero"/>
        <c:auto val="1"/>
        <c:lblAlgn val="ctr"/>
        <c:lblOffset val="100"/>
        <c:noMultiLvlLbl val="0"/>
      </c:catAx>
      <c:valAx>
        <c:axId val="-1730519952"/>
        <c:scaling>
          <c:orientation val="minMax"/>
        </c:scaling>
        <c:delete val="0"/>
        <c:axPos val="l"/>
        <c:majorGridlines/>
        <c:numFmt formatCode="General" sourceLinked="1"/>
        <c:majorTickMark val="out"/>
        <c:minorTickMark val="none"/>
        <c:tickLblPos val="nextTo"/>
        <c:crossAx val="-1730527024"/>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1"/>
    <c:plotArea>
      <c:layout/>
      <c:pieChart>
        <c:varyColors val="1"/>
        <c:ser>
          <c:idx val="0"/>
          <c:order val="0"/>
          <c:dLbls>
            <c:dLbl>
              <c:idx val="0"/>
              <c:layout>
                <c:manualLayout>
                  <c:x val="2.0219160104986877E-2"/>
                  <c:y val="1.3888888888888888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0-61B4-44F7-A246-2F0AE1F39F76}"/>
                </c:ext>
              </c:extLst>
            </c:dLbl>
            <c:dLbl>
              <c:idx val="1"/>
              <c:layout>
                <c:manualLayout>
                  <c:x val="1.745538057742782E-2"/>
                  <c:y val="6.5263196267133271E-3"/>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61B4-44F7-A246-2F0AE1F39F76}"/>
                </c:ext>
              </c:extLst>
            </c:dLbl>
            <c:dLbl>
              <c:idx val="2"/>
              <c:layout>
                <c:manualLayout>
                  <c:x val="2.6007874015748032E-2"/>
                  <c:y val="2.8112423447069115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2-61B4-44F7-A246-2F0AE1F39F76}"/>
                </c:ext>
              </c:extLst>
            </c:dLbl>
            <c:dLbl>
              <c:idx val="3"/>
              <c:layout>
                <c:manualLayout>
                  <c:x val="-3.0883639545056866E-4"/>
                  <c:y val="-4.8054461942257216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61B4-44F7-A246-2F0AE1F39F76}"/>
                </c:ext>
              </c:extLst>
            </c:dLbl>
            <c:dLbl>
              <c:idx val="4"/>
              <c:layout>
                <c:manualLayout>
                  <c:x val="-0.12449715660542432"/>
                  <c:y val="-0.14865995917177019"/>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4-61B4-44F7-A246-2F0AE1F39F76}"/>
                </c:ext>
              </c:extLst>
            </c:dLbl>
            <c:dLbl>
              <c:idx val="5"/>
              <c:layout>
                <c:manualLayout>
                  <c:x val="-8.1946631671041114E-3"/>
                  <c:y val="0.24722586759988335"/>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61B4-44F7-A246-2F0AE1F39F76}"/>
                </c:ext>
              </c:extLst>
            </c:dLbl>
            <c:spPr>
              <a:noFill/>
              <a:ln>
                <a:noFill/>
              </a:ln>
              <a:effectLst/>
            </c:spPr>
            <c:txPr>
              <a:bodyPr/>
              <a:lstStyle/>
              <a:p>
                <a:pPr>
                  <a:defRPr sz="1600"/>
                </a:pPr>
                <a:endParaRPr lang="en-US"/>
              </a:p>
            </c:txPr>
            <c:showLegendKey val="0"/>
            <c:showVal val="0"/>
            <c:showCatName val="1"/>
            <c:showSerName val="0"/>
            <c:showPercent val="1"/>
            <c:showBubbleSize val="0"/>
            <c:showLeaderLines val="1"/>
            <c:extLst>
              <c:ext xmlns:c15="http://schemas.microsoft.com/office/drawing/2012/chart" uri="{CE6537A1-D6FC-4f65-9D91-7224C49458BB}"/>
            </c:extLst>
          </c:dLbls>
          <c:cat>
            <c:strRef>
              <c:f>Sheet1!$A$1:$A$7</c:f>
              <c:strCache>
                <c:ptCount val="7"/>
                <c:pt idx="0">
                  <c:v>Paveldas</c:v>
                </c:pt>
                <c:pt idx="1">
                  <c:v>Savanoriai</c:v>
                </c:pt>
                <c:pt idx="2">
                  <c:v>Mokymai</c:v>
                </c:pt>
                <c:pt idx="3">
                  <c:v>Verslo pradžia</c:v>
                </c:pt>
                <c:pt idx="4">
                  <c:v>Verslo plėtra</c:v>
                </c:pt>
                <c:pt idx="5">
                  <c:v>NVO verslas</c:v>
                </c:pt>
                <c:pt idx="6">
                  <c:v>Bendradarbiavimas</c:v>
                </c:pt>
              </c:strCache>
            </c:strRef>
          </c:cat>
          <c:val>
            <c:numRef>
              <c:f>Sheet1!$B$1:$B$7</c:f>
              <c:numCache>
                <c:formatCode>General</c:formatCode>
                <c:ptCount val="7"/>
                <c:pt idx="0">
                  <c:v>160</c:v>
                </c:pt>
                <c:pt idx="1">
                  <c:v>160</c:v>
                </c:pt>
                <c:pt idx="2">
                  <c:v>18</c:v>
                </c:pt>
                <c:pt idx="3">
                  <c:v>400</c:v>
                </c:pt>
                <c:pt idx="4">
                  <c:v>465</c:v>
                </c:pt>
                <c:pt idx="5">
                  <c:v>425</c:v>
                </c:pt>
                <c:pt idx="6">
                  <c:v>92</c:v>
                </c:pt>
              </c:numCache>
            </c:numRef>
          </c:val>
          <c:extLst>
            <c:ext xmlns:c16="http://schemas.microsoft.com/office/drawing/2014/chart" uri="{C3380CC4-5D6E-409C-BE32-E72D297353CC}">
              <c16:uniqueId val="{00000006-61B4-44F7-A246-2F0AE1F39F76}"/>
            </c:ext>
          </c:extLst>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lt-LT"/>
          </a:p>
        </p:txBody>
      </p:sp>
      <p:sp>
        <p:nvSpPr>
          <p:cNvPr id="3" name="Date Placeholder 2"/>
          <p:cNvSpPr>
            <a:spLocks noGrp="1"/>
          </p:cNvSpPr>
          <p:nvPr>
            <p:ph type="dt" sz="quarter" idx="1"/>
          </p:nvPr>
        </p:nvSpPr>
        <p:spPr>
          <a:xfrm>
            <a:off x="3851275" y="0"/>
            <a:ext cx="2946400" cy="496888"/>
          </a:xfrm>
          <a:prstGeom prst="rect">
            <a:avLst/>
          </a:prstGeom>
        </p:spPr>
        <p:txBody>
          <a:bodyPr vert="horz" lIns="91440" tIns="45720" rIns="91440" bIns="45720" rtlCol="0"/>
          <a:lstStyle>
            <a:lvl1pPr algn="r">
              <a:defRPr sz="1200"/>
            </a:lvl1pPr>
          </a:lstStyle>
          <a:p>
            <a:fld id="{C3B21099-9CCE-4BB7-963F-F1A0964652E4}" type="datetimeFigureOut">
              <a:rPr lang="lt-LT" smtClean="0"/>
              <a:t>2018-11-07</a:t>
            </a:fld>
            <a:endParaRPr lang="lt-LT"/>
          </a:p>
        </p:txBody>
      </p:sp>
      <p:sp>
        <p:nvSpPr>
          <p:cNvPr id="4" name="Footer Placeholder 3"/>
          <p:cNvSpPr>
            <a:spLocks noGrp="1"/>
          </p:cNvSpPr>
          <p:nvPr>
            <p:ph type="ftr" sz="quarter" idx="2"/>
          </p:nvPr>
        </p:nvSpPr>
        <p:spPr>
          <a:xfrm>
            <a:off x="0" y="9431338"/>
            <a:ext cx="2946400" cy="496887"/>
          </a:xfrm>
          <a:prstGeom prst="rect">
            <a:avLst/>
          </a:prstGeom>
        </p:spPr>
        <p:txBody>
          <a:bodyPr vert="horz" lIns="91440" tIns="45720" rIns="91440" bIns="45720" rtlCol="0" anchor="b"/>
          <a:lstStyle>
            <a:lvl1pPr algn="l">
              <a:defRPr sz="1200"/>
            </a:lvl1pPr>
          </a:lstStyle>
          <a:p>
            <a:endParaRPr lang="lt-LT"/>
          </a:p>
        </p:txBody>
      </p:sp>
      <p:sp>
        <p:nvSpPr>
          <p:cNvPr id="5" name="Slide Number Placeholder 4"/>
          <p:cNvSpPr>
            <a:spLocks noGrp="1"/>
          </p:cNvSpPr>
          <p:nvPr>
            <p:ph type="sldNum" sz="quarter" idx="3"/>
          </p:nvPr>
        </p:nvSpPr>
        <p:spPr>
          <a:xfrm>
            <a:off x="3851275" y="9431338"/>
            <a:ext cx="2946400" cy="496887"/>
          </a:xfrm>
          <a:prstGeom prst="rect">
            <a:avLst/>
          </a:prstGeom>
        </p:spPr>
        <p:txBody>
          <a:bodyPr vert="horz" lIns="91440" tIns="45720" rIns="91440" bIns="45720" rtlCol="0" anchor="b"/>
          <a:lstStyle>
            <a:lvl1pPr algn="r">
              <a:defRPr sz="1200"/>
            </a:lvl1pPr>
          </a:lstStyle>
          <a:p>
            <a:fld id="{3060811D-9754-4DF2-9EF6-A7066C70B225}" type="slidenum">
              <a:rPr lang="lt-LT" smtClean="0"/>
              <a:t>‹#›</a:t>
            </a:fld>
            <a:endParaRPr lang="lt-LT"/>
          </a:p>
        </p:txBody>
      </p:sp>
    </p:spTree>
    <p:extLst>
      <p:ext uri="{BB962C8B-B14F-4D97-AF65-F5344CB8AC3E}">
        <p14:creationId xmlns:p14="http://schemas.microsoft.com/office/powerpoint/2010/main" val="5952267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vl1pPr>
          </a:lstStyle>
          <a:p>
            <a:endParaRPr lang="lt-LT"/>
          </a:p>
        </p:txBody>
      </p:sp>
      <p:sp>
        <p:nvSpPr>
          <p:cNvPr id="3" name="Date Placeholder 2"/>
          <p:cNvSpPr>
            <a:spLocks noGrp="1"/>
          </p:cNvSpPr>
          <p:nvPr>
            <p:ph type="dt" idx="1"/>
          </p:nvPr>
        </p:nvSpPr>
        <p:spPr>
          <a:xfrm>
            <a:off x="3851342" y="0"/>
            <a:ext cx="2946347" cy="496491"/>
          </a:xfrm>
          <a:prstGeom prst="rect">
            <a:avLst/>
          </a:prstGeom>
        </p:spPr>
        <p:txBody>
          <a:bodyPr vert="horz" lIns="91440" tIns="45720" rIns="91440" bIns="45720" rtlCol="0"/>
          <a:lstStyle>
            <a:lvl1pPr algn="r">
              <a:defRPr sz="1200"/>
            </a:lvl1pPr>
          </a:lstStyle>
          <a:p>
            <a:fld id="{6724AE69-4484-4D21-9DE2-3A346ECD68D1}" type="datetimeFigureOut">
              <a:rPr lang="lt-LT" smtClean="0"/>
              <a:t>2018-11-07</a:t>
            </a:fld>
            <a:endParaRPr lang="lt-LT"/>
          </a:p>
        </p:txBody>
      </p:sp>
      <p:sp>
        <p:nvSpPr>
          <p:cNvPr id="4" name="Slide Image Placeholder 3"/>
          <p:cNvSpPr>
            <a:spLocks noGrp="1" noRot="1" noChangeAspect="1"/>
          </p:cNvSpPr>
          <p:nvPr>
            <p:ph type="sldImg" idx="2"/>
          </p:nvPr>
        </p:nvSpPr>
        <p:spPr>
          <a:xfrm>
            <a:off x="917575" y="744538"/>
            <a:ext cx="4964113" cy="3724275"/>
          </a:xfrm>
          <a:prstGeom prst="rect">
            <a:avLst/>
          </a:prstGeom>
          <a:noFill/>
          <a:ln w="12700">
            <a:solidFill>
              <a:prstClr val="black"/>
            </a:solidFill>
          </a:ln>
        </p:spPr>
        <p:txBody>
          <a:bodyPr vert="horz" lIns="91440" tIns="45720" rIns="91440" bIns="45720" rtlCol="0" anchor="ctr"/>
          <a:lstStyle/>
          <a:p>
            <a:endParaRPr lang="lt-LT"/>
          </a:p>
        </p:txBody>
      </p:sp>
      <p:sp>
        <p:nvSpPr>
          <p:cNvPr id="5" name="Notes Placeholder 4"/>
          <p:cNvSpPr>
            <a:spLocks noGrp="1"/>
          </p:cNvSpPr>
          <p:nvPr>
            <p:ph type="body" sz="quarter" idx="3"/>
          </p:nvPr>
        </p:nvSpPr>
        <p:spPr>
          <a:xfrm>
            <a:off x="679927" y="4716661"/>
            <a:ext cx="5439410" cy="4468416"/>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6" name="Footer Placeholder 5"/>
          <p:cNvSpPr>
            <a:spLocks noGrp="1"/>
          </p:cNvSpPr>
          <p:nvPr>
            <p:ph type="ftr" sz="quarter" idx="4"/>
          </p:nvPr>
        </p:nvSpPr>
        <p:spPr>
          <a:xfrm>
            <a:off x="0" y="9431599"/>
            <a:ext cx="2946347" cy="496491"/>
          </a:xfrm>
          <a:prstGeom prst="rect">
            <a:avLst/>
          </a:prstGeom>
        </p:spPr>
        <p:txBody>
          <a:bodyPr vert="horz" lIns="91440" tIns="45720" rIns="91440" bIns="45720" rtlCol="0" anchor="b"/>
          <a:lstStyle>
            <a:lvl1pPr algn="l">
              <a:defRPr sz="1200"/>
            </a:lvl1pPr>
          </a:lstStyle>
          <a:p>
            <a:endParaRPr lang="lt-LT"/>
          </a:p>
        </p:txBody>
      </p:sp>
      <p:sp>
        <p:nvSpPr>
          <p:cNvPr id="7" name="Slide Number Placeholder 6"/>
          <p:cNvSpPr>
            <a:spLocks noGrp="1"/>
          </p:cNvSpPr>
          <p:nvPr>
            <p:ph type="sldNum" sz="quarter" idx="5"/>
          </p:nvPr>
        </p:nvSpPr>
        <p:spPr>
          <a:xfrm>
            <a:off x="3851342" y="9431599"/>
            <a:ext cx="2946347" cy="496491"/>
          </a:xfrm>
          <a:prstGeom prst="rect">
            <a:avLst/>
          </a:prstGeom>
        </p:spPr>
        <p:txBody>
          <a:bodyPr vert="horz" lIns="91440" tIns="45720" rIns="91440" bIns="45720" rtlCol="0" anchor="b"/>
          <a:lstStyle>
            <a:lvl1pPr algn="r">
              <a:defRPr sz="1200"/>
            </a:lvl1pPr>
          </a:lstStyle>
          <a:p>
            <a:fld id="{3D782EAF-AE8C-4A81-A7AA-BD6E653D52D7}" type="slidenum">
              <a:rPr lang="lt-LT" smtClean="0"/>
              <a:t>‹#›</a:t>
            </a:fld>
            <a:endParaRPr lang="lt-LT"/>
          </a:p>
        </p:txBody>
      </p:sp>
    </p:spTree>
    <p:extLst>
      <p:ext uri="{BB962C8B-B14F-4D97-AF65-F5344CB8AC3E}">
        <p14:creationId xmlns:p14="http://schemas.microsoft.com/office/powerpoint/2010/main" val="3247239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11/7/2018</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lt-LT" dirty="0"/>
              <a:t>Rokiškio kaimo</a:t>
            </a:r>
            <a:br>
              <a:rPr lang="lt-LT" dirty="0"/>
            </a:br>
            <a:r>
              <a:rPr lang="lt-LT"/>
              <a:t>strategija 2014-2020</a:t>
            </a:r>
            <a:endParaRPr lang="lt-LT" dirty="0"/>
          </a:p>
        </p:txBody>
      </p:sp>
      <p:sp>
        <p:nvSpPr>
          <p:cNvPr id="3" name="Subtitle 2"/>
          <p:cNvSpPr>
            <a:spLocks noGrp="1"/>
          </p:cNvSpPr>
          <p:nvPr>
            <p:ph type="subTitle" idx="1"/>
          </p:nvPr>
        </p:nvSpPr>
        <p:spPr/>
        <p:txBody>
          <a:bodyPr/>
          <a:lstStyle/>
          <a:p>
            <a:r>
              <a:rPr lang="lt-LT" dirty="0"/>
              <a:t>2018 m. rugpjūtis</a:t>
            </a:r>
          </a:p>
          <a:p>
            <a:r>
              <a:rPr lang="lt-LT" dirty="0"/>
              <a:t>Aktyvinimo renginiams</a:t>
            </a:r>
          </a:p>
          <a:p>
            <a:r>
              <a:rPr lang="lt-LT" dirty="0"/>
              <a:t>Raimonda Stankevičiūtė-Vilimienė</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81200" y="5867400"/>
            <a:ext cx="5581842" cy="862061"/>
          </a:xfrm>
          <a:prstGeom prst="rect">
            <a:avLst/>
          </a:prstGeom>
        </p:spPr>
      </p:pic>
    </p:spTree>
    <p:extLst>
      <p:ext uri="{BB962C8B-B14F-4D97-AF65-F5344CB8AC3E}">
        <p14:creationId xmlns:p14="http://schemas.microsoft.com/office/powerpoint/2010/main" val="39931207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609600"/>
          </a:xfrm>
        </p:spPr>
        <p:txBody>
          <a:bodyPr>
            <a:normAutofit/>
          </a:bodyPr>
          <a:lstStyle/>
          <a:p>
            <a:r>
              <a:rPr lang="lt-LT" sz="2000" dirty="0"/>
              <a:t>II prioriteto 2.1. priemonė. 2.2.1. veiklos sritis </a:t>
            </a:r>
            <a:r>
              <a:rPr lang="lt-LT" sz="2000" b="1" dirty="0"/>
              <a:t>PRADŽIA</a:t>
            </a:r>
            <a:r>
              <a:rPr lang="lt-LT" sz="2000" dirty="0"/>
              <a:t>. Kokybės kriterijai (VPS 9 skyrius)</a:t>
            </a:r>
          </a:p>
        </p:txBody>
      </p:sp>
      <p:sp>
        <p:nvSpPr>
          <p:cNvPr id="7" name="Rectangle 6"/>
          <p:cNvSpPr/>
          <p:nvPr/>
        </p:nvSpPr>
        <p:spPr>
          <a:xfrm>
            <a:off x="6040659" y="6378700"/>
            <a:ext cx="45719" cy="4390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29158" y="6373145"/>
            <a:ext cx="2914842" cy="450169"/>
          </a:xfrm>
          <a:prstGeom prst="rect">
            <a:avLst/>
          </a:prstGeom>
        </p:spPr>
      </p:pic>
      <p:sp>
        <p:nvSpPr>
          <p:cNvPr id="9" name="Rectangle 5"/>
          <p:cNvSpPr/>
          <p:nvPr/>
        </p:nvSpPr>
        <p:spPr>
          <a:xfrm>
            <a:off x="1523999" y="6509424"/>
            <a:ext cx="5943600" cy="400110"/>
          </a:xfrm>
          <a:prstGeom prst="rect">
            <a:avLst/>
          </a:prstGeom>
        </p:spPr>
        <p:txBody>
          <a:bodyPr wrap="square">
            <a:spAutoFit/>
          </a:bodyPr>
          <a:lstStyle/>
          <a:p>
            <a:r>
              <a:rPr lang="lt-LT" sz="2000" spc="-100" dirty="0">
                <a:solidFill>
                  <a:schemeClr val="tx2"/>
                </a:solidFill>
                <a:latin typeface="+mj-lt"/>
                <a:ea typeface="+mj-ea"/>
                <a:cs typeface="+mj-cs"/>
              </a:rPr>
              <a:t>VPS kokybės kriterijai (</a:t>
            </a:r>
            <a:r>
              <a:rPr lang="lt-LT" sz="2000" spc="-100" dirty="0">
                <a:solidFill>
                  <a:schemeClr val="tx2"/>
                </a:solidFill>
              </a:rPr>
              <a:t>privalomi 60 balų) </a:t>
            </a:r>
          </a:p>
        </p:txBody>
      </p:sp>
      <p:graphicFrame>
        <p:nvGraphicFramePr>
          <p:cNvPr id="4" name="Lentelė 3">
            <a:extLst>
              <a:ext uri="{FF2B5EF4-FFF2-40B4-BE49-F238E27FC236}">
                <a16:creationId xmlns:a16="http://schemas.microsoft.com/office/drawing/2014/main" id="{CCA48140-59CA-4D19-A9FE-0D0802E27B07}"/>
              </a:ext>
            </a:extLst>
          </p:cNvPr>
          <p:cNvGraphicFramePr>
            <a:graphicFrameLocks noGrp="1"/>
          </p:cNvGraphicFramePr>
          <p:nvPr>
            <p:extLst>
              <p:ext uri="{D42A27DB-BD31-4B8C-83A1-F6EECF244321}">
                <p14:modId xmlns:p14="http://schemas.microsoft.com/office/powerpoint/2010/main" val="28050599"/>
              </p:ext>
            </p:extLst>
          </p:nvPr>
        </p:nvGraphicFramePr>
        <p:xfrm>
          <a:off x="45719" y="872628"/>
          <a:ext cx="8900161" cy="5490072"/>
        </p:xfrm>
        <a:graphic>
          <a:graphicData uri="http://schemas.openxmlformats.org/drawingml/2006/table">
            <a:tbl>
              <a:tblPr firstRow="1" firstCol="1" bandRow="1">
                <a:tableStyleId>{5C22544A-7EE6-4342-B048-85BDC9FD1C3A}</a:tableStyleId>
              </a:tblPr>
              <a:tblGrid>
                <a:gridCol w="335281">
                  <a:extLst>
                    <a:ext uri="{9D8B030D-6E8A-4147-A177-3AD203B41FA5}">
                      <a16:colId xmlns:a16="http://schemas.microsoft.com/office/drawing/2014/main" val="57943177"/>
                    </a:ext>
                  </a:extLst>
                </a:gridCol>
                <a:gridCol w="7782224">
                  <a:extLst>
                    <a:ext uri="{9D8B030D-6E8A-4147-A177-3AD203B41FA5}">
                      <a16:colId xmlns:a16="http://schemas.microsoft.com/office/drawing/2014/main" val="159585493"/>
                    </a:ext>
                  </a:extLst>
                </a:gridCol>
                <a:gridCol w="782656">
                  <a:extLst>
                    <a:ext uri="{9D8B030D-6E8A-4147-A177-3AD203B41FA5}">
                      <a16:colId xmlns:a16="http://schemas.microsoft.com/office/drawing/2014/main" val="3643335569"/>
                    </a:ext>
                  </a:extLst>
                </a:gridCol>
              </a:tblGrid>
              <a:tr h="305278">
                <a:tc>
                  <a:txBody>
                    <a:bodyPr/>
                    <a:lstStyle/>
                    <a:p>
                      <a:pPr>
                        <a:lnSpc>
                          <a:spcPct val="107000"/>
                        </a:lnSpc>
                        <a:spcAft>
                          <a:spcPts val="0"/>
                        </a:spcAft>
                      </a:pPr>
                      <a:r>
                        <a:rPr lang="en-US" sz="1000">
                          <a:solidFill>
                            <a:schemeClr val="tx1"/>
                          </a:solidFill>
                          <a:effectLst/>
                          <a:latin typeface="+mn-lt"/>
                        </a:rPr>
                        <a:t>Eil. Nr.</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tc>
                  <a:txBody>
                    <a:bodyPr/>
                    <a:lstStyle/>
                    <a:p>
                      <a:pPr>
                        <a:lnSpc>
                          <a:spcPct val="107000"/>
                        </a:lnSpc>
                        <a:spcAft>
                          <a:spcPts val="0"/>
                        </a:spcAft>
                      </a:pPr>
                      <a:r>
                        <a:rPr lang="en-US" sz="1000">
                          <a:solidFill>
                            <a:schemeClr val="tx1"/>
                          </a:solidFill>
                          <a:effectLst/>
                          <a:latin typeface="+mn-lt"/>
                        </a:rPr>
                        <a:t>Krirterijaus pavadinimas ir sąlyga</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tc>
                  <a:txBody>
                    <a:bodyPr/>
                    <a:lstStyle/>
                    <a:p>
                      <a:pPr>
                        <a:lnSpc>
                          <a:spcPct val="107000"/>
                        </a:lnSpc>
                        <a:spcAft>
                          <a:spcPts val="0"/>
                        </a:spcAft>
                      </a:pPr>
                      <a:r>
                        <a:rPr lang="en-US" sz="1000">
                          <a:solidFill>
                            <a:schemeClr val="tx1"/>
                          </a:solidFill>
                          <a:effectLst/>
                          <a:latin typeface="+mn-lt"/>
                        </a:rPr>
                        <a:t>Balai</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extLst>
                  <a:ext uri="{0D108BD9-81ED-4DB2-BD59-A6C34878D82A}">
                    <a16:rowId xmlns:a16="http://schemas.microsoft.com/office/drawing/2014/main" val="1296929811"/>
                  </a:ext>
                </a:extLst>
              </a:tr>
              <a:tr h="204340">
                <a:tc>
                  <a:txBody>
                    <a:bodyPr/>
                    <a:lstStyle/>
                    <a:p>
                      <a:pPr>
                        <a:lnSpc>
                          <a:spcPct val="107000"/>
                        </a:lnSpc>
                        <a:spcAft>
                          <a:spcPts val="0"/>
                        </a:spcAft>
                      </a:pPr>
                      <a:r>
                        <a:rPr lang="en-US" sz="1000">
                          <a:solidFill>
                            <a:schemeClr val="tx1"/>
                          </a:solidFill>
                          <a:effectLst/>
                          <a:latin typeface="+mn-lt"/>
                        </a:rPr>
                        <a:t>1.</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tc>
                  <a:txBody>
                    <a:bodyPr/>
                    <a:lstStyle/>
                    <a:p>
                      <a:pPr>
                        <a:lnSpc>
                          <a:spcPct val="107000"/>
                        </a:lnSpc>
                        <a:spcAft>
                          <a:spcPts val="0"/>
                        </a:spcAft>
                      </a:pPr>
                      <a:r>
                        <a:rPr lang="en-US" sz="1000" dirty="0" err="1">
                          <a:solidFill>
                            <a:schemeClr val="tx1"/>
                          </a:solidFill>
                          <a:effectLst/>
                          <a:latin typeface="+mn-lt"/>
                        </a:rPr>
                        <a:t>Projekte</a:t>
                      </a:r>
                      <a:r>
                        <a:rPr lang="en-US" sz="1000" dirty="0">
                          <a:solidFill>
                            <a:schemeClr val="tx1"/>
                          </a:solidFill>
                          <a:effectLst/>
                          <a:latin typeface="+mn-lt"/>
                        </a:rPr>
                        <a:t> </a:t>
                      </a:r>
                      <a:r>
                        <a:rPr lang="en-US" sz="1000" dirty="0" err="1">
                          <a:solidFill>
                            <a:schemeClr val="tx1"/>
                          </a:solidFill>
                          <a:effectLst/>
                          <a:latin typeface="+mn-lt"/>
                        </a:rPr>
                        <a:t>numatyta</a:t>
                      </a:r>
                      <a:r>
                        <a:rPr lang="en-US" sz="1000" dirty="0">
                          <a:solidFill>
                            <a:schemeClr val="tx1"/>
                          </a:solidFill>
                          <a:effectLst/>
                          <a:latin typeface="+mn-lt"/>
                        </a:rPr>
                        <a:t> </a:t>
                      </a:r>
                      <a:r>
                        <a:rPr lang="en-US" sz="1000" dirty="0" err="1">
                          <a:solidFill>
                            <a:schemeClr val="tx1"/>
                          </a:solidFill>
                          <a:effectLst/>
                          <a:latin typeface="+mn-lt"/>
                        </a:rPr>
                        <a:t>santykinai</a:t>
                      </a:r>
                      <a:r>
                        <a:rPr lang="en-US" sz="1000" dirty="0">
                          <a:solidFill>
                            <a:schemeClr val="tx1"/>
                          </a:solidFill>
                          <a:effectLst/>
                          <a:latin typeface="+mn-lt"/>
                        </a:rPr>
                        <a:t> </a:t>
                      </a:r>
                      <a:r>
                        <a:rPr lang="en-US" sz="1000" dirty="0" err="1">
                          <a:solidFill>
                            <a:schemeClr val="tx1"/>
                          </a:solidFill>
                          <a:effectLst/>
                          <a:latin typeface="+mn-lt"/>
                        </a:rPr>
                        <a:t>mažesnė</a:t>
                      </a:r>
                      <a:r>
                        <a:rPr lang="en-US" sz="1000" dirty="0">
                          <a:solidFill>
                            <a:schemeClr val="tx1"/>
                          </a:solidFill>
                          <a:effectLst/>
                          <a:latin typeface="+mn-lt"/>
                        </a:rPr>
                        <a:t> paramos </a:t>
                      </a:r>
                      <a:r>
                        <a:rPr lang="en-US" sz="1000" dirty="0" err="1">
                          <a:solidFill>
                            <a:schemeClr val="tx1"/>
                          </a:solidFill>
                          <a:effectLst/>
                          <a:latin typeface="+mn-lt"/>
                        </a:rPr>
                        <a:t>investicija</a:t>
                      </a:r>
                      <a:r>
                        <a:rPr lang="en-US" sz="1000" dirty="0">
                          <a:solidFill>
                            <a:schemeClr val="tx1"/>
                          </a:solidFill>
                          <a:effectLst/>
                          <a:latin typeface="+mn-lt"/>
                        </a:rPr>
                        <a:t> </a:t>
                      </a:r>
                      <a:r>
                        <a:rPr lang="en-US" sz="1000" dirty="0" err="1">
                          <a:solidFill>
                            <a:schemeClr val="tx1"/>
                          </a:solidFill>
                          <a:effectLst/>
                          <a:latin typeface="+mn-lt"/>
                        </a:rPr>
                        <a:t>sąlyginei</a:t>
                      </a:r>
                      <a:r>
                        <a:rPr lang="en-US" sz="1000" dirty="0">
                          <a:solidFill>
                            <a:schemeClr val="tx1"/>
                          </a:solidFill>
                          <a:effectLst/>
                          <a:latin typeface="+mn-lt"/>
                        </a:rPr>
                        <a:t> </a:t>
                      </a:r>
                      <a:r>
                        <a:rPr lang="en-US" sz="1000" dirty="0" err="1">
                          <a:solidFill>
                            <a:schemeClr val="tx1"/>
                          </a:solidFill>
                          <a:effectLst/>
                          <a:latin typeface="+mn-lt"/>
                        </a:rPr>
                        <a:t>naujai</a:t>
                      </a:r>
                      <a:r>
                        <a:rPr lang="en-US" sz="1000" dirty="0">
                          <a:solidFill>
                            <a:schemeClr val="tx1"/>
                          </a:solidFill>
                          <a:effectLst/>
                          <a:latin typeface="+mn-lt"/>
                        </a:rPr>
                        <a:t> </a:t>
                      </a:r>
                      <a:r>
                        <a:rPr lang="en-US" sz="1000" dirty="0" err="1">
                          <a:solidFill>
                            <a:schemeClr val="tx1"/>
                          </a:solidFill>
                          <a:effectLst/>
                          <a:latin typeface="+mn-lt"/>
                        </a:rPr>
                        <a:t>darbo</a:t>
                      </a:r>
                      <a:r>
                        <a:rPr lang="en-US" sz="1000" dirty="0">
                          <a:solidFill>
                            <a:schemeClr val="tx1"/>
                          </a:solidFill>
                          <a:effectLst/>
                          <a:latin typeface="+mn-lt"/>
                        </a:rPr>
                        <a:t> </a:t>
                      </a:r>
                      <a:r>
                        <a:rPr lang="en-US" sz="1000" dirty="0" err="1">
                          <a:solidFill>
                            <a:schemeClr val="tx1"/>
                          </a:solidFill>
                          <a:effectLst/>
                          <a:latin typeface="+mn-lt"/>
                        </a:rPr>
                        <a:t>vietai</a:t>
                      </a:r>
                      <a:r>
                        <a:rPr lang="en-US" sz="1000" dirty="0">
                          <a:solidFill>
                            <a:schemeClr val="tx1"/>
                          </a:solidFill>
                          <a:effectLst/>
                          <a:latin typeface="+mn-lt"/>
                        </a:rPr>
                        <a:t> </a:t>
                      </a:r>
                      <a:r>
                        <a:rPr lang="en-US" sz="1000" dirty="0" err="1">
                          <a:solidFill>
                            <a:schemeClr val="tx1"/>
                          </a:solidFill>
                          <a:effectLst/>
                          <a:latin typeface="+mn-lt"/>
                        </a:rPr>
                        <a:t>sukurti</a:t>
                      </a:r>
                      <a:endParaRPr lang="en-US" sz="1000" dirty="0">
                        <a:solidFill>
                          <a:schemeClr val="tx1"/>
                        </a:solidFill>
                        <a:effectLst/>
                        <a:latin typeface="+mn-lt"/>
                      </a:endParaRPr>
                    </a:p>
                    <a:p>
                      <a:pPr>
                        <a:lnSpc>
                          <a:spcPct val="107000"/>
                        </a:lnSpc>
                        <a:spcAft>
                          <a:spcPts val="0"/>
                        </a:spcAft>
                      </a:pPr>
                      <a:r>
                        <a:rPr lang="en-US" sz="1000" dirty="0">
                          <a:solidFill>
                            <a:schemeClr val="tx1"/>
                          </a:solidFill>
                          <a:effectLst/>
                          <a:latin typeface="+mn-lt"/>
                        </a:rPr>
                        <a:t>(</a:t>
                      </a:r>
                      <a:r>
                        <a:rPr lang="en-US" sz="1000" dirty="0" err="1">
                          <a:solidFill>
                            <a:schemeClr val="tx1"/>
                          </a:solidFill>
                          <a:effectLst/>
                          <a:latin typeface="+mn-lt"/>
                        </a:rPr>
                        <a:t>skaičiuojama</a:t>
                      </a:r>
                      <a:r>
                        <a:rPr lang="en-US" sz="1000" dirty="0">
                          <a:solidFill>
                            <a:schemeClr val="tx1"/>
                          </a:solidFill>
                          <a:effectLst/>
                          <a:latin typeface="+mn-lt"/>
                        </a:rPr>
                        <a:t> proc. </a:t>
                      </a:r>
                      <a:r>
                        <a:rPr lang="en-US" sz="1000" dirty="0" err="1">
                          <a:solidFill>
                            <a:schemeClr val="tx1"/>
                          </a:solidFill>
                          <a:effectLst/>
                          <a:latin typeface="+mn-lt"/>
                        </a:rPr>
                        <a:t>nuo</a:t>
                      </a:r>
                      <a:r>
                        <a:rPr lang="en-US" sz="1000" dirty="0">
                          <a:solidFill>
                            <a:schemeClr val="tx1"/>
                          </a:solidFill>
                          <a:effectLst/>
                          <a:latin typeface="+mn-lt"/>
                        </a:rPr>
                        <a:t> </a:t>
                      </a:r>
                      <a:r>
                        <a:rPr lang="en-US" sz="1000" dirty="0" err="1">
                          <a:solidFill>
                            <a:schemeClr val="tx1"/>
                          </a:solidFill>
                          <a:effectLst/>
                          <a:latin typeface="+mn-lt"/>
                        </a:rPr>
                        <a:t>maksimalios</a:t>
                      </a:r>
                      <a:r>
                        <a:rPr lang="en-US" sz="1000" dirty="0">
                          <a:solidFill>
                            <a:schemeClr val="tx1"/>
                          </a:solidFill>
                          <a:effectLst/>
                          <a:latin typeface="+mn-lt"/>
                        </a:rPr>
                        <a:t> </a:t>
                      </a:r>
                      <a:r>
                        <a:rPr lang="en-US" sz="1000" dirty="0" err="1">
                          <a:solidFill>
                            <a:schemeClr val="tx1"/>
                          </a:solidFill>
                          <a:effectLst/>
                          <a:latin typeface="+mn-lt"/>
                        </a:rPr>
                        <a:t>galimos</a:t>
                      </a:r>
                      <a:r>
                        <a:rPr lang="en-US" sz="1000" dirty="0">
                          <a:solidFill>
                            <a:schemeClr val="tx1"/>
                          </a:solidFill>
                          <a:effectLst/>
                          <a:latin typeface="+mn-lt"/>
                        </a:rPr>
                        <a:t> paramos </a:t>
                      </a:r>
                      <a:r>
                        <a:rPr lang="en-US" sz="1000" dirty="0" err="1">
                          <a:solidFill>
                            <a:schemeClr val="tx1"/>
                          </a:solidFill>
                          <a:effectLst/>
                          <a:latin typeface="+mn-lt"/>
                        </a:rPr>
                        <a:t>sumos</a:t>
                      </a:r>
                      <a:r>
                        <a:rPr lang="en-US" sz="1000" dirty="0">
                          <a:solidFill>
                            <a:schemeClr val="tx1"/>
                          </a:solidFill>
                          <a:effectLst/>
                          <a:latin typeface="+mn-lt"/>
                        </a:rPr>
                        <a:t> – 50000 Eur, </a:t>
                      </a:r>
                      <a:r>
                        <a:rPr lang="en-US" sz="1000" dirty="0" err="1">
                          <a:solidFill>
                            <a:schemeClr val="tx1"/>
                          </a:solidFill>
                          <a:effectLst/>
                          <a:latin typeface="+mn-lt"/>
                        </a:rPr>
                        <a:t>taikoma</a:t>
                      </a:r>
                      <a:r>
                        <a:rPr lang="en-US" sz="1000" dirty="0">
                          <a:solidFill>
                            <a:schemeClr val="tx1"/>
                          </a:solidFill>
                          <a:effectLst/>
                          <a:latin typeface="+mn-lt"/>
                        </a:rPr>
                        <a:t> </a:t>
                      </a:r>
                      <a:r>
                        <a:rPr lang="en-US" sz="1000" dirty="0" err="1">
                          <a:solidFill>
                            <a:schemeClr val="tx1"/>
                          </a:solidFill>
                          <a:effectLst/>
                          <a:latin typeface="+mn-lt"/>
                        </a:rPr>
                        <a:t>formulė</a:t>
                      </a:r>
                      <a:r>
                        <a:rPr lang="en-US" sz="1000" dirty="0">
                          <a:solidFill>
                            <a:schemeClr val="tx1"/>
                          </a:solidFill>
                          <a:effectLst/>
                          <a:latin typeface="+mn-lt"/>
                        </a:rPr>
                        <a:t>: </a:t>
                      </a:r>
                      <a:endParaRPr lang="lt-LT" sz="1000" dirty="0">
                        <a:solidFill>
                          <a:schemeClr val="tx1"/>
                        </a:solidFill>
                        <a:effectLst/>
                        <a:latin typeface="+mn-l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en-US" sz="1000" dirty="0">
                          <a:solidFill>
                            <a:schemeClr val="tx1"/>
                          </a:solidFill>
                          <a:effectLst/>
                          <a:latin typeface="+mn-lt"/>
                        </a:rPr>
                        <a:t>X=</a:t>
                      </a:r>
                      <a:r>
                        <a:rPr lang="en-US" sz="1000" u="sng" dirty="0">
                          <a:solidFill>
                            <a:schemeClr val="tx1"/>
                          </a:solidFill>
                          <a:effectLst/>
                          <a:latin typeface="+mn-lt"/>
                        </a:rPr>
                        <a:t>100 x PPS </a:t>
                      </a:r>
                      <a:endParaRPr lang="lt-LT" sz="1000" u="sng" dirty="0">
                        <a:solidFill>
                          <a:schemeClr val="tx1"/>
                        </a:solidFill>
                        <a:effectLst/>
                        <a:latin typeface="+mn-l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lt-LT" sz="1000" dirty="0">
                          <a:solidFill>
                            <a:schemeClr val="tx1"/>
                          </a:solidFill>
                          <a:effectLst/>
                          <a:latin typeface="+mn-lt"/>
                        </a:rPr>
                        <a:t>    </a:t>
                      </a:r>
                      <a:r>
                        <a:rPr lang="en-US" sz="1000" dirty="0">
                          <a:solidFill>
                            <a:schemeClr val="tx1"/>
                          </a:solidFill>
                          <a:effectLst/>
                          <a:latin typeface="+mn-lt"/>
                        </a:rPr>
                        <a:t>50000 x DV</a:t>
                      </a:r>
                    </a:p>
                    <a:p>
                      <a:pPr marL="0" marR="0" lvl="0" indent="0" algn="l" defTabSz="914400" rtl="0" eaLnBrk="1" fontAlgn="auto" latinLnBrk="0" hangingPunct="1">
                        <a:lnSpc>
                          <a:spcPct val="107000"/>
                        </a:lnSpc>
                        <a:spcBef>
                          <a:spcPts val="0"/>
                        </a:spcBef>
                        <a:spcAft>
                          <a:spcPts val="0"/>
                        </a:spcAft>
                        <a:buClrTx/>
                        <a:buSzTx/>
                        <a:buFontTx/>
                        <a:buNone/>
                        <a:tabLst/>
                        <a:defRPr/>
                      </a:pPr>
                      <a:r>
                        <a:rPr lang="en-US" sz="1000" u="sng" dirty="0">
                          <a:solidFill>
                            <a:schemeClr val="tx1"/>
                          </a:solidFill>
                          <a:effectLst/>
                          <a:latin typeface="+mn-lt"/>
                        </a:rPr>
                        <a:t> </a:t>
                      </a:r>
                      <a:r>
                        <a:rPr lang="en-US" sz="1000" dirty="0">
                          <a:solidFill>
                            <a:schemeClr val="tx1"/>
                          </a:solidFill>
                          <a:effectLst/>
                          <a:latin typeface="+mn-lt"/>
                        </a:rPr>
                        <a:t>kai PPS – </a:t>
                      </a:r>
                      <a:r>
                        <a:rPr lang="en-US" sz="1000" dirty="0" err="1">
                          <a:solidFill>
                            <a:schemeClr val="tx1"/>
                          </a:solidFill>
                          <a:effectLst/>
                          <a:latin typeface="+mn-lt"/>
                        </a:rPr>
                        <a:t>prašoma</a:t>
                      </a:r>
                      <a:r>
                        <a:rPr lang="en-US" sz="1000" dirty="0">
                          <a:solidFill>
                            <a:schemeClr val="tx1"/>
                          </a:solidFill>
                          <a:effectLst/>
                          <a:latin typeface="+mn-lt"/>
                        </a:rPr>
                        <a:t> paramos </a:t>
                      </a:r>
                      <a:r>
                        <a:rPr lang="en-US" sz="1000" dirty="0" err="1">
                          <a:solidFill>
                            <a:schemeClr val="tx1"/>
                          </a:solidFill>
                          <a:effectLst/>
                          <a:latin typeface="+mn-lt"/>
                        </a:rPr>
                        <a:t>suma</a:t>
                      </a:r>
                      <a:r>
                        <a:rPr lang="en-US" sz="1000" dirty="0">
                          <a:solidFill>
                            <a:schemeClr val="tx1"/>
                          </a:solidFill>
                          <a:effectLst/>
                          <a:latin typeface="+mn-lt"/>
                        </a:rPr>
                        <a:t>, </a:t>
                      </a:r>
                      <a:r>
                        <a:rPr lang="en-US" sz="1000" dirty="0" err="1">
                          <a:solidFill>
                            <a:schemeClr val="tx1"/>
                          </a:solidFill>
                          <a:effectLst/>
                          <a:latin typeface="+mn-lt"/>
                        </a:rPr>
                        <a:t>eur</a:t>
                      </a:r>
                      <a:r>
                        <a:rPr lang="en-US" sz="1000" dirty="0">
                          <a:solidFill>
                            <a:schemeClr val="tx1"/>
                          </a:solidFill>
                          <a:effectLst/>
                          <a:latin typeface="+mn-lt"/>
                        </a:rPr>
                        <a:t>, DV- per </a:t>
                      </a:r>
                      <a:r>
                        <a:rPr lang="en-US" sz="1000" dirty="0" err="1">
                          <a:solidFill>
                            <a:schemeClr val="tx1"/>
                          </a:solidFill>
                          <a:effectLst/>
                          <a:latin typeface="+mn-lt"/>
                        </a:rPr>
                        <a:t>projektą</a:t>
                      </a:r>
                      <a:r>
                        <a:rPr lang="en-US" sz="1000" dirty="0">
                          <a:solidFill>
                            <a:schemeClr val="tx1"/>
                          </a:solidFill>
                          <a:effectLst/>
                          <a:latin typeface="+mn-lt"/>
                        </a:rPr>
                        <a:t> </a:t>
                      </a:r>
                      <a:r>
                        <a:rPr lang="en-US" sz="1000" dirty="0" err="1">
                          <a:solidFill>
                            <a:schemeClr val="tx1"/>
                          </a:solidFill>
                          <a:effectLst/>
                          <a:latin typeface="+mn-lt"/>
                        </a:rPr>
                        <a:t>kuriamos</a:t>
                      </a:r>
                      <a:r>
                        <a:rPr lang="en-US" sz="1000" dirty="0">
                          <a:solidFill>
                            <a:schemeClr val="tx1"/>
                          </a:solidFill>
                          <a:effectLst/>
                          <a:latin typeface="+mn-lt"/>
                        </a:rPr>
                        <a:t> </a:t>
                      </a:r>
                      <a:r>
                        <a:rPr lang="en-US" sz="1000" dirty="0" err="1">
                          <a:solidFill>
                            <a:schemeClr val="tx1"/>
                          </a:solidFill>
                          <a:effectLst/>
                          <a:latin typeface="+mn-lt"/>
                        </a:rPr>
                        <a:t>sąlyginės</a:t>
                      </a:r>
                      <a:r>
                        <a:rPr lang="en-US" sz="1000" dirty="0">
                          <a:solidFill>
                            <a:schemeClr val="tx1"/>
                          </a:solidFill>
                          <a:effectLst/>
                          <a:latin typeface="+mn-lt"/>
                        </a:rPr>
                        <a:t> </a:t>
                      </a:r>
                      <a:r>
                        <a:rPr lang="en-US" sz="1000" dirty="0" err="1">
                          <a:solidFill>
                            <a:schemeClr val="tx1"/>
                          </a:solidFill>
                          <a:effectLst/>
                          <a:latin typeface="+mn-lt"/>
                        </a:rPr>
                        <a:t>darbo</a:t>
                      </a:r>
                      <a:r>
                        <a:rPr lang="en-US" sz="1000" dirty="0">
                          <a:solidFill>
                            <a:schemeClr val="tx1"/>
                          </a:solidFill>
                          <a:effectLst/>
                          <a:latin typeface="+mn-lt"/>
                        </a:rPr>
                        <a:t> </a:t>
                      </a:r>
                      <a:r>
                        <a:rPr lang="en-US" sz="1000" dirty="0" err="1">
                          <a:solidFill>
                            <a:schemeClr val="tx1"/>
                          </a:solidFill>
                          <a:effectLst/>
                          <a:latin typeface="+mn-lt"/>
                        </a:rPr>
                        <a:t>vietos</a:t>
                      </a:r>
                      <a:r>
                        <a:rPr lang="en-US" sz="1000" dirty="0">
                          <a:solidFill>
                            <a:schemeClr val="tx1"/>
                          </a:solidFill>
                          <a:effectLst/>
                          <a:latin typeface="+mn-lt"/>
                        </a:rPr>
                        <a:t>, </a:t>
                      </a:r>
                      <a:r>
                        <a:rPr lang="en-US" sz="1000" dirty="0" err="1">
                          <a:solidFill>
                            <a:schemeClr val="tx1"/>
                          </a:solidFill>
                          <a:effectLst/>
                          <a:latin typeface="+mn-lt"/>
                        </a:rPr>
                        <a:t>vnt</a:t>
                      </a:r>
                      <a:r>
                        <a:rPr lang="en-US" sz="1000" dirty="0">
                          <a:solidFill>
                            <a:schemeClr val="tx1"/>
                          </a:solidFill>
                          <a:effectLst/>
                          <a:latin typeface="+mn-lt"/>
                        </a:rPr>
                        <a:t>.) </a:t>
                      </a:r>
                      <a:r>
                        <a:rPr lang="en-US" sz="1000" dirty="0" err="1">
                          <a:solidFill>
                            <a:schemeClr val="tx1"/>
                          </a:solidFill>
                          <a:effectLst/>
                          <a:latin typeface="+mn-lt"/>
                        </a:rPr>
                        <a:t>Šis</a:t>
                      </a:r>
                      <a:r>
                        <a:rPr lang="en-US" sz="1000" dirty="0">
                          <a:solidFill>
                            <a:schemeClr val="tx1"/>
                          </a:solidFill>
                          <a:effectLst/>
                          <a:latin typeface="+mn-lt"/>
                        </a:rPr>
                        <a:t> </a:t>
                      </a:r>
                      <a:r>
                        <a:rPr lang="en-US" sz="1000" dirty="0" err="1">
                          <a:solidFill>
                            <a:schemeClr val="tx1"/>
                          </a:solidFill>
                          <a:effectLst/>
                          <a:latin typeface="+mn-lt"/>
                        </a:rPr>
                        <a:t>atrankos</a:t>
                      </a:r>
                      <a:r>
                        <a:rPr lang="en-US" sz="1000" dirty="0">
                          <a:solidFill>
                            <a:schemeClr val="tx1"/>
                          </a:solidFill>
                          <a:effectLst/>
                          <a:latin typeface="+mn-lt"/>
                        </a:rPr>
                        <a:t> </a:t>
                      </a:r>
                      <a:r>
                        <a:rPr lang="en-US" sz="1000" dirty="0" err="1">
                          <a:solidFill>
                            <a:schemeClr val="tx1"/>
                          </a:solidFill>
                          <a:effectLst/>
                          <a:latin typeface="+mn-lt"/>
                        </a:rPr>
                        <a:t>kriterijus</a:t>
                      </a:r>
                      <a:r>
                        <a:rPr lang="en-US" sz="1000" dirty="0">
                          <a:solidFill>
                            <a:schemeClr val="tx1"/>
                          </a:solidFill>
                          <a:effectLst/>
                          <a:latin typeface="+mn-lt"/>
                        </a:rPr>
                        <a:t> </a:t>
                      </a:r>
                      <a:r>
                        <a:rPr lang="en-US" sz="1000" dirty="0" err="1">
                          <a:solidFill>
                            <a:schemeClr val="tx1"/>
                          </a:solidFill>
                          <a:effectLst/>
                          <a:latin typeface="+mn-lt"/>
                        </a:rPr>
                        <a:t>detalizuojamas</a:t>
                      </a:r>
                      <a:r>
                        <a:rPr lang="en-US" sz="1000" dirty="0">
                          <a:solidFill>
                            <a:schemeClr val="tx1"/>
                          </a:solidFill>
                          <a:effectLst/>
                          <a:latin typeface="+mn-lt"/>
                        </a:rPr>
                        <a:t> </a:t>
                      </a:r>
                      <a:r>
                        <a:rPr lang="en-US" sz="1000" dirty="0" err="1">
                          <a:solidFill>
                            <a:schemeClr val="tx1"/>
                          </a:solidFill>
                          <a:effectLst/>
                          <a:latin typeface="+mn-lt"/>
                        </a:rPr>
                        <a:t>taip</a:t>
                      </a: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tc>
                  <a:txBody>
                    <a:bodyPr/>
                    <a:lstStyle/>
                    <a:p>
                      <a:r>
                        <a:rPr lang="lt-LT" sz="1000" dirty="0">
                          <a:solidFill>
                            <a:schemeClr val="tx1"/>
                          </a:solidFill>
                          <a:latin typeface="+mn-lt"/>
                        </a:rPr>
                        <a:t>20</a:t>
                      </a:r>
                      <a:endParaRPr lang="en-US" sz="1000" dirty="0">
                        <a:solidFill>
                          <a:schemeClr val="tx1"/>
                        </a:solidFill>
                        <a:latin typeface="+mn-lt"/>
                      </a:endParaRPr>
                    </a:p>
                  </a:txBody>
                  <a:tcPr marL="71068" marR="71068" marT="35534" marB="35534"/>
                </a:tc>
                <a:extLst>
                  <a:ext uri="{0D108BD9-81ED-4DB2-BD59-A6C34878D82A}">
                    <a16:rowId xmlns:a16="http://schemas.microsoft.com/office/drawing/2014/main" val="196985632"/>
                  </a:ext>
                </a:extLst>
              </a:tr>
              <a:tr h="148710">
                <a:tc>
                  <a:txBody>
                    <a:bodyPr/>
                    <a:lstStyle/>
                    <a:p>
                      <a:pPr>
                        <a:lnSpc>
                          <a:spcPct val="107000"/>
                        </a:lnSpc>
                        <a:spcAft>
                          <a:spcPts val="0"/>
                        </a:spcAft>
                      </a:pPr>
                      <a:r>
                        <a:rPr lang="en-US" sz="1000" b="0">
                          <a:solidFill>
                            <a:schemeClr val="tx1"/>
                          </a:solidFill>
                          <a:effectLst/>
                          <a:latin typeface="+mn-lt"/>
                        </a:rPr>
                        <a:t>1.1.</a:t>
                      </a:r>
                      <a:endParaRPr lang="en-US" sz="1000" b="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tc>
                  <a:txBody>
                    <a:bodyPr/>
                    <a:lstStyle/>
                    <a:p>
                      <a:pPr>
                        <a:lnSpc>
                          <a:spcPct val="107000"/>
                        </a:lnSpc>
                        <a:spcAft>
                          <a:spcPts val="0"/>
                        </a:spcAft>
                      </a:pPr>
                      <a:r>
                        <a:rPr lang="en-US" sz="1000">
                          <a:solidFill>
                            <a:schemeClr val="tx1"/>
                          </a:solidFill>
                          <a:effectLst/>
                          <a:latin typeface="+mn-lt"/>
                        </a:rPr>
                        <a:t>30 proc. (imtinai) ir mažiau</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tc>
                  <a:txBody>
                    <a:bodyPr/>
                    <a:lstStyle/>
                    <a:p>
                      <a:pPr>
                        <a:lnSpc>
                          <a:spcPct val="107000"/>
                        </a:lnSpc>
                        <a:spcAft>
                          <a:spcPts val="0"/>
                        </a:spcAft>
                      </a:pPr>
                      <a:r>
                        <a:rPr lang="en-US" sz="1000" dirty="0">
                          <a:solidFill>
                            <a:schemeClr val="tx1"/>
                          </a:solidFill>
                          <a:effectLst/>
                          <a:latin typeface="+mn-lt"/>
                        </a:rPr>
                        <a:t>20</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extLst>
                  <a:ext uri="{0D108BD9-81ED-4DB2-BD59-A6C34878D82A}">
                    <a16:rowId xmlns:a16="http://schemas.microsoft.com/office/drawing/2014/main" val="4041772553"/>
                  </a:ext>
                </a:extLst>
              </a:tr>
              <a:tr h="148710">
                <a:tc>
                  <a:txBody>
                    <a:bodyPr/>
                    <a:lstStyle/>
                    <a:p>
                      <a:pPr>
                        <a:lnSpc>
                          <a:spcPct val="107000"/>
                        </a:lnSpc>
                        <a:spcAft>
                          <a:spcPts val="0"/>
                        </a:spcAft>
                      </a:pPr>
                      <a:r>
                        <a:rPr lang="en-US" sz="1000" b="0">
                          <a:solidFill>
                            <a:schemeClr val="tx1"/>
                          </a:solidFill>
                          <a:effectLst/>
                          <a:latin typeface="+mn-lt"/>
                        </a:rPr>
                        <a:t>1.2.</a:t>
                      </a:r>
                      <a:endParaRPr lang="en-US" sz="1000" b="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tc>
                  <a:txBody>
                    <a:bodyPr/>
                    <a:lstStyle/>
                    <a:p>
                      <a:pPr>
                        <a:lnSpc>
                          <a:spcPct val="107000"/>
                        </a:lnSpc>
                        <a:spcAft>
                          <a:spcPts val="0"/>
                        </a:spcAft>
                      </a:pPr>
                      <a:r>
                        <a:rPr lang="en-US" sz="1000">
                          <a:solidFill>
                            <a:schemeClr val="tx1"/>
                          </a:solidFill>
                          <a:effectLst/>
                          <a:latin typeface="+mn-lt"/>
                        </a:rPr>
                        <a:t>nuo 30 proc. iki 50 proc. (imtinai)</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tc>
                  <a:txBody>
                    <a:bodyPr/>
                    <a:lstStyle/>
                    <a:p>
                      <a:pPr>
                        <a:lnSpc>
                          <a:spcPct val="107000"/>
                        </a:lnSpc>
                        <a:spcAft>
                          <a:spcPts val="0"/>
                        </a:spcAft>
                      </a:pPr>
                      <a:r>
                        <a:rPr lang="en-US" sz="1000" dirty="0">
                          <a:solidFill>
                            <a:schemeClr val="tx1"/>
                          </a:solidFill>
                          <a:effectLst/>
                          <a:latin typeface="+mn-lt"/>
                        </a:rPr>
                        <a:t>15</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extLst>
                  <a:ext uri="{0D108BD9-81ED-4DB2-BD59-A6C34878D82A}">
                    <a16:rowId xmlns:a16="http://schemas.microsoft.com/office/drawing/2014/main" val="1899725420"/>
                  </a:ext>
                </a:extLst>
              </a:tr>
              <a:tr h="148710">
                <a:tc>
                  <a:txBody>
                    <a:bodyPr/>
                    <a:lstStyle/>
                    <a:p>
                      <a:pPr>
                        <a:lnSpc>
                          <a:spcPct val="107000"/>
                        </a:lnSpc>
                        <a:spcAft>
                          <a:spcPts val="0"/>
                        </a:spcAft>
                      </a:pPr>
                      <a:r>
                        <a:rPr lang="en-US" sz="1000" b="0">
                          <a:solidFill>
                            <a:schemeClr val="tx1"/>
                          </a:solidFill>
                          <a:effectLst/>
                          <a:latin typeface="+mn-lt"/>
                        </a:rPr>
                        <a:t>1.3.</a:t>
                      </a:r>
                      <a:endParaRPr lang="en-US" sz="1000" b="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tc>
                  <a:txBody>
                    <a:bodyPr/>
                    <a:lstStyle/>
                    <a:p>
                      <a:pPr>
                        <a:lnSpc>
                          <a:spcPct val="107000"/>
                        </a:lnSpc>
                        <a:spcAft>
                          <a:spcPts val="0"/>
                        </a:spcAft>
                      </a:pPr>
                      <a:r>
                        <a:rPr lang="en-US" sz="1000">
                          <a:solidFill>
                            <a:schemeClr val="tx1"/>
                          </a:solidFill>
                          <a:effectLst/>
                          <a:latin typeface="+mn-lt"/>
                        </a:rPr>
                        <a:t>nuo 50 proc. iki 70 proc. (imtinai)</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tc>
                  <a:txBody>
                    <a:bodyPr/>
                    <a:lstStyle/>
                    <a:p>
                      <a:pPr>
                        <a:lnSpc>
                          <a:spcPct val="107000"/>
                        </a:lnSpc>
                        <a:spcAft>
                          <a:spcPts val="0"/>
                        </a:spcAft>
                      </a:pPr>
                      <a:r>
                        <a:rPr lang="en-US" sz="1000">
                          <a:solidFill>
                            <a:schemeClr val="tx1"/>
                          </a:solidFill>
                          <a:effectLst/>
                          <a:latin typeface="+mn-lt"/>
                        </a:rPr>
                        <a:t>10</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extLst>
                  <a:ext uri="{0D108BD9-81ED-4DB2-BD59-A6C34878D82A}">
                    <a16:rowId xmlns:a16="http://schemas.microsoft.com/office/drawing/2014/main" val="2748051018"/>
                  </a:ext>
                </a:extLst>
              </a:tr>
              <a:tr h="148710">
                <a:tc>
                  <a:txBody>
                    <a:bodyPr/>
                    <a:lstStyle/>
                    <a:p>
                      <a:pPr>
                        <a:lnSpc>
                          <a:spcPct val="107000"/>
                        </a:lnSpc>
                        <a:spcAft>
                          <a:spcPts val="0"/>
                        </a:spcAft>
                      </a:pPr>
                      <a:r>
                        <a:rPr lang="en-US" sz="1000" b="0" dirty="0">
                          <a:solidFill>
                            <a:schemeClr val="tx1"/>
                          </a:solidFill>
                          <a:effectLst/>
                          <a:latin typeface="+mn-lt"/>
                        </a:rPr>
                        <a:t>1.4.</a:t>
                      </a:r>
                      <a:endParaRPr lang="en-US" sz="1000" b="0" dirty="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tc>
                  <a:txBody>
                    <a:bodyPr/>
                    <a:lstStyle/>
                    <a:p>
                      <a:pPr>
                        <a:lnSpc>
                          <a:spcPct val="107000"/>
                        </a:lnSpc>
                        <a:spcAft>
                          <a:spcPts val="0"/>
                        </a:spcAft>
                      </a:pPr>
                      <a:r>
                        <a:rPr lang="en-US" sz="1000">
                          <a:solidFill>
                            <a:schemeClr val="tx1"/>
                          </a:solidFill>
                          <a:effectLst/>
                          <a:latin typeface="+mn-lt"/>
                        </a:rPr>
                        <a:t>nuo 70 proc. iki 90 proc. (imtinai)</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tc>
                  <a:txBody>
                    <a:bodyPr/>
                    <a:lstStyle/>
                    <a:p>
                      <a:pPr>
                        <a:lnSpc>
                          <a:spcPct val="107000"/>
                        </a:lnSpc>
                        <a:spcAft>
                          <a:spcPts val="0"/>
                        </a:spcAft>
                      </a:pPr>
                      <a:r>
                        <a:rPr lang="en-US" sz="1000">
                          <a:solidFill>
                            <a:schemeClr val="tx1"/>
                          </a:solidFill>
                          <a:effectLst/>
                          <a:latin typeface="+mn-lt"/>
                        </a:rPr>
                        <a:t>5</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extLst>
                  <a:ext uri="{0D108BD9-81ED-4DB2-BD59-A6C34878D82A}">
                    <a16:rowId xmlns:a16="http://schemas.microsoft.com/office/drawing/2014/main" val="2767227184"/>
                  </a:ext>
                </a:extLst>
              </a:tr>
              <a:tr h="439672">
                <a:tc>
                  <a:txBody>
                    <a:bodyPr/>
                    <a:lstStyle/>
                    <a:p>
                      <a:pPr>
                        <a:lnSpc>
                          <a:spcPct val="107000"/>
                        </a:lnSpc>
                        <a:spcAft>
                          <a:spcPts val="0"/>
                        </a:spcAft>
                      </a:pPr>
                      <a:r>
                        <a:rPr lang="en-US" sz="1000" b="1">
                          <a:solidFill>
                            <a:schemeClr val="tx1"/>
                          </a:solidFill>
                          <a:effectLst/>
                          <a:latin typeface="+mn-lt"/>
                        </a:rPr>
                        <a:t>2.</a:t>
                      </a:r>
                      <a:endParaRPr lang="en-US" sz="1000" b="1">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tc>
                  <a:txBody>
                    <a:bodyPr/>
                    <a:lstStyle/>
                    <a:p>
                      <a:pPr>
                        <a:lnSpc>
                          <a:spcPct val="107000"/>
                        </a:lnSpc>
                        <a:spcAft>
                          <a:spcPts val="0"/>
                        </a:spcAft>
                      </a:pPr>
                      <a:r>
                        <a:rPr lang="en-US" sz="1000" b="1">
                          <a:solidFill>
                            <a:schemeClr val="tx1"/>
                          </a:solidFill>
                          <a:effectLst/>
                          <a:latin typeface="+mn-lt"/>
                        </a:rPr>
                        <a:t>Pareiškėjas įsipareigoja įdarbinti daugiau jaunų žmonių (iki 40 metų) (didesnis proc. projektu suplanuotų naujų darbo vietų sukurti jauniems žmonėms (priėmimo į darbą dieną darbuotojas yra iki 40 metų (imtinai) amžiaus). Šis atrankos kriterijus detalizuojamas taip:</a:t>
                      </a:r>
                      <a:endParaRPr lang="en-US" sz="1000" b="1">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tc>
                  <a:txBody>
                    <a:bodyPr/>
                    <a:lstStyle/>
                    <a:p>
                      <a:pPr>
                        <a:lnSpc>
                          <a:spcPct val="107000"/>
                        </a:lnSpc>
                        <a:spcAft>
                          <a:spcPts val="0"/>
                        </a:spcAft>
                      </a:pPr>
                      <a:r>
                        <a:rPr lang="en-US" sz="1000" b="1" dirty="0">
                          <a:solidFill>
                            <a:schemeClr val="tx1"/>
                          </a:solidFill>
                          <a:effectLst/>
                          <a:latin typeface="+mn-lt"/>
                        </a:rPr>
                        <a:t>20</a:t>
                      </a:r>
                      <a:endParaRPr lang="en-US" sz="1000" b="1" dirty="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extLst>
                  <a:ext uri="{0D108BD9-81ED-4DB2-BD59-A6C34878D82A}">
                    <a16:rowId xmlns:a16="http://schemas.microsoft.com/office/drawing/2014/main" val="3388595576"/>
                  </a:ext>
                </a:extLst>
              </a:tr>
              <a:tr h="148710">
                <a:tc>
                  <a:txBody>
                    <a:bodyPr/>
                    <a:lstStyle/>
                    <a:p>
                      <a:pPr>
                        <a:lnSpc>
                          <a:spcPct val="107000"/>
                        </a:lnSpc>
                        <a:spcAft>
                          <a:spcPts val="0"/>
                        </a:spcAft>
                      </a:pPr>
                      <a:r>
                        <a:rPr lang="en-US" sz="1000">
                          <a:solidFill>
                            <a:schemeClr val="tx1"/>
                          </a:solidFill>
                          <a:effectLst/>
                          <a:latin typeface="+mn-lt"/>
                        </a:rPr>
                        <a:t>2.1.</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tc>
                  <a:txBody>
                    <a:bodyPr/>
                    <a:lstStyle/>
                    <a:p>
                      <a:pPr>
                        <a:lnSpc>
                          <a:spcPct val="107000"/>
                        </a:lnSpc>
                        <a:spcAft>
                          <a:spcPts val="0"/>
                        </a:spcAft>
                      </a:pPr>
                      <a:r>
                        <a:rPr lang="en-US" sz="1000">
                          <a:solidFill>
                            <a:schemeClr val="tx1"/>
                          </a:solidFill>
                          <a:effectLst/>
                          <a:latin typeface="+mn-lt"/>
                        </a:rPr>
                        <a:t>30 proc. (imtinai) ir daugiau projekte suplanuotų naujų darbo vietų;</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tc>
                  <a:txBody>
                    <a:bodyPr/>
                    <a:lstStyle/>
                    <a:p>
                      <a:pPr>
                        <a:lnSpc>
                          <a:spcPct val="107000"/>
                        </a:lnSpc>
                        <a:spcAft>
                          <a:spcPts val="0"/>
                        </a:spcAft>
                      </a:pPr>
                      <a:r>
                        <a:rPr lang="en-US" sz="1000">
                          <a:solidFill>
                            <a:schemeClr val="tx1"/>
                          </a:solidFill>
                          <a:effectLst/>
                          <a:latin typeface="+mn-lt"/>
                        </a:rPr>
                        <a:t>20</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extLst>
                  <a:ext uri="{0D108BD9-81ED-4DB2-BD59-A6C34878D82A}">
                    <a16:rowId xmlns:a16="http://schemas.microsoft.com/office/drawing/2014/main" val="1514895090"/>
                  </a:ext>
                </a:extLst>
              </a:tr>
              <a:tr h="148710">
                <a:tc>
                  <a:txBody>
                    <a:bodyPr/>
                    <a:lstStyle/>
                    <a:p>
                      <a:pPr>
                        <a:lnSpc>
                          <a:spcPct val="107000"/>
                        </a:lnSpc>
                        <a:spcAft>
                          <a:spcPts val="0"/>
                        </a:spcAft>
                      </a:pPr>
                      <a:r>
                        <a:rPr lang="en-US" sz="1000">
                          <a:solidFill>
                            <a:schemeClr val="tx1"/>
                          </a:solidFill>
                          <a:effectLst/>
                          <a:latin typeface="+mn-lt"/>
                        </a:rPr>
                        <a:t>2.2.</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tc>
                  <a:txBody>
                    <a:bodyPr/>
                    <a:lstStyle/>
                    <a:p>
                      <a:pPr>
                        <a:lnSpc>
                          <a:spcPct val="107000"/>
                        </a:lnSpc>
                        <a:spcAft>
                          <a:spcPts val="0"/>
                        </a:spcAft>
                      </a:pPr>
                      <a:r>
                        <a:rPr lang="en-US" sz="1000">
                          <a:solidFill>
                            <a:schemeClr val="tx1"/>
                          </a:solidFill>
                          <a:effectLst/>
                          <a:latin typeface="+mn-lt"/>
                        </a:rPr>
                        <a:t>nuo 25 proc. (imtinai) iki 30 proc. projekte suplanuotų naujų darbo vietų;</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tc>
                  <a:txBody>
                    <a:bodyPr/>
                    <a:lstStyle/>
                    <a:p>
                      <a:pPr>
                        <a:lnSpc>
                          <a:spcPct val="107000"/>
                        </a:lnSpc>
                        <a:spcAft>
                          <a:spcPts val="0"/>
                        </a:spcAft>
                      </a:pPr>
                      <a:r>
                        <a:rPr lang="en-US" sz="1000">
                          <a:solidFill>
                            <a:schemeClr val="tx1"/>
                          </a:solidFill>
                          <a:effectLst/>
                          <a:latin typeface="+mn-lt"/>
                        </a:rPr>
                        <a:t>15</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extLst>
                  <a:ext uri="{0D108BD9-81ED-4DB2-BD59-A6C34878D82A}">
                    <a16:rowId xmlns:a16="http://schemas.microsoft.com/office/drawing/2014/main" val="1248534051"/>
                  </a:ext>
                </a:extLst>
              </a:tr>
              <a:tr h="148710">
                <a:tc>
                  <a:txBody>
                    <a:bodyPr/>
                    <a:lstStyle/>
                    <a:p>
                      <a:pPr>
                        <a:lnSpc>
                          <a:spcPct val="107000"/>
                        </a:lnSpc>
                        <a:spcAft>
                          <a:spcPts val="0"/>
                        </a:spcAft>
                      </a:pPr>
                      <a:r>
                        <a:rPr lang="en-US" sz="1000">
                          <a:solidFill>
                            <a:schemeClr val="tx1"/>
                          </a:solidFill>
                          <a:effectLst/>
                          <a:latin typeface="+mn-lt"/>
                        </a:rPr>
                        <a:t>2.3.</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tc>
                  <a:txBody>
                    <a:bodyPr/>
                    <a:lstStyle/>
                    <a:p>
                      <a:pPr>
                        <a:lnSpc>
                          <a:spcPct val="107000"/>
                        </a:lnSpc>
                        <a:spcAft>
                          <a:spcPts val="0"/>
                        </a:spcAft>
                      </a:pPr>
                      <a:r>
                        <a:rPr lang="en-US" sz="1000">
                          <a:solidFill>
                            <a:schemeClr val="tx1"/>
                          </a:solidFill>
                          <a:effectLst/>
                          <a:latin typeface="+mn-lt"/>
                        </a:rPr>
                        <a:t>nuo 15 proc. (imtinai) iki 25 proc. projekte suplanuotų naujų darbo vietų;</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tc>
                  <a:txBody>
                    <a:bodyPr/>
                    <a:lstStyle/>
                    <a:p>
                      <a:pPr>
                        <a:lnSpc>
                          <a:spcPct val="107000"/>
                        </a:lnSpc>
                        <a:spcAft>
                          <a:spcPts val="0"/>
                        </a:spcAft>
                      </a:pPr>
                      <a:r>
                        <a:rPr lang="en-US" sz="1000">
                          <a:solidFill>
                            <a:schemeClr val="tx1"/>
                          </a:solidFill>
                          <a:effectLst/>
                          <a:latin typeface="+mn-lt"/>
                        </a:rPr>
                        <a:t>10</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extLst>
                  <a:ext uri="{0D108BD9-81ED-4DB2-BD59-A6C34878D82A}">
                    <a16:rowId xmlns:a16="http://schemas.microsoft.com/office/drawing/2014/main" val="237079735"/>
                  </a:ext>
                </a:extLst>
              </a:tr>
              <a:tr h="148710">
                <a:tc>
                  <a:txBody>
                    <a:bodyPr/>
                    <a:lstStyle/>
                    <a:p>
                      <a:pPr>
                        <a:lnSpc>
                          <a:spcPct val="107000"/>
                        </a:lnSpc>
                        <a:spcAft>
                          <a:spcPts val="0"/>
                        </a:spcAft>
                      </a:pPr>
                      <a:r>
                        <a:rPr lang="en-US" sz="1000">
                          <a:solidFill>
                            <a:schemeClr val="tx1"/>
                          </a:solidFill>
                          <a:effectLst/>
                          <a:latin typeface="+mn-lt"/>
                        </a:rPr>
                        <a:t>2.4</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tc>
                  <a:txBody>
                    <a:bodyPr/>
                    <a:lstStyle/>
                    <a:p>
                      <a:pPr>
                        <a:lnSpc>
                          <a:spcPct val="107000"/>
                        </a:lnSpc>
                        <a:spcAft>
                          <a:spcPts val="0"/>
                        </a:spcAft>
                      </a:pPr>
                      <a:r>
                        <a:rPr lang="en-US" sz="1000">
                          <a:solidFill>
                            <a:schemeClr val="tx1"/>
                          </a:solidFill>
                          <a:effectLst/>
                          <a:latin typeface="+mn-lt"/>
                        </a:rPr>
                        <a:t>nuo 5 proc. (imtinai) iki 15 proc. projekte suplanuotų naujų darbo vietų.</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tc>
                  <a:txBody>
                    <a:bodyPr/>
                    <a:lstStyle/>
                    <a:p>
                      <a:pPr>
                        <a:lnSpc>
                          <a:spcPct val="107000"/>
                        </a:lnSpc>
                        <a:spcAft>
                          <a:spcPts val="0"/>
                        </a:spcAft>
                      </a:pPr>
                      <a:r>
                        <a:rPr lang="en-US" sz="1000">
                          <a:solidFill>
                            <a:schemeClr val="tx1"/>
                          </a:solidFill>
                          <a:effectLst/>
                          <a:latin typeface="+mn-lt"/>
                        </a:rPr>
                        <a:t>5</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extLst>
                  <a:ext uri="{0D108BD9-81ED-4DB2-BD59-A6C34878D82A}">
                    <a16:rowId xmlns:a16="http://schemas.microsoft.com/office/drawing/2014/main" val="1516734491"/>
                  </a:ext>
                </a:extLst>
              </a:tr>
              <a:tr h="290921">
                <a:tc>
                  <a:txBody>
                    <a:bodyPr/>
                    <a:lstStyle/>
                    <a:p>
                      <a:pPr>
                        <a:lnSpc>
                          <a:spcPct val="107000"/>
                        </a:lnSpc>
                        <a:spcAft>
                          <a:spcPts val="0"/>
                        </a:spcAft>
                      </a:pPr>
                      <a:r>
                        <a:rPr lang="en-US" sz="1000" b="1">
                          <a:solidFill>
                            <a:schemeClr val="tx1"/>
                          </a:solidFill>
                          <a:effectLst/>
                          <a:latin typeface="+mn-lt"/>
                        </a:rPr>
                        <a:t>3.</a:t>
                      </a:r>
                      <a:endParaRPr lang="en-US" sz="1000" b="1">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tc>
                  <a:txBody>
                    <a:bodyPr/>
                    <a:lstStyle/>
                    <a:p>
                      <a:pPr>
                        <a:lnSpc>
                          <a:spcPct val="107000"/>
                        </a:lnSpc>
                        <a:spcAft>
                          <a:spcPts val="0"/>
                        </a:spcAft>
                      </a:pPr>
                      <a:r>
                        <a:rPr lang="en-US" sz="1000" b="1">
                          <a:solidFill>
                            <a:schemeClr val="tx1"/>
                          </a:solidFill>
                          <a:effectLst/>
                          <a:latin typeface="+mn-lt"/>
                        </a:rPr>
                        <a:t>Projekto naujoviškumas (numatytos įdiegti inovacijos regiono lygmeniu). Šis atrankos kriterijus detalizuojamas taip:</a:t>
                      </a:r>
                      <a:endParaRPr lang="en-US" sz="1000" b="1">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tc>
                  <a:txBody>
                    <a:bodyPr/>
                    <a:lstStyle/>
                    <a:p>
                      <a:pPr>
                        <a:lnSpc>
                          <a:spcPct val="107000"/>
                        </a:lnSpc>
                        <a:spcAft>
                          <a:spcPts val="0"/>
                        </a:spcAft>
                      </a:pPr>
                      <a:r>
                        <a:rPr lang="en-US" sz="1000" b="1" dirty="0">
                          <a:solidFill>
                            <a:schemeClr val="tx1"/>
                          </a:solidFill>
                          <a:effectLst/>
                          <a:latin typeface="+mn-lt"/>
                        </a:rPr>
                        <a:t>10</a:t>
                      </a:r>
                      <a:endParaRPr lang="en-US" sz="1000" b="1" dirty="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extLst>
                  <a:ext uri="{0D108BD9-81ED-4DB2-BD59-A6C34878D82A}">
                    <a16:rowId xmlns:a16="http://schemas.microsoft.com/office/drawing/2014/main" val="3783602586"/>
                  </a:ext>
                </a:extLst>
              </a:tr>
              <a:tr h="290921">
                <a:tc>
                  <a:txBody>
                    <a:bodyPr/>
                    <a:lstStyle/>
                    <a:p>
                      <a:pPr>
                        <a:lnSpc>
                          <a:spcPct val="107000"/>
                        </a:lnSpc>
                        <a:spcAft>
                          <a:spcPts val="0"/>
                        </a:spcAft>
                      </a:pPr>
                      <a:r>
                        <a:rPr lang="en-US" sz="1000">
                          <a:solidFill>
                            <a:schemeClr val="tx1"/>
                          </a:solidFill>
                          <a:effectLst/>
                          <a:latin typeface="+mn-lt"/>
                        </a:rPr>
                        <a:t>3.1.</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tc>
                  <a:txBody>
                    <a:bodyPr/>
                    <a:lstStyle/>
                    <a:p>
                      <a:pPr>
                        <a:lnSpc>
                          <a:spcPct val="107000"/>
                        </a:lnSpc>
                        <a:spcAft>
                          <a:spcPts val="0"/>
                        </a:spcAft>
                      </a:pPr>
                      <a:r>
                        <a:rPr lang="en-US" sz="1000">
                          <a:solidFill>
                            <a:schemeClr val="tx1"/>
                          </a:solidFill>
                          <a:effectLst/>
                          <a:latin typeface="+mn-lt"/>
                        </a:rPr>
                        <a:t>inovacijos seniūnijos, kurioje bus įgyvendinamas projektas, ir besiribojančių seniūnijų, kurios yra Rokiškio r. VVG teritorijoje, lygmeniu;</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tc>
                  <a:txBody>
                    <a:bodyPr/>
                    <a:lstStyle/>
                    <a:p>
                      <a:pPr>
                        <a:lnSpc>
                          <a:spcPct val="107000"/>
                        </a:lnSpc>
                        <a:spcAft>
                          <a:spcPts val="0"/>
                        </a:spcAft>
                      </a:pPr>
                      <a:r>
                        <a:rPr lang="en-US" sz="1000">
                          <a:solidFill>
                            <a:schemeClr val="tx1"/>
                          </a:solidFill>
                          <a:effectLst/>
                          <a:latin typeface="+mn-lt"/>
                        </a:rPr>
                        <a:t>10</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extLst>
                  <a:ext uri="{0D108BD9-81ED-4DB2-BD59-A6C34878D82A}">
                    <a16:rowId xmlns:a16="http://schemas.microsoft.com/office/drawing/2014/main" val="2981896323"/>
                  </a:ext>
                </a:extLst>
              </a:tr>
              <a:tr h="148710">
                <a:tc>
                  <a:txBody>
                    <a:bodyPr/>
                    <a:lstStyle/>
                    <a:p>
                      <a:pPr>
                        <a:lnSpc>
                          <a:spcPct val="107000"/>
                        </a:lnSpc>
                        <a:spcAft>
                          <a:spcPts val="0"/>
                        </a:spcAft>
                      </a:pPr>
                      <a:r>
                        <a:rPr lang="en-US" sz="1000">
                          <a:solidFill>
                            <a:schemeClr val="tx1"/>
                          </a:solidFill>
                          <a:effectLst/>
                          <a:latin typeface="+mn-lt"/>
                        </a:rPr>
                        <a:t> 3.2.</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tc>
                  <a:txBody>
                    <a:bodyPr/>
                    <a:lstStyle/>
                    <a:p>
                      <a:pPr>
                        <a:lnSpc>
                          <a:spcPct val="107000"/>
                        </a:lnSpc>
                        <a:spcAft>
                          <a:spcPts val="0"/>
                        </a:spcAft>
                      </a:pPr>
                      <a:r>
                        <a:rPr lang="en-US" sz="1000">
                          <a:solidFill>
                            <a:schemeClr val="tx1"/>
                          </a:solidFill>
                          <a:effectLst/>
                          <a:latin typeface="+mn-lt"/>
                        </a:rPr>
                        <a:t>inovacijos seniūnijos, kurioje bus įgyvendinamas projektas, lygmeniu.</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tc>
                  <a:txBody>
                    <a:bodyPr/>
                    <a:lstStyle/>
                    <a:p>
                      <a:pPr>
                        <a:lnSpc>
                          <a:spcPct val="107000"/>
                        </a:lnSpc>
                        <a:spcAft>
                          <a:spcPts val="0"/>
                        </a:spcAft>
                      </a:pPr>
                      <a:r>
                        <a:rPr lang="en-US" sz="1000">
                          <a:solidFill>
                            <a:schemeClr val="tx1"/>
                          </a:solidFill>
                          <a:effectLst/>
                          <a:latin typeface="+mn-lt"/>
                        </a:rPr>
                        <a:t>5</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extLst>
                  <a:ext uri="{0D108BD9-81ED-4DB2-BD59-A6C34878D82A}">
                    <a16:rowId xmlns:a16="http://schemas.microsoft.com/office/drawing/2014/main" val="4092998536"/>
                  </a:ext>
                </a:extLst>
              </a:tr>
              <a:tr h="439672">
                <a:tc>
                  <a:txBody>
                    <a:bodyPr/>
                    <a:lstStyle/>
                    <a:p>
                      <a:pPr>
                        <a:lnSpc>
                          <a:spcPct val="107000"/>
                        </a:lnSpc>
                        <a:spcAft>
                          <a:spcPts val="0"/>
                        </a:spcAft>
                      </a:pPr>
                      <a:r>
                        <a:rPr lang="en-US" sz="1000" b="1">
                          <a:solidFill>
                            <a:schemeClr val="tx1"/>
                          </a:solidFill>
                          <a:effectLst/>
                          <a:latin typeface="+mn-lt"/>
                        </a:rPr>
                        <a:t>4.</a:t>
                      </a:r>
                      <a:endParaRPr lang="en-US" sz="1000" b="1">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tc>
                  <a:txBody>
                    <a:bodyPr/>
                    <a:lstStyle/>
                    <a:p>
                      <a:pPr>
                        <a:lnSpc>
                          <a:spcPct val="107000"/>
                        </a:lnSpc>
                        <a:spcAft>
                          <a:spcPts val="0"/>
                        </a:spcAft>
                      </a:pPr>
                      <a:r>
                        <a:rPr lang="en-US" sz="1000" b="1">
                          <a:solidFill>
                            <a:schemeClr val="tx1"/>
                          </a:solidFill>
                          <a:effectLst/>
                          <a:latin typeface="+mn-lt"/>
                        </a:rPr>
                        <a:t>Pareiškėjas prašo mažesnio paramos intensyvumo (Vertinama pagal galimą maksimalų intensyvumą ir už kiekvieną sumažintą procentą skiriama po vieną balą, bet ne daugiau, kaip 20 balų.).</a:t>
                      </a:r>
                      <a:endParaRPr lang="en-US" sz="1000" b="1">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tc>
                  <a:txBody>
                    <a:bodyPr/>
                    <a:lstStyle/>
                    <a:p>
                      <a:pPr>
                        <a:lnSpc>
                          <a:spcPct val="107000"/>
                        </a:lnSpc>
                        <a:spcAft>
                          <a:spcPts val="0"/>
                        </a:spcAft>
                      </a:pPr>
                      <a:r>
                        <a:rPr lang="en-US" sz="1000" b="1" dirty="0">
                          <a:solidFill>
                            <a:schemeClr val="tx1"/>
                          </a:solidFill>
                          <a:effectLst/>
                          <a:latin typeface="+mn-lt"/>
                        </a:rPr>
                        <a:t>20</a:t>
                      </a:r>
                      <a:endParaRPr lang="en-US" sz="1000" b="1" dirty="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extLst>
                  <a:ext uri="{0D108BD9-81ED-4DB2-BD59-A6C34878D82A}">
                    <a16:rowId xmlns:a16="http://schemas.microsoft.com/office/drawing/2014/main" val="892929258"/>
                  </a:ext>
                </a:extLst>
              </a:tr>
              <a:tr h="290921">
                <a:tc>
                  <a:txBody>
                    <a:bodyPr/>
                    <a:lstStyle/>
                    <a:p>
                      <a:pPr>
                        <a:lnSpc>
                          <a:spcPct val="107000"/>
                        </a:lnSpc>
                        <a:spcAft>
                          <a:spcPts val="0"/>
                        </a:spcAft>
                      </a:pPr>
                      <a:r>
                        <a:rPr lang="en-US" sz="1000" b="1">
                          <a:solidFill>
                            <a:schemeClr val="tx1"/>
                          </a:solidFill>
                          <a:effectLst/>
                          <a:latin typeface="+mn-lt"/>
                        </a:rPr>
                        <a:t>5.</a:t>
                      </a:r>
                      <a:endParaRPr lang="en-US" sz="1000" b="1">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tc>
                  <a:txBody>
                    <a:bodyPr/>
                    <a:lstStyle/>
                    <a:p>
                      <a:pPr>
                        <a:lnSpc>
                          <a:spcPct val="107000"/>
                        </a:lnSpc>
                        <a:spcAft>
                          <a:spcPts val="0"/>
                        </a:spcAft>
                      </a:pPr>
                      <a:r>
                        <a:rPr lang="en-US" sz="1000" b="1">
                          <a:solidFill>
                            <a:schemeClr val="tx1"/>
                          </a:solidFill>
                          <a:effectLst/>
                          <a:latin typeface="+mn-lt"/>
                        </a:rPr>
                        <a:t>Projekte suplanuotas didesnis grynasis pelningumas (proc.). Šis atrankos kriterijus detalizuojamas taip:</a:t>
                      </a:r>
                      <a:endParaRPr lang="en-US" sz="1000" b="1">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tc>
                  <a:txBody>
                    <a:bodyPr/>
                    <a:lstStyle/>
                    <a:p>
                      <a:pPr>
                        <a:lnSpc>
                          <a:spcPct val="107000"/>
                        </a:lnSpc>
                        <a:spcAft>
                          <a:spcPts val="0"/>
                        </a:spcAft>
                      </a:pPr>
                      <a:r>
                        <a:rPr lang="en-US" sz="1000" b="1" dirty="0">
                          <a:solidFill>
                            <a:schemeClr val="tx1"/>
                          </a:solidFill>
                          <a:effectLst/>
                          <a:latin typeface="+mn-lt"/>
                        </a:rPr>
                        <a:t>20</a:t>
                      </a:r>
                      <a:endParaRPr lang="en-US" sz="1000" b="1" dirty="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extLst>
                  <a:ext uri="{0D108BD9-81ED-4DB2-BD59-A6C34878D82A}">
                    <a16:rowId xmlns:a16="http://schemas.microsoft.com/office/drawing/2014/main" val="1049033387"/>
                  </a:ext>
                </a:extLst>
              </a:tr>
              <a:tr h="148710">
                <a:tc>
                  <a:txBody>
                    <a:bodyPr/>
                    <a:lstStyle/>
                    <a:p>
                      <a:pPr>
                        <a:lnSpc>
                          <a:spcPct val="107000"/>
                        </a:lnSpc>
                        <a:spcAft>
                          <a:spcPts val="0"/>
                        </a:spcAft>
                      </a:pPr>
                      <a:r>
                        <a:rPr lang="en-US" sz="1000">
                          <a:solidFill>
                            <a:schemeClr val="tx1"/>
                          </a:solidFill>
                          <a:effectLst/>
                          <a:latin typeface="+mn-lt"/>
                        </a:rPr>
                        <a:t>5.1.</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tc>
                  <a:txBody>
                    <a:bodyPr/>
                    <a:lstStyle/>
                    <a:p>
                      <a:pPr>
                        <a:lnSpc>
                          <a:spcPct val="107000"/>
                        </a:lnSpc>
                        <a:spcAft>
                          <a:spcPts val="0"/>
                        </a:spcAft>
                      </a:pPr>
                      <a:r>
                        <a:rPr lang="en-US" sz="1000">
                          <a:solidFill>
                            <a:schemeClr val="tx1"/>
                          </a:solidFill>
                          <a:effectLst/>
                          <a:latin typeface="+mn-lt"/>
                        </a:rPr>
                        <a:t>5 proc. (imtinai) ir daugiau</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tc>
                  <a:txBody>
                    <a:bodyPr/>
                    <a:lstStyle/>
                    <a:p>
                      <a:pPr>
                        <a:lnSpc>
                          <a:spcPct val="107000"/>
                        </a:lnSpc>
                        <a:spcAft>
                          <a:spcPts val="0"/>
                        </a:spcAft>
                      </a:pPr>
                      <a:r>
                        <a:rPr lang="en-US" sz="1000">
                          <a:solidFill>
                            <a:schemeClr val="tx1"/>
                          </a:solidFill>
                          <a:effectLst/>
                          <a:latin typeface="+mn-lt"/>
                        </a:rPr>
                        <a:t>20</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extLst>
                  <a:ext uri="{0D108BD9-81ED-4DB2-BD59-A6C34878D82A}">
                    <a16:rowId xmlns:a16="http://schemas.microsoft.com/office/drawing/2014/main" val="1298525458"/>
                  </a:ext>
                </a:extLst>
              </a:tr>
              <a:tr h="148710">
                <a:tc>
                  <a:txBody>
                    <a:bodyPr/>
                    <a:lstStyle/>
                    <a:p>
                      <a:pPr>
                        <a:lnSpc>
                          <a:spcPct val="107000"/>
                        </a:lnSpc>
                        <a:spcAft>
                          <a:spcPts val="0"/>
                        </a:spcAft>
                      </a:pPr>
                      <a:r>
                        <a:rPr lang="en-US" sz="1000">
                          <a:solidFill>
                            <a:schemeClr val="tx1"/>
                          </a:solidFill>
                          <a:effectLst/>
                          <a:latin typeface="+mn-lt"/>
                        </a:rPr>
                        <a:t>5.2. </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tc>
                  <a:txBody>
                    <a:bodyPr/>
                    <a:lstStyle/>
                    <a:p>
                      <a:pPr>
                        <a:lnSpc>
                          <a:spcPct val="107000"/>
                        </a:lnSpc>
                        <a:spcAft>
                          <a:spcPts val="0"/>
                        </a:spcAft>
                      </a:pPr>
                      <a:r>
                        <a:rPr lang="en-US" sz="1000">
                          <a:solidFill>
                            <a:schemeClr val="tx1"/>
                          </a:solidFill>
                          <a:effectLst/>
                          <a:latin typeface="+mn-lt"/>
                        </a:rPr>
                        <a:t>nuo 4 proc. (imtinai) iki 5 proc.</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tc>
                  <a:txBody>
                    <a:bodyPr/>
                    <a:lstStyle/>
                    <a:p>
                      <a:pPr>
                        <a:lnSpc>
                          <a:spcPct val="107000"/>
                        </a:lnSpc>
                        <a:spcAft>
                          <a:spcPts val="0"/>
                        </a:spcAft>
                      </a:pPr>
                      <a:r>
                        <a:rPr lang="en-US" sz="1000">
                          <a:solidFill>
                            <a:schemeClr val="tx1"/>
                          </a:solidFill>
                          <a:effectLst/>
                          <a:latin typeface="+mn-lt"/>
                        </a:rPr>
                        <a:t>15</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extLst>
                  <a:ext uri="{0D108BD9-81ED-4DB2-BD59-A6C34878D82A}">
                    <a16:rowId xmlns:a16="http://schemas.microsoft.com/office/drawing/2014/main" val="1236596183"/>
                  </a:ext>
                </a:extLst>
              </a:tr>
              <a:tr h="148710">
                <a:tc>
                  <a:txBody>
                    <a:bodyPr/>
                    <a:lstStyle/>
                    <a:p>
                      <a:pPr>
                        <a:lnSpc>
                          <a:spcPct val="107000"/>
                        </a:lnSpc>
                        <a:spcAft>
                          <a:spcPts val="0"/>
                        </a:spcAft>
                      </a:pPr>
                      <a:r>
                        <a:rPr lang="en-US" sz="1000">
                          <a:solidFill>
                            <a:schemeClr val="tx1"/>
                          </a:solidFill>
                          <a:effectLst/>
                          <a:latin typeface="+mn-lt"/>
                        </a:rPr>
                        <a:t>5.3. </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tc>
                  <a:txBody>
                    <a:bodyPr/>
                    <a:lstStyle/>
                    <a:p>
                      <a:pPr>
                        <a:lnSpc>
                          <a:spcPct val="107000"/>
                        </a:lnSpc>
                        <a:spcAft>
                          <a:spcPts val="0"/>
                        </a:spcAft>
                      </a:pPr>
                      <a:r>
                        <a:rPr lang="en-US" sz="1000">
                          <a:solidFill>
                            <a:schemeClr val="tx1"/>
                          </a:solidFill>
                          <a:effectLst/>
                          <a:latin typeface="+mn-lt"/>
                        </a:rPr>
                        <a:t>nuo 3 proc. (imtinai) iki 4 proc.</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tc>
                  <a:txBody>
                    <a:bodyPr/>
                    <a:lstStyle/>
                    <a:p>
                      <a:pPr>
                        <a:lnSpc>
                          <a:spcPct val="107000"/>
                        </a:lnSpc>
                        <a:spcAft>
                          <a:spcPts val="0"/>
                        </a:spcAft>
                      </a:pPr>
                      <a:r>
                        <a:rPr lang="en-US" sz="1000">
                          <a:solidFill>
                            <a:schemeClr val="tx1"/>
                          </a:solidFill>
                          <a:effectLst/>
                          <a:latin typeface="+mn-lt"/>
                        </a:rPr>
                        <a:t>10</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extLst>
                  <a:ext uri="{0D108BD9-81ED-4DB2-BD59-A6C34878D82A}">
                    <a16:rowId xmlns:a16="http://schemas.microsoft.com/office/drawing/2014/main" val="3670227028"/>
                  </a:ext>
                </a:extLst>
              </a:tr>
              <a:tr h="148710">
                <a:tc>
                  <a:txBody>
                    <a:bodyPr/>
                    <a:lstStyle/>
                    <a:p>
                      <a:pPr>
                        <a:lnSpc>
                          <a:spcPct val="107000"/>
                        </a:lnSpc>
                        <a:spcAft>
                          <a:spcPts val="0"/>
                        </a:spcAft>
                      </a:pPr>
                      <a:r>
                        <a:rPr lang="en-US" sz="1000">
                          <a:solidFill>
                            <a:schemeClr val="tx1"/>
                          </a:solidFill>
                          <a:effectLst/>
                          <a:latin typeface="+mn-lt"/>
                        </a:rPr>
                        <a:t>5.4. </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tc>
                  <a:txBody>
                    <a:bodyPr/>
                    <a:lstStyle/>
                    <a:p>
                      <a:pPr>
                        <a:lnSpc>
                          <a:spcPct val="107000"/>
                        </a:lnSpc>
                        <a:spcAft>
                          <a:spcPts val="0"/>
                        </a:spcAft>
                      </a:pPr>
                      <a:r>
                        <a:rPr lang="en-US" sz="1000">
                          <a:solidFill>
                            <a:schemeClr val="tx1"/>
                          </a:solidFill>
                          <a:effectLst/>
                          <a:latin typeface="+mn-lt"/>
                        </a:rPr>
                        <a:t>daugiau kaip 2 proc. iki 3 proc.</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tc>
                  <a:txBody>
                    <a:bodyPr/>
                    <a:lstStyle/>
                    <a:p>
                      <a:pPr>
                        <a:lnSpc>
                          <a:spcPct val="107000"/>
                        </a:lnSpc>
                        <a:spcAft>
                          <a:spcPts val="0"/>
                        </a:spcAft>
                      </a:pPr>
                      <a:r>
                        <a:rPr lang="en-US" sz="1000">
                          <a:solidFill>
                            <a:schemeClr val="tx1"/>
                          </a:solidFill>
                          <a:effectLst/>
                          <a:latin typeface="+mn-lt"/>
                        </a:rPr>
                        <a:t>5</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extLst>
                  <a:ext uri="{0D108BD9-81ED-4DB2-BD59-A6C34878D82A}">
                    <a16:rowId xmlns:a16="http://schemas.microsoft.com/office/drawing/2014/main" val="1295704865"/>
                  </a:ext>
                </a:extLst>
              </a:tr>
              <a:tr h="290921">
                <a:tc>
                  <a:txBody>
                    <a:bodyPr/>
                    <a:lstStyle/>
                    <a:p>
                      <a:pPr>
                        <a:lnSpc>
                          <a:spcPct val="107000"/>
                        </a:lnSpc>
                        <a:spcAft>
                          <a:spcPts val="0"/>
                        </a:spcAft>
                      </a:pPr>
                      <a:r>
                        <a:rPr lang="en-US" sz="1000">
                          <a:solidFill>
                            <a:schemeClr val="tx1"/>
                          </a:solidFill>
                          <a:effectLst/>
                          <a:latin typeface="+mn-lt"/>
                        </a:rPr>
                        <a:t>6.</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tc>
                  <a:txBody>
                    <a:bodyPr/>
                    <a:lstStyle/>
                    <a:p>
                      <a:pPr>
                        <a:lnSpc>
                          <a:spcPct val="107000"/>
                        </a:lnSpc>
                        <a:spcAft>
                          <a:spcPts val="0"/>
                        </a:spcAft>
                      </a:pPr>
                      <a:r>
                        <a:rPr lang="en-US" sz="1000">
                          <a:solidFill>
                            <a:schemeClr val="tx1"/>
                          </a:solidFill>
                          <a:effectLst/>
                          <a:latin typeface="+mn-lt"/>
                        </a:rPr>
                        <a:t>Nekilnojamasis turtas, kuriame planuojama vykdyti projekte numatytą veiklą, pareiškėjui priklauso nuosavybės teise.</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tc>
                  <a:txBody>
                    <a:bodyPr/>
                    <a:lstStyle/>
                    <a:p>
                      <a:pPr>
                        <a:lnSpc>
                          <a:spcPct val="107000"/>
                        </a:lnSpc>
                        <a:spcAft>
                          <a:spcPts val="0"/>
                        </a:spcAft>
                      </a:pPr>
                      <a:r>
                        <a:rPr lang="en-US" sz="1000" dirty="0">
                          <a:solidFill>
                            <a:schemeClr val="tx1"/>
                          </a:solidFill>
                          <a:effectLst/>
                          <a:latin typeface="+mn-lt"/>
                        </a:rPr>
                        <a:t>10</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53301" marR="53301" marT="0" marB="0"/>
                </a:tc>
                <a:extLst>
                  <a:ext uri="{0D108BD9-81ED-4DB2-BD59-A6C34878D82A}">
                    <a16:rowId xmlns:a16="http://schemas.microsoft.com/office/drawing/2014/main" val="1474303870"/>
                  </a:ext>
                </a:extLst>
              </a:tr>
            </a:tbl>
          </a:graphicData>
        </a:graphic>
      </p:graphicFrame>
    </p:spTree>
    <p:extLst>
      <p:ext uri="{BB962C8B-B14F-4D97-AF65-F5344CB8AC3E}">
        <p14:creationId xmlns:p14="http://schemas.microsoft.com/office/powerpoint/2010/main" val="357985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990600"/>
          </a:xfrm>
        </p:spPr>
        <p:txBody>
          <a:bodyPr>
            <a:normAutofit/>
          </a:bodyPr>
          <a:lstStyle/>
          <a:p>
            <a:r>
              <a:rPr lang="lt-LT" sz="2200" dirty="0"/>
              <a:t>II prioriteto 2.2. priemonės 2.2.2. veiklos sritis (VPS 9 skyrius) - PLĖTRA</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29158" y="6400799"/>
            <a:ext cx="2914842" cy="450169"/>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3783691333"/>
              </p:ext>
            </p:extLst>
          </p:nvPr>
        </p:nvGraphicFramePr>
        <p:xfrm>
          <a:off x="0" y="1524000"/>
          <a:ext cx="9143999" cy="1509205"/>
        </p:xfrm>
        <a:graphic>
          <a:graphicData uri="http://schemas.openxmlformats.org/drawingml/2006/table">
            <a:tbl>
              <a:tblPr firstRow="1" firstCol="1" bandRow="1">
                <a:tableStyleId>{5C22544A-7EE6-4342-B048-85BDC9FD1C3A}</a:tableStyleId>
              </a:tblPr>
              <a:tblGrid>
                <a:gridCol w="3738863">
                  <a:extLst>
                    <a:ext uri="{9D8B030D-6E8A-4147-A177-3AD203B41FA5}">
                      <a16:colId xmlns:a16="http://schemas.microsoft.com/office/drawing/2014/main" val="20000"/>
                    </a:ext>
                  </a:extLst>
                </a:gridCol>
                <a:gridCol w="1899937">
                  <a:extLst>
                    <a:ext uri="{9D8B030D-6E8A-4147-A177-3AD203B41FA5}">
                      <a16:colId xmlns:a16="http://schemas.microsoft.com/office/drawing/2014/main" val="20001"/>
                    </a:ext>
                  </a:extLst>
                </a:gridCol>
                <a:gridCol w="1982502">
                  <a:extLst>
                    <a:ext uri="{9D8B030D-6E8A-4147-A177-3AD203B41FA5}">
                      <a16:colId xmlns:a16="http://schemas.microsoft.com/office/drawing/2014/main" val="20002"/>
                    </a:ext>
                  </a:extLst>
                </a:gridCol>
                <a:gridCol w="1522697">
                  <a:extLst>
                    <a:ext uri="{9D8B030D-6E8A-4147-A177-3AD203B41FA5}">
                      <a16:colId xmlns:a16="http://schemas.microsoft.com/office/drawing/2014/main" val="20003"/>
                    </a:ext>
                  </a:extLst>
                </a:gridCol>
              </a:tblGrid>
              <a:tr h="429071">
                <a:tc>
                  <a:txBody>
                    <a:bodyPr/>
                    <a:lstStyle/>
                    <a:p>
                      <a:pPr algn="l">
                        <a:spcAft>
                          <a:spcPts val="0"/>
                        </a:spcAft>
                      </a:pPr>
                      <a:r>
                        <a:rPr lang="lt-LT" sz="1400" b="0" dirty="0">
                          <a:solidFill>
                            <a:schemeClr val="tx1">
                              <a:lumMod val="75000"/>
                              <a:lumOff val="25000"/>
                            </a:schemeClr>
                          </a:solidFill>
                          <a:effectLst/>
                        </a:rPr>
                        <a:t>2.2Ūkio ir verslo plėtra </a:t>
                      </a:r>
                      <a:endParaRPr lang="lt-LT" sz="1400" b="0" dirty="0">
                        <a:solidFill>
                          <a:schemeClr val="tx1">
                            <a:lumMod val="75000"/>
                            <a:lumOff val="25000"/>
                          </a:schemeClr>
                        </a:solidFill>
                        <a:effectLst/>
                        <a:latin typeface="Times New Roman"/>
                        <a:ea typeface="Calibri"/>
                      </a:endParaRPr>
                    </a:p>
                  </a:txBody>
                  <a:tcPr marL="57139" marR="5713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Aft>
                          <a:spcPts val="0"/>
                        </a:spcAft>
                      </a:pPr>
                      <a:r>
                        <a:rPr lang="lt-LT" sz="1400" b="0" dirty="0">
                          <a:solidFill>
                            <a:schemeClr val="tx1">
                              <a:lumMod val="75000"/>
                              <a:lumOff val="25000"/>
                            </a:schemeClr>
                          </a:solidFill>
                          <a:effectLst/>
                          <a:latin typeface="+mn-lt"/>
                        </a:rPr>
                        <a:t>Intensyvumas</a:t>
                      </a:r>
                      <a:endParaRPr lang="lt-LT" sz="1400" b="0" dirty="0">
                        <a:solidFill>
                          <a:schemeClr val="tx1">
                            <a:lumMod val="75000"/>
                            <a:lumOff val="25000"/>
                          </a:schemeClr>
                        </a:solidFill>
                        <a:effectLst/>
                        <a:latin typeface="+mn-lt"/>
                        <a:ea typeface="Calibri"/>
                      </a:endParaRPr>
                    </a:p>
                  </a:txBody>
                  <a:tcPr marL="66877" marR="668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lt-LT" sz="1400" b="0" dirty="0">
                          <a:solidFill>
                            <a:schemeClr val="tx1">
                              <a:lumMod val="75000"/>
                              <a:lumOff val="25000"/>
                            </a:schemeClr>
                          </a:solidFill>
                          <a:effectLst/>
                          <a:latin typeface="+mn-lt"/>
                        </a:rPr>
                        <a:t>Lėšų iš viso, tūkst. </a:t>
                      </a:r>
                      <a:r>
                        <a:rPr lang="lt-LT" sz="1400" b="0" dirty="0" err="1">
                          <a:solidFill>
                            <a:schemeClr val="tx1">
                              <a:lumMod val="75000"/>
                              <a:lumOff val="25000"/>
                            </a:schemeClr>
                          </a:solidFill>
                          <a:effectLst/>
                          <a:latin typeface="+mn-lt"/>
                        </a:rPr>
                        <a:t>Eur</a:t>
                      </a:r>
                      <a:r>
                        <a:rPr lang="lt-LT" sz="1400" b="0" dirty="0">
                          <a:solidFill>
                            <a:schemeClr val="tx1">
                              <a:lumMod val="75000"/>
                              <a:lumOff val="25000"/>
                            </a:schemeClr>
                          </a:solidFill>
                          <a:effectLst/>
                          <a:latin typeface="+mn-lt"/>
                        </a:rPr>
                        <a:t>/ min. projektų sk./ </a:t>
                      </a:r>
                      <a:r>
                        <a:rPr lang="lt-LT" sz="1400" b="0" dirty="0">
                          <a:solidFill>
                            <a:schemeClr val="tx1">
                              <a:lumMod val="75000"/>
                              <a:lumOff val="25000"/>
                            </a:schemeClr>
                          </a:solidFill>
                          <a:effectLst/>
                        </a:rPr>
                        <a:t>darbo vietų sk.</a:t>
                      </a:r>
                      <a:endParaRPr lang="lt-LT" sz="1400" b="0" dirty="0">
                        <a:solidFill>
                          <a:schemeClr val="tx1">
                            <a:lumMod val="75000"/>
                            <a:lumOff val="25000"/>
                          </a:schemeClr>
                        </a:solidFill>
                        <a:effectLst/>
                        <a:latin typeface="+mn-lt"/>
                        <a:ea typeface="Calibri"/>
                      </a:endParaRPr>
                    </a:p>
                    <a:p>
                      <a:pPr algn="l">
                        <a:lnSpc>
                          <a:spcPct val="115000"/>
                        </a:lnSpc>
                        <a:spcAft>
                          <a:spcPts val="0"/>
                        </a:spcAft>
                      </a:pPr>
                      <a:r>
                        <a:rPr lang="lt-LT" sz="1400" b="0" dirty="0">
                          <a:solidFill>
                            <a:schemeClr val="tx1">
                              <a:lumMod val="75000"/>
                              <a:lumOff val="25000"/>
                            </a:schemeClr>
                          </a:solidFill>
                          <a:effectLst/>
                          <a:latin typeface="+mn-lt"/>
                        </a:rPr>
                        <a:t> </a:t>
                      </a:r>
                      <a:endParaRPr lang="lt-LT" sz="1400" b="0" dirty="0">
                        <a:solidFill>
                          <a:schemeClr val="tx1">
                            <a:lumMod val="75000"/>
                            <a:lumOff val="25000"/>
                          </a:schemeClr>
                        </a:solidFill>
                        <a:effectLst/>
                        <a:latin typeface="+mn-lt"/>
                        <a:ea typeface="Calibri"/>
                      </a:endParaRPr>
                    </a:p>
                  </a:txBody>
                  <a:tcPr marL="66877" marR="668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Aft>
                          <a:spcPts val="0"/>
                        </a:spcAft>
                      </a:pPr>
                      <a:r>
                        <a:rPr lang="lt-LT" sz="1400" b="0" baseline="0" dirty="0">
                          <a:solidFill>
                            <a:schemeClr val="tx1">
                              <a:lumMod val="75000"/>
                              <a:lumOff val="25000"/>
                            </a:schemeClr>
                          </a:solidFill>
                          <a:effectLst/>
                          <a:latin typeface="+mn-lt"/>
                        </a:rPr>
                        <a:t>Parama projektui, tūkst. </a:t>
                      </a:r>
                      <a:r>
                        <a:rPr lang="lt-LT" sz="1400" b="0" baseline="0" dirty="0" err="1">
                          <a:solidFill>
                            <a:schemeClr val="tx1">
                              <a:lumMod val="75000"/>
                              <a:lumOff val="25000"/>
                            </a:schemeClr>
                          </a:solidFill>
                          <a:effectLst/>
                          <a:latin typeface="+mn-lt"/>
                        </a:rPr>
                        <a:t>Eur</a:t>
                      </a:r>
                      <a:r>
                        <a:rPr lang="lt-LT" sz="1400" b="0" baseline="0" dirty="0">
                          <a:solidFill>
                            <a:schemeClr val="tx1">
                              <a:lumMod val="75000"/>
                              <a:lumOff val="25000"/>
                            </a:schemeClr>
                          </a:solidFill>
                          <a:effectLst/>
                          <a:latin typeface="+mn-lt"/>
                        </a:rPr>
                        <a:t>/ </a:t>
                      </a:r>
                      <a:r>
                        <a:rPr lang="lt-LT" sz="1400" b="0" baseline="0" dirty="0" err="1">
                          <a:solidFill>
                            <a:schemeClr val="tx1">
                              <a:lumMod val="75000"/>
                              <a:lumOff val="25000"/>
                            </a:schemeClr>
                          </a:solidFill>
                          <a:effectLst/>
                          <a:latin typeface="+mn-lt"/>
                        </a:rPr>
                        <a:t>min.darbo</a:t>
                      </a:r>
                      <a:r>
                        <a:rPr lang="lt-LT" sz="1400" b="0" baseline="0" dirty="0">
                          <a:solidFill>
                            <a:schemeClr val="tx1">
                              <a:lumMod val="75000"/>
                              <a:lumOff val="25000"/>
                            </a:schemeClr>
                          </a:solidFill>
                          <a:effectLst/>
                          <a:latin typeface="+mn-lt"/>
                        </a:rPr>
                        <a:t> vietos</a:t>
                      </a:r>
                      <a:endParaRPr lang="lt-LT" sz="1400" b="0" dirty="0">
                        <a:solidFill>
                          <a:schemeClr val="tx1">
                            <a:lumMod val="75000"/>
                            <a:lumOff val="25000"/>
                          </a:schemeClr>
                        </a:solidFill>
                        <a:effectLst/>
                        <a:latin typeface="+mn-lt"/>
                        <a:ea typeface="Calibri"/>
                      </a:endParaRPr>
                    </a:p>
                  </a:txBody>
                  <a:tcPr marL="66877" marR="668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19019">
                <a:tc>
                  <a:txBody>
                    <a:bodyPr/>
                    <a:lstStyle/>
                    <a:p>
                      <a:pPr algn="l">
                        <a:spcAft>
                          <a:spcPts val="0"/>
                        </a:spcAft>
                      </a:pPr>
                      <a:r>
                        <a:rPr lang="lt-LT" sz="1800" b="0" dirty="0">
                          <a:solidFill>
                            <a:schemeClr val="tx1">
                              <a:lumMod val="75000"/>
                              <a:lumOff val="25000"/>
                            </a:schemeClr>
                          </a:solidFill>
                          <a:effectLst/>
                        </a:rPr>
                        <a:t>2.2.2. Parama verslui plėtoti </a:t>
                      </a:r>
                      <a:endParaRPr lang="lt-LT" sz="1800" b="0" dirty="0">
                        <a:solidFill>
                          <a:schemeClr val="tx1">
                            <a:lumMod val="75000"/>
                            <a:lumOff val="25000"/>
                          </a:schemeClr>
                        </a:solidFill>
                        <a:effectLst/>
                        <a:latin typeface="Times New Roman"/>
                        <a:ea typeface="Calibri"/>
                      </a:endParaRPr>
                    </a:p>
                  </a:txBody>
                  <a:tcPr marL="57139" marR="5713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lt-LT" sz="1800" b="0" dirty="0">
                          <a:solidFill>
                            <a:schemeClr val="tx1">
                              <a:lumMod val="75000"/>
                              <a:lumOff val="25000"/>
                            </a:schemeClr>
                          </a:solidFill>
                          <a:effectLst/>
                        </a:rPr>
                        <a:t>70 proc.(</a:t>
                      </a:r>
                      <a:r>
                        <a:rPr lang="lt-LT" sz="1800" b="0" dirty="0" err="1">
                          <a:solidFill>
                            <a:schemeClr val="tx1">
                              <a:lumMod val="75000"/>
                              <a:lumOff val="25000"/>
                            </a:schemeClr>
                          </a:solidFill>
                          <a:effectLst/>
                        </a:rPr>
                        <a:t>l.mažai</a:t>
                      </a:r>
                      <a:r>
                        <a:rPr lang="lt-LT" sz="1800" b="0" dirty="0">
                          <a:solidFill>
                            <a:schemeClr val="tx1">
                              <a:lumMod val="75000"/>
                              <a:lumOff val="25000"/>
                            </a:schemeClr>
                          </a:solidFill>
                          <a:effectLst/>
                        </a:rPr>
                        <a:t>)/ 50 proc. (maža)</a:t>
                      </a:r>
                      <a:endParaRPr lang="lt-LT" sz="1800" b="0" dirty="0">
                        <a:solidFill>
                          <a:schemeClr val="tx1">
                            <a:lumMod val="75000"/>
                            <a:lumOff val="25000"/>
                          </a:schemeClr>
                        </a:solidFill>
                        <a:effectLst/>
                        <a:latin typeface="Times New Roman"/>
                        <a:ea typeface="Calibri"/>
                      </a:endParaRPr>
                    </a:p>
                  </a:txBody>
                  <a:tcPr marL="57139" marR="5713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lt-LT" sz="1800" b="0" dirty="0">
                          <a:solidFill>
                            <a:schemeClr val="tx1">
                              <a:lumMod val="75000"/>
                              <a:lumOff val="25000"/>
                            </a:schemeClr>
                          </a:solidFill>
                          <a:effectLst/>
                          <a:latin typeface="Times New Roman"/>
                          <a:ea typeface="Calibri"/>
                        </a:rPr>
                        <a:t>465/10/11</a:t>
                      </a:r>
                    </a:p>
                    <a:p>
                      <a:pPr algn="ctr">
                        <a:spcAft>
                          <a:spcPts val="0"/>
                        </a:spcAft>
                      </a:pPr>
                      <a:r>
                        <a:rPr lang="lt-LT" sz="1800" b="0" dirty="0">
                          <a:solidFill>
                            <a:schemeClr val="tx1">
                              <a:lumMod val="75000"/>
                              <a:lumOff val="25000"/>
                            </a:schemeClr>
                          </a:solidFill>
                          <a:effectLst/>
                          <a:latin typeface="Times New Roman"/>
                          <a:ea typeface="Calibri"/>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lt-LT" sz="1800" b="0" dirty="0">
                          <a:solidFill>
                            <a:schemeClr val="tx1">
                              <a:lumMod val="75000"/>
                              <a:lumOff val="25000"/>
                            </a:schemeClr>
                          </a:solidFill>
                          <a:effectLst/>
                          <a:latin typeface="Times New Roman"/>
                          <a:ea typeface="Calibri"/>
                        </a:rPr>
                        <a:t>Iki 46 500 /1</a:t>
                      </a:r>
                    </a:p>
                    <a:p>
                      <a:pPr algn="ctr">
                        <a:spcAft>
                          <a:spcPts val="0"/>
                        </a:spcAft>
                      </a:pPr>
                      <a:r>
                        <a:rPr lang="lt-LT" sz="1800" b="0" dirty="0">
                          <a:solidFill>
                            <a:schemeClr val="tx1">
                              <a:lumMod val="75000"/>
                              <a:lumOff val="25000"/>
                            </a:schemeClr>
                          </a:solidFill>
                          <a:effectLst/>
                          <a:latin typeface="Times New Roman"/>
                          <a:ea typeface="Calibri"/>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6" name="Rectangle 5"/>
          <p:cNvSpPr/>
          <p:nvPr/>
        </p:nvSpPr>
        <p:spPr>
          <a:xfrm>
            <a:off x="76199" y="3200400"/>
            <a:ext cx="8991599" cy="3046988"/>
          </a:xfrm>
          <a:prstGeom prst="rect">
            <a:avLst/>
          </a:prstGeom>
        </p:spPr>
        <p:txBody>
          <a:bodyPr wrap="square">
            <a:spAutoFit/>
          </a:bodyPr>
          <a:lstStyle/>
          <a:p>
            <a:r>
              <a:rPr lang="lt-LT" sz="1600" spc="-100" dirty="0">
                <a:solidFill>
                  <a:schemeClr val="tx2"/>
                </a:solidFill>
                <a:latin typeface="+mj-lt"/>
                <a:ea typeface="+mj-ea"/>
                <a:cs typeface="+mj-cs"/>
              </a:rPr>
              <a:t>Sąlygos VPS</a:t>
            </a:r>
          </a:p>
          <a:p>
            <a:pPr marL="285750" indent="-285750">
              <a:buFont typeface="Arial" panose="020B0604020202020204" pitchFamily="34" charset="0"/>
              <a:buChar char="•"/>
            </a:pPr>
            <a:r>
              <a:rPr lang="lt-LT" sz="1600" dirty="0"/>
              <a:t>parama teikiama projektams, vykdomiems Rokiškio r. VVG teritorijoje;</a:t>
            </a:r>
          </a:p>
          <a:p>
            <a:pPr marL="285750" indent="-285750">
              <a:buFont typeface="Arial" panose="020B0604020202020204" pitchFamily="34" charset="0"/>
              <a:buChar char="•"/>
            </a:pPr>
            <a:r>
              <a:rPr lang="lt-LT" sz="1600" dirty="0"/>
              <a:t>parama teikiama ne žemės ūkio veiklai;</a:t>
            </a:r>
          </a:p>
          <a:p>
            <a:pPr marL="285750" indent="-285750">
              <a:buFont typeface="Arial" panose="020B0604020202020204" pitchFamily="34" charset="0"/>
              <a:buChar char="•"/>
            </a:pPr>
            <a:r>
              <a:rPr lang="lt-LT" sz="1600" dirty="0"/>
              <a:t>bus sukurtos sąlyginės naujos darbo vietos (nauji etatai) strategijos teritorijoje; </a:t>
            </a:r>
          </a:p>
          <a:p>
            <a:pPr marL="285750" indent="-285750">
              <a:buFont typeface="Arial" panose="020B0604020202020204" pitchFamily="34" charset="0"/>
              <a:buChar char="•"/>
            </a:pPr>
            <a:r>
              <a:rPr lang="lt-LT" sz="1600" dirty="0"/>
              <a:t>pareiškėjas pateikia ekonomiškai pagrįstą verslo planą;</a:t>
            </a:r>
          </a:p>
          <a:p>
            <a:pPr marL="285750" indent="-285750">
              <a:buFont typeface="Arial" panose="020B0604020202020204" pitchFamily="34" charset="0"/>
              <a:buChar char="•"/>
            </a:pPr>
            <a:r>
              <a:rPr lang="lt-LT" sz="1600" dirty="0"/>
              <a:t>minimalus projekto kontrolės laikotarpis 5 metai po projekto įgyvendinimo.</a:t>
            </a:r>
          </a:p>
          <a:p>
            <a:pPr marL="285750" indent="-285750">
              <a:buFont typeface="Arial" panose="020B0604020202020204" pitchFamily="34" charset="0"/>
              <a:buChar char="•"/>
            </a:pPr>
            <a:endParaRPr lang="lt-LT" sz="1600" dirty="0"/>
          </a:p>
          <a:p>
            <a:r>
              <a:rPr lang="lt-LT" sz="1600" dirty="0">
                <a:solidFill>
                  <a:schemeClr val="tx2">
                    <a:lumMod val="75000"/>
                  </a:schemeClr>
                </a:solidFill>
              </a:rPr>
              <a:t>Sąlygos kvietimo</a:t>
            </a:r>
          </a:p>
          <a:p>
            <a:endParaRPr lang="lt-LT" sz="1600" dirty="0"/>
          </a:p>
          <a:p>
            <a:r>
              <a:rPr lang="lt-LT" sz="1600" dirty="0"/>
              <a:t>Paraiškos pateikimo metu pareiškėjas, įskaitant su juo susijusias įmones, turi atitikti labai mažos arba mažos įmonės apibrėžimą pagal Vietos projektų  administravimo taisyklių 6.15 arba 6.16 papunkčius.</a:t>
            </a:r>
          </a:p>
        </p:txBody>
      </p:sp>
      <p:sp>
        <p:nvSpPr>
          <p:cNvPr id="8" name="Rectangle 7"/>
          <p:cNvSpPr/>
          <p:nvPr/>
        </p:nvSpPr>
        <p:spPr>
          <a:xfrm>
            <a:off x="0" y="3200400"/>
            <a:ext cx="45719" cy="2819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Tree>
    <p:extLst>
      <p:ext uri="{BB962C8B-B14F-4D97-AF65-F5344CB8AC3E}">
        <p14:creationId xmlns:p14="http://schemas.microsoft.com/office/powerpoint/2010/main" val="1610862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990600"/>
          </a:xfrm>
        </p:spPr>
        <p:txBody>
          <a:bodyPr>
            <a:normAutofit/>
          </a:bodyPr>
          <a:lstStyle/>
          <a:p>
            <a:r>
              <a:rPr lang="lt-LT" sz="2800" dirty="0"/>
              <a:t>II prioriteto 2.2. priemonės 2.2.2. veiklos sritis PLĖTRA </a:t>
            </a:r>
            <a:br>
              <a:rPr lang="lt-LT" sz="2800" dirty="0"/>
            </a:br>
            <a:r>
              <a:rPr lang="lt-LT" sz="2800" dirty="0"/>
              <a:t>(VPS 9 skyrius)</a:t>
            </a:r>
          </a:p>
        </p:txBody>
      </p:sp>
      <p:sp>
        <p:nvSpPr>
          <p:cNvPr id="5" name="Rectangle 4"/>
          <p:cNvSpPr/>
          <p:nvPr/>
        </p:nvSpPr>
        <p:spPr>
          <a:xfrm>
            <a:off x="0" y="1676400"/>
            <a:ext cx="9144000" cy="4708981"/>
          </a:xfrm>
          <a:prstGeom prst="rect">
            <a:avLst/>
          </a:prstGeom>
        </p:spPr>
        <p:txBody>
          <a:bodyPr wrap="square">
            <a:spAutoFit/>
          </a:bodyPr>
          <a:lstStyle/>
          <a:p>
            <a:r>
              <a:rPr lang="lt-LT" spc="-100" dirty="0">
                <a:solidFill>
                  <a:schemeClr val="tx2"/>
                </a:solidFill>
                <a:latin typeface="+mj-lt"/>
                <a:ea typeface="+mj-ea"/>
                <a:cs typeface="+mj-cs"/>
              </a:rPr>
              <a:t>Aprašymas</a:t>
            </a:r>
          </a:p>
          <a:p>
            <a:r>
              <a:rPr lang="lt-LT" dirty="0"/>
              <a:t>Parama skirta VVG teritorijoje registruotiems ir arba veikiantiems fiziniams ir (arba) juridiniams asmenims (labai mažoms ir mažoms įmonėms), siekiantiems plėtoti savo verslą, kurti ir išlaikyti darbo vietas Rokiškio r. VVG teritorijoje. </a:t>
            </a:r>
          </a:p>
          <a:p>
            <a:pPr marL="285750" indent="-285750">
              <a:buFont typeface="Arial" panose="020B0604020202020204" pitchFamily="34" charset="0"/>
              <a:buChar char="•"/>
            </a:pPr>
            <a:endParaRPr lang="lt-LT" dirty="0"/>
          </a:p>
          <a:p>
            <a:pPr marL="285750" indent="-285750">
              <a:buFont typeface="Arial" panose="020B0604020202020204" pitchFamily="34" charset="0"/>
              <a:buChar char="•"/>
            </a:pPr>
            <a:r>
              <a:rPr lang="lt-LT" dirty="0"/>
              <a:t>Šia veiklos sritimi siekiama stiprinti kaimo ekonomines veiklas, kuriomis sudaromos sąlygos Rokiškio r. VVG teritorijoje  veikiantiems subjektams turėti papildomų pajamų šaltinių, užtikrinti vykdomo verslo konkurencingumą ir tvarumą. Parama teikiama ne žemės ūkio veiklai. Remiama veikla, apimanti įvairius verslus - produktų gamybą, apdorojimą, perdirbimą, jų pardavimą, įvairių paslaugų teikimą, įskaitant paslaugas žemės ūkiui.</a:t>
            </a:r>
          </a:p>
          <a:p>
            <a:pPr marL="285750" indent="-285750">
              <a:buFont typeface="Arial" panose="020B0604020202020204" pitchFamily="34" charset="0"/>
              <a:buChar char="•"/>
            </a:pPr>
            <a:r>
              <a:rPr lang="lt-LT" dirty="0"/>
              <a:t>Ypatingas dėmesys skiriamas jauniems žmonėms (iki 40 m.).</a:t>
            </a:r>
          </a:p>
          <a:p>
            <a:pPr marL="285750" indent="-285750">
              <a:buFont typeface="Arial" panose="020B0604020202020204" pitchFamily="34" charset="0"/>
              <a:buChar char="•"/>
            </a:pPr>
            <a:endParaRPr lang="lt-LT" dirty="0"/>
          </a:p>
          <a:p>
            <a:r>
              <a:rPr lang="lt-LT" dirty="0">
                <a:solidFill>
                  <a:schemeClr val="tx2">
                    <a:lumMod val="75000"/>
                  </a:schemeClr>
                </a:solidFill>
              </a:rPr>
              <a:t>Per priemonę bus kuriamos naujos darbo vietos. Suplanuota minimaliai įgyvendinti bent </a:t>
            </a:r>
            <a:r>
              <a:rPr lang="lt-LT" sz="2400" b="1" dirty="0">
                <a:solidFill>
                  <a:schemeClr val="tx2">
                    <a:lumMod val="75000"/>
                  </a:schemeClr>
                </a:solidFill>
              </a:rPr>
              <a:t>10</a:t>
            </a:r>
            <a:r>
              <a:rPr lang="lt-LT" dirty="0">
                <a:solidFill>
                  <a:schemeClr val="tx2">
                    <a:lumMod val="75000"/>
                  </a:schemeClr>
                </a:solidFill>
              </a:rPr>
              <a:t> projektų ir  minimaliai sukurti bent </a:t>
            </a:r>
            <a:r>
              <a:rPr lang="lt-LT" sz="2400" b="1" dirty="0">
                <a:solidFill>
                  <a:schemeClr val="tx2">
                    <a:lumMod val="75000"/>
                  </a:schemeClr>
                </a:solidFill>
              </a:rPr>
              <a:t>11 </a:t>
            </a:r>
            <a:r>
              <a:rPr lang="lt-LT" dirty="0">
                <a:solidFill>
                  <a:schemeClr val="tx2">
                    <a:lumMod val="75000"/>
                  </a:schemeClr>
                </a:solidFill>
              </a:rPr>
              <a:t>darbo vietų, iš kurių nemažiau, kaip </a:t>
            </a:r>
            <a:r>
              <a:rPr lang="lt-LT" sz="2400" b="1" dirty="0">
                <a:solidFill>
                  <a:schemeClr val="tx2">
                    <a:lumMod val="75000"/>
                  </a:schemeClr>
                </a:solidFill>
              </a:rPr>
              <a:t>20 proc. </a:t>
            </a:r>
            <a:r>
              <a:rPr lang="lt-LT" dirty="0">
                <a:solidFill>
                  <a:schemeClr val="tx2">
                    <a:lumMod val="75000"/>
                  </a:schemeClr>
                </a:solidFill>
              </a:rPr>
              <a:t>darbo vietų bus sukurta jauniems žmonėms (iki 40 m.)</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29158" y="6400799"/>
            <a:ext cx="2914842" cy="450169"/>
          </a:xfrm>
          <a:prstGeom prst="rect">
            <a:avLst/>
          </a:prstGeom>
        </p:spPr>
      </p:pic>
    </p:spTree>
    <p:extLst>
      <p:ext uri="{BB962C8B-B14F-4D97-AF65-F5344CB8AC3E}">
        <p14:creationId xmlns:p14="http://schemas.microsoft.com/office/powerpoint/2010/main" val="38488500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017800" y="6422571"/>
            <a:ext cx="45719" cy="4390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29158" y="6400799"/>
            <a:ext cx="2914842" cy="450169"/>
          </a:xfrm>
          <a:prstGeom prst="rect">
            <a:avLst/>
          </a:prstGeom>
        </p:spPr>
      </p:pic>
      <p:sp>
        <p:nvSpPr>
          <p:cNvPr id="9" name="Rectangle 5"/>
          <p:cNvSpPr/>
          <p:nvPr/>
        </p:nvSpPr>
        <p:spPr>
          <a:xfrm>
            <a:off x="0" y="6324600"/>
            <a:ext cx="5943600" cy="523220"/>
          </a:xfrm>
          <a:prstGeom prst="rect">
            <a:avLst/>
          </a:prstGeom>
        </p:spPr>
        <p:txBody>
          <a:bodyPr wrap="square">
            <a:spAutoFit/>
          </a:bodyPr>
          <a:lstStyle/>
          <a:p>
            <a:r>
              <a:rPr lang="lt-LT" sz="2800" spc="-100" dirty="0">
                <a:solidFill>
                  <a:schemeClr val="tx2"/>
                </a:solidFill>
                <a:latin typeface="+mj-lt"/>
                <a:ea typeface="+mj-ea"/>
                <a:cs typeface="+mj-cs"/>
              </a:rPr>
              <a:t>VPS </a:t>
            </a:r>
            <a:r>
              <a:rPr lang="lt-LT" sz="2400" spc="-100" dirty="0">
                <a:solidFill>
                  <a:schemeClr val="tx2"/>
                </a:solidFill>
                <a:latin typeface="+mj-lt"/>
                <a:ea typeface="+mj-ea"/>
                <a:cs typeface="+mj-cs"/>
              </a:rPr>
              <a:t>kokybės</a:t>
            </a:r>
            <a:r>
              <a:rPr lang="lt-LT" sz="2800" spc="-100" dirty="0">
                <a:solidFill>
                  <a:schemeClr val="tx2"/>
                </a:solidFill>
                <a:latin typeface="+mj-lt"/>
                <a:ea typeface="+mj-ea"/>
                <a:cs typeface="+mj-cs"/>
              </a:rPr>
              <a:t> kriterijai (</a:t>
            </a:r>
            <a:r>
              <a:rPr lang="lt-LT" sz="2800" spc="-100" dirty="0">
                <a:solidFill>
                  <a:schemeClr val="tx2"/>
                </a:solidFill>
              </a:rPr>
              <a:t>privalomi 60 balų) </a:t>
            </a:r>
          </a:p>
        </p:txBody>
      </p:sp>
      <p:sp>
        <p:nvSpPr>
          <p:cNvPr id="10" name="Title 1"/>
          <p:cNvSpPr>
            <a:spLocks noGrp="1"/>
          </p:cNvSpPr>
          <p:nvPr>
            <p:ph type="title"/>
          </p:nvPr>
        </p:nvSpPr>
        <p:spPr>
          <a:xfrm>
            <a:off x="0" y="381000"/>
            <a:ext cx="9144000" cy="609600"/>
          </a:xfrm>
        </p:spPr>
        <p:txBody>
          <a:bodyPr>
            <a:normAutofit fontScale="90000"/>
          </a:bodyPr>
          <a:lstStyle/>
          <a:p>
            <a:r>
              <a:rPr lang="lt-LT" sz="2700" dirty="0"/>
              <a:t>II prioriteto 2.1. priemonė. 2.2.2. veiklos sritis. PLĖTRA. Kokybės kriterijai </a:t>
            </a:r>
            <a:r>
              <a:rPr lang="lt-LT" sz="1600" dirty="0"/>
              <a:t>(VPS 9 skyrius)</a:t>
            </a:r>
          </a:p>
        </p:txBody>
      </p:sp>
      <p:graphicFrame>
        <p:nvGraphicFramePr>
          <p:cNvPr id="2" name="Lentelė 1">
            <a:extLst>
              <a:ext uri="{FF2B5EF4-FFF2-40B4-BE49-F238E27FC236}">
                <a16:creationId xmlns:a16="http://schemas.microsoft.com/office/drawing/2014/main" id="{327F9CB3-0F3C-436A-80B4-8C7E08CC40B3}"/>
              </a:ext>
            </a:extLst>
          </p:cNvPr>
          <p:cNvGraphicFramePr>
            <a:graphicFrameLocks noGrp="1"/>
          </p:cNvGraphicFramePr>
          <p:nvPr>
            <p:extLst>
              <p:ext uri="{D42A27DB-BD31-4B8C-83A1-F6EECF244321}">
                <p14:modId xmlns:p14="http://schemas.microsoft.com/office/powerpoint/2010/main" val="7212425"/>
              </p:ext>
            </p:extLst>
          </p:nvPr>
        </p:nvGraphicFramePr>
        <p:xfrm>
          <a:off x="152400" y="1085208"/>
          <a:ext cx="8839200" cy="5199173"/>
        </p:xfrm>
        <a:graphic>
          <a:graphicData uri="http://schemas.openxmlformats.org/drawingml/2006/table">
            <a:tbl>
              <a:tblPr firstRow="1" firstCol="1" bandRow="1">
                <a:tableStyleId>{5C22544A-7EE6-4342-B048-85BDC9FD1C3A}</a:tableStyleId>
              </a:tblPr>
              <a:tblGrid>
                <a:gridCol w="485893">
                  <a:extLst>
                    <a:ext uri="{9D8B030D-6E8A-4147-A177-3AD203B41FA5}">
                      <a16:colId xmlns:a16="http://schemas.microsoft.com/office/drawing/2014/main" val="3883306995"/>
                    </a:ext>
                  </a:extLst>
                </a:gridCol>
                <a:gridCol w="7820850">
                  <a:extLst>
                    <a:ext uri="{9D8B030D-6E8A-4147-A177-3AD203B41FA5}">
                      <a16:colId xmlns:a16="http://schemas.microsoft.com/office/drawing/2014/main" val="484402434"/>
                    </a:ext>
                  </a:extLst>
                </a:gridCol>
                <a:gridCol w="532457">
                  <a:extLst>
                    <a:ext uri="{9D8B030D-6E8A-4147-A177-3AD203B41FA5}">
                      <a16:colId xmlns:a16="http://schemas.microsoft.com/office/drawing/2014/main" val="2796234"/>
                    </a:ext>
                  </a:extLst>
                </a:gridCol>
              </a:tblGrid>
              <a:tr h="362948">
                <a:tc>
                  <a:txBody>
                    <a:bodyPr/>
                    <a:lstStyle/>
                    <a:p>
                      <a:pPr>
                        <a:lnSpc>
                          <a:spcPct val="107000"/>
                        </a:lnSpc>
                        <a:spcAft>
                          <a:spcPts val="0"/>
                        </a:spcAft>
                      </a:pPr>
                      <a:r>
                        <a:rPr lang="en-US" sz="1100">
                          <a:solidFill>
                            <a:schemeClr val="tx1"/>
                          </a:solidFill>
                          <a:effectLst/>
                        </a:rPr>
                        <a:t>Eil. Nr.</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Krirterijaus pavadinimas ir sąlyga</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Balai</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25766818"/>
                  </a:ext>
                </a:extLst>
              </a:tr>
              <a:tr h="837844">
                <a:tc>
                  <a:txBody>
                    <a:bodyPr/>
                    <a:lstStyle/>
                    <a:p>
                      <a:pPr>
                        <a:lnSpc>
                          <a:spcPct val="107000"/>
                        </a:lnSpc>
                        <a:spcAft>
                          <a:spcPts val="0"/>
                        </a:spcAft>
                      </a:pPr>
                      <a:r>
                        <a:rPr lang="en-US" sz="1100">
                          <a:solidFill>
                            <a:schemeClr val="tx1"/>
                          </a:solidFill>
                          <a:effectLst/>
                        </a:rPr>
                        <a:t>1.</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dirty="0" err="1">
                          <a:solidFill>
                            <a:schemeClr val="tx1"/>
                          </a:solidFill>
                          <a:effectLst/>
                        </a:rPr>
                        <a:t>Projekte</a:t>
                      </a:r>
                      <a:r>
                        <a:rPr lang="en-US" sz="1100" dirty="0">
                          <a:solidFill>
                            <a:schemeClr val="tx1"/>
                          </a:solidFill>
                          <a:effectLst/>
                        </a:rPr>
                        <a:t> </a:t>
                      </a:r>
                      <a:r>
                        <a:rPr lang="en-US" sz="1100" dirty="0" err="1">
                          <a:solidFill>
                            <a:schemeClr val="tx1"/>
                          </a:solidFill>
                          <a:effectLst/>
                        </a:rPr>
                        <a:t>numatyta</a:t>
                      </a:r>
                      <a:r>
                        <a:rPr lang="en-US" sz="1100" dirty="0">
                          <a:solidFill>
                            <a:schemeClr val="tx1"/>
                          </a:solidFill>
                          <a:effectLst/>
                        </a:rPr>
                        <a:t> </a:t>
                      </a:r>
                      <a:r>
                        <a:rPr lang="en-US" sz="1100" dirty="0" err="1">
                          <a:solidFill>
                            <a:schemeClr val="tx1"/>
                          </a:solidFill>
                          <a:effectLst/>
                        </a:rPr>
                        <a:t>santykinai</a:t>
                      </a:r>
                      <a:r>
                        <a:rPr lang="en-US" sz="1100" dirty="0">
                          <a:solidFill>
                            <a:schemeClr val="tx1"/>
                          </a:solidFill>
                          <a:effectLst/>
                        </a:rPr>
                        <a:t> </a:t>
                      </a:r>
                      <a:r>
                        <a:rPr lang="en-US" sz="1100" dirty="0" err="1">
                          <a:solidFill>
                            <a:schemeClr val="tx1"/>
                          </a:solidFill>
                          <a:effectLst/>
                        </a:rPr>
                        <a:t>mažesnė</a:t>
                      </a:r>
                      <a:r>
                        <a:rPr lang="en-US" sz="1100" dirty="0">
                          <a:solidFill>
                            <a:schemeClr val="tx1"/>
                          </a:solidFill>
                          <a:effectLst/>
                        </a:rPr>
                        <a:t> paramos </a:t>
                      </a:r>
                      <a:r>
                        <a:rPr lang="en-US" sz="1100" dirty="0" err="1">
                          <a:solidFill>
                            <a:schemeClr val="tx1"/>
                          </a:solidFill>
                          <a:effectLst/>
                        </a:rPr>
                        <a:t>investicija</a:t>
                      </a:r>
                      <a:r>
                        <a:rPr lang="en-US" sz="1100" dirty="0">
                          <a:solidFill>
                            <a:schemeClr val="tx1"/>
                          </a:solidFill>
                          <a:effectLst/>
                        </a:rPr>
                        <a:t> </a:t>
                      </a:r>
                      <a:r>
                        <a:rPr lang="en-US" sz="1100" dirty="0" err="1">
                          <a:solidFill>
                            <a:schemeClr val="tx1"/>
                          </a:solidFill>
                          <a:effectLst/>
                        </a:rPr>
                        <a:t>sąlyginei</a:t>
                      </a:r>
                      <a:r>
                        <a:rPr lang="en-US" sz="1100" dirty="0">
                          <a:solidFill>
                            <a:schemeClr val="tx1"/>
                          </a:solidFill>
                          <a:effectLst/>
                        </a:rPr>
                        <a:t> </a:t>
                      </a:r>
                      <a:r>
                        <a:rPr lang="en-US" sz="1100" dirty="0" err="1">
                          <a:solidFill>
                            <a:schemeClr val="tx1"/>
                          </a:solidFill>
                          <a:effectLst/>
                        </a:rPr>
                        <a:t>naujai</a:t>
                      </a:r>
                      <a:r>
                        <a:rPr lang="en-US" sz="1100" dirty="0">
                          <a:solidFill>
                            <a:schemeClr val="tx1"/>
                          </a:solidFill>
                          <a:effectLst/>
                        </a:rPr>
                        <a:t> </a:t>
                      </a:r>
                      <a:r>
                        <a:rPr lang="en-US" sz="1100" dirty="0" err="1">
                          <a:solidFill>
                            <a:schemeClr val="tx1"/>
                          </a:solidFill>
                          <a:effectLst/>
                        </a:rPr>
                        <a:t>darbo</a:t>
                      </a:r>
                      <a:r>
                        <a:rPr lang="en-US" sz="1100" dirty="0">
                          <a:solidFill>
                            <a:schemeClr val="tx1"/>
                          </a:solidFill>
                          <a:effectLst/>
                        </a:rPr>
                        <a:t> </a:t>
                      </a:r>
                      <a:r>
                        <a:rPr lang="en-US" sz="1100" dirty="0" err="1">
                          <a:solidFill>
                            <a:schemeClr val="tx1"/>
                          </a:solidFill>
                          <a:effectLst/>
                        </a:rPr>
                        <a:t>vietai</a:t>
                      </a:r>
                      <a:r>
                        <a:rPr lang="en-US" sz="1100" dirty="0">
                          <a:solidFill>
                            <a:schemeClr val="tx1"/>
                          </a:solidFill>
                          <a:effectLst/>
                        </a:rPr>
                        <a:t> </a:t>
                      </a:r>
                      <a:r>
                        <a:rPr lang="en-US" sz="1100" dirty="0" err="1">
                          <a:solidFill>
                            <a:schemeClr val="tx1"/>
                          </a:solidFill>
                          <a:effectLst/>
                        </a:rPr>
                        <a:t>sukurti</a:t>
                      </a:r>
                      <a:endParaRPr lang="en-US" sz="1100" dirty="0">
                        <a:solidFill>
                          <a:schemeClr val="tx1"/>
                        </a:solidFill>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en-US" sz="1100" dirty="0">
                          <a:solidFill>
                            <a:schemeClr val="tx1"/>
                          </a:solidFill>
                          <a:effectLst/>
                        </a:rPr>
                        <a:t>(</a:t>
                      </a:r>
                      <a:r>
                        <a:rPr lang="en-US" sz="1100" dirty="0" err="1">
                          <a:solidFill>
                            <a:schemeClr val="tx1"/>
                          </a:solidFill>
                          <a:effectLst/>
                        </a:rPr>
                        <a:t>skaičiuojama</a:t>
                      </a:r>
                      <a:r>
                        <a:rPr lang="en-US" sz="1100" dirty="0">
                          <a:solidFill>
                            <a:schemeClr val="tx1"/>
                          </a:solidFill>
                          <a:effectLst/>
                        </a:rPr>
                        <a:t> proc. </a:t>
                      </a:r>
                      <a:r>
                        <a:rPr lang="en-US" sz="1100" dirty="0" err="1">
                          <a:solidFill>
                            <a:schemeClr val="tx1"/>
                          </a:solidFill>
                          <a:effectLst/>
                        </a:rPr>
                        <a:t>nuo</a:t>
                      </a:r>
                      <a:r>
                        <a:rPr lang="en-US" sz="1100" dirty="0">
                          <a:solidFill>
                            <a:schemeClr val="tx1"/>
                          </a:solidFill>
                          <a:effectLst/>
                        </a:rPr>
                        <a:t> </a:t>
                      </a:r>
                      <a:r>
                        <a:rPr lang="en-US" sz="1100" dirty="0" err="1">
                          <a:solidFill>
                            <a:schemeClr val="tx1"/>
                          </a:solidFill>
                          <a:effectLst/>
                        </a:rPr>
                        <a:t>maksimalios</a:t>
                      </a:r>
                      <a:r>
                        <a:rPr lang="en-US" sz="1100" dirty="0">
                          <a:solidFill>
                            <a:schemeClr val="tx1"/>
                          </a:solidFill>
                          <a:effectLst/>
                        </a:rPr>
                        <a:t> </a:t>
                      </a:r>
                      <a:r>
                        <a:rPr lang="en-US" sz="1100" dirty="0" err="1">
                          <a:solidFill>
                            <a:schemeClr val="tx1"/>
                          </a:solidFill>
                          <a:effectLst/>
                        </a:rPr>
                        <a:t>galimos</a:t>
                      </a:r>
                      <a:r>
                        <a:rPr lang="en-US" sz="1100" dirty="0">
                          <a:solidFill>
                            <a:schemeClr val="tx1"/>
                          </a:solidFill>
                          <a:effectLst/>
                        </a:rPr>
                        <a:t> paramos </a:t>
                      </a:r>
                      <a:r>
                        <a:rPr lang="en-US" sz="1100" dirty="0" err="1">
                          <a:solidFill>
                            <a:schemeClr val="tx1"/>
                          </a:solidFill>
                          <a:effectLst/>
                        </a:rPr>
                        <a:t>sumos</a:t>
                      </a:r>
                      <a:r>
                        <a:rPr lang="en-US" sz="1100" dirty="0">
                          <a:solidFill>
                            <a:schemeClr val="tx1"/>
                          </a:solidFill>
                          <a:effectLst/>
                        </a:rPr>
                        <a:t> – 50000 Eur, </a:t>
                      </a:r>
                      <a:r>
                        <a:rPr lang="en-US" sz="1100" dirty="0" err="1">
                          <a:solidFill>
                            <a:schemeClr val="tx1"/>
                          </a:solidFill>
                          <a:effectLst/>
                        </a:rPr>
                        <a:t>taikoma</a:t>
                      </a:r>
                      <a:r>
                        <a:rPr lang="en-US" sz="1100" dirty="0">
                          <a:solidFill>
                            <a:schemeClr val="tx1"/>
                          </a:solidFill>
                          <a:effectLst/>
                        </a:rPr>
                        <a:t> </a:t>
                      </a:r>
                      <a:r>
                        <a:rPr lang="en-US" sz="1100" dirty="0" err="1">
                          <a:solidFill>
                            <a:schemeClr val="tx1"/>
                          </a:solidFill>
                          <a:effectLst/>
                        </a:rPr>
                        <a:t>formulė</a:t>
                      </a:r>
                      <a:r>
                        <a:rPr lang="en-US" sz="1100" dirty="0">
                          <a:solidFill>
                            <a:schemeClr val="tx1"/>
                          </a:solidFill>
                          <a:effectLst/>
                        </a:rPr>
                        <a:t>: </a:t>
                      </a:r>
                      <a:endParaRPr lang="lt-LT" sz="1100" dirty="0">
                        <a:solidFill>
                          <a:schemeClr val="tx1"/>
                        </a:solidFill>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en-US" sz="1100" dirty="0">
                          <a:solidFill>
                            <a:schemeClr val="tx1"/>
                          </a:solidFill>
                          <a:effectLst/>
                          <a:latin typeface="+mn-lt"/>
                        </a:rPr>
                        <a:t>X=</a:t>
                      </a:r>
                      <a:r>
                        <a:rPr lang="en-US" sz="1100" u="sng" dirty="0">
                          <a:solidFill>
                            <a:schemeClr val="tx1"/>
                          </a:solidFill>
                          <a:effectLst/>
                        </a:rPr>
                        <a:t>100 x PPS  </a:t>
                      </a:r>
                      <a:endParaRPr lang="lt-LT" sz="1100" u="sng" dirty="0">
                        <a:solidFill>
                          <a:schemeClr val="tx1"/>
                        </a:solidFill>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lt-LT" sz="1100" dirty="0">
                          <a:solidFill>
                            <a:schemeClr val="tx1"/>
                          </a:solidFill>
                          <a:effectLst/>
                        </a:rPr>
                        <a:t>    </a:t>
                      </a:r>
                      <a:r>
                        <a:rPr lang="en-US" sz="1100" dirty="0">
                          <a:solidFill>
                            <a:schemeClr val="tx1"/>
                          </a:solidFill>
                          <a:effectLst/>
                        </a:rPr>
                        <a:t>46500 x DV</a:t>
                      </a:r>
                    </a:p>
                    <a:p>
                      <a:pPr marL="0" marR="0" lvl="0" indent="0" algn="l" defTabSz="914400" rtl="0" eaLnBrk="1" fontAlgn="auto" latinLnBrk="0" hangingPunct="1">
                        <a:lnSpc>
                          <a:spcPct val="107000"/>
                        </a:lnSpc>
                        <a:spcBef>
                          <a:spcPts val="0"/>
                        </a:spcBef>
                        <a:spcAft>
                          <a:spcPts val="0"/>
                        </a:spcAft>
                        <a:buClrTx/>
                        <a:buSzTx/>
                        <a:buFontTx/>
                        <a:buNone/>
                        <a:tabLst/>
                        <a:defRPr/>
                      </a:pPr>
                      <a:r>
                        <a:rPr lang="en-US" sz="1100" dirty="0">
                          <a:solidFill>
                            <a:schemeClr val="tx1"/>
                          </a:solidFill>
                          <a:effectLst/>
                        </a:rPr>
                        <a:t>kai PPS – </a:t>
                      </a:r>
                      <a:r>
                        <a:rPr lang="en-US" sz="1100" dirty="0" err="1">
                          <a:solidFill>
                            <a:schemeClr val="tx1"/>
                          </a:solidFill>
                          <a:effectLst/>
                        </a:rPr>
                        <a:t>prašoma</a:t>
                      </a:r>
                      <a:r>
                        <a:rPr lang="en-US" sz="1100" dirty="0">
                          <a:solidFill>
                            <a:schemeClr val="tx1"/>
                          </a:solidFill>
                          <a:effectLst/>
                        </a:rPr>
                        <a:t> paramos </a:t>
                      </a:r>
                      <a:r>
                        <a:rPr lang="en-US" sz="1100" dirty="0" err="1">
                          <a:solidFill>
                            <a:schemeClr val="tx1"/>
                          </a:solidFill>
                          <a:effectLst/>
                        </a:rPr>
                        <a:t>suma</a:t>
                      </a:r>
                      <a:r>
                        <a:rPr lang="en-US" sz="1100" dirty="0">
                          <a:solidFill>
                            <a:schemeClr val="tx1"/>
                          </a:solidFill>
                          <a:effectLst/>
                        </a:rPr>
                        <a:t>, </a:t>
                      </a:r>
                      <a:r>
                        <a:rPr lang="en-US" sz="1100" dirty="0" err="1">
                          <a:solidFill>
                            <a:schemeClr val="tx1"/>
                          </a:solidFill>
                          <a:effectLst/>
                        </a:rPr>
                        <a:t>eur</a:t>
                      </a:r>
                      <a:r>
                        <a:rPr lang="en-US" sz="1100" dirty="0">
                          <a:solidFill>
                            <a:schemeClr val="tx1"/>
                          </a:solidFill>
                          <a:effectLst/>
                        </a:rPr>
                        <a:t>, DV- per </a:t>
                      </a:r>
                      <a:r>
                        <a:rPr lang="en-US" sz="1100" dirty="0" err="1">
                          <a:solidFill>
                            <a:schemeClr val="tx1"/>
                          </a:solidFill>
                          <a:effectLst/>
                        </a:rPr>
                        <a:t>projektą</a:t>
                      </a:r>
                      <a:r>
                        <a:rPr lang="en-US" sz="1100" dirty="0">
                          <a:solidFill>
                            <a:schemeClr val="tx1"/>
                          </a:solidFill>
                          <a:effectLst/>
                        </a:rPr>
                        <a:t> </a:t>
                      </a:r>
                      <a:r>
                        <a:rPr lang="en-US" sz="1100" dirty="0" err="1">
                          <a:solidFill>
                            <a:schemeClr val="tx1"/>
                          </a:solidFill>
                          <a:effectLst/>
                        </a:rPr>
                        <a:t>kuriamos</a:t>
                      </a:r>
                      <a:r>
                        <a:rPr lang="en-US" sz="1100" dirty="0">
                          <a:solidFill>
                            <a:schemeClr val="tx1"/>
                          </a:solidFill>
                          <a:effectLst/>
                        </a:rPr>
                        <a:t> </a:t>
                      </a:r>
                      <a:r>
                        <a:rPr lang="en-US" sz="1100" dirty="0" err="1">
                          <a:solidFill>
                            <a:schemeClr val="tx1"/>
                          </a:solidFill>
                          <a:effectLst/>
                        </a:rPr>
                        <a:t>sąlyginės</a:t>
                      </a:r>
                      <a:r>
                        <a:rPr lang="en-US" sz="1100" dirty="0">
                          <a:solidFill>
                            <a:schemeClr val="tx1"/>
                          </a:solidFill>
                          <a:effectLst/>
                        </a:rPr>
                        <a:t> </a:t>
                      </a:r>
                      <a:r>
                        <a:rPr lang="en-US" sz="1100" dirty="0" err="1">
                          <a:solidFill>
                            <a:schemeClr val="tx1"/>
                          </a:solidFill>
                          <a:effectLst/>
                        </a:rPr>
                        <a:t>darbo</a:t>
                      </a:r>
                      <a:r>
                        <a:rPr lang="en-US" sz="1100" dirty="0">
                          <a:solidFill>
                            <a:schemeClr val="tx1"/>
                          </a:solidFill>
                          <a:effectLst/>
                        </a:rPr>
                        <a:t> </a:t>
                      </a:r>
                      <a:r>
                        <a:rPr lang="en-US" sz="1100" dirty="0" err="1">
                          <a:solidFill>
                            <a:schemeClr val="tx1"/>
                          </a:solidFill>
                          <a:effectLst/>
                        </a:rPr>
                        <a:t>vietos</a:t>
                      </a:r>
                      <a:r>
                        <a:rPr lang="en-US" sz="1100" dirty="0">
                          <a:solidFill>
                            <a:schemeClr val="tx1"/>
                          </a:solidFill>
                          <a:effectLst/>
                        </a:rPr>
                        <a:t>, </a:t>
                      </a:r>
                      <a:r>
                        <a:rPr lang="en-US" sz="1100" dirty="0" err="1">
                          <a:solidFill>
                            <a:schemeClr val="tx1"/>
                          </a:solidFill>
                          <a:effectLst/>
                        </a:rPr>
                        <a:t>vnt</a:t>
                      </a:r>
                      <a:r>
                        <a:rPr lang="en-US" sz="1100" dirty="0">
                          <a:solidFill>
                            <a:schemeClr val="tx1"/>
                          </a:solidFill>
                          <a:effectLst/>
                        </a:rPr>
                        <a:t>.) </a:t>
                      </a:r>
                      <a:r>
                        <a:rPr lang="en-US" sz="1100" dirty="0" err="1">
                          <a:solidFill>
                            <a:schemeClr val="tx1"/>
                          </a:solidFill>
                          <a:effectLst/>
                        </a:rPr>
                        <a:t>Šis</a:t>
                      </a:r>
                      <a:r>
                        <a:rPr lang="en-US" sz="1100" dirty="0">
                          <a:solidFill>
                            <a:schemeClr val="tx1"/>
                          </a:solidFill>
                          <a:effectLst/>
                        </a:rPr>
                        <a:t> </a:t>
                      </a:r>
                      <a:r>
                        <a:rPr lang="en-US" sz="1100" dirty="0" err="1">
                          <a:solidFill>
                            <a:schemeClr val="tx1"/>
                          </a:solidFill>
                          <a:effectLst/>
                        </a:rPr>
                        <a:t>atrankos</a:t>
                      </a:r>
                      <a:r>
                        <a:rPr lang="en-US" sz="1100" dirty="0">
                          <a:solidFill>
                            <a:schemeClr val="tx1"/>
                          </a:solidFill>
                          <a:effectLst/>
                        </a:rPr>
                        <a:t> </a:t>
                      </a:r>
                      <a:r>
                        <a:rPr lang="en-US" sz="1100" dirty="0" err="1">
                          <a:solidFill>
                            <a:schemeClr val="tx1"/>
                          </a:solidFill>
                          <a:effectLst/>
                        </a:rPr>
                        <a:t>kriterijus</a:t>
                      </a:r>
                      <a:r>
                        <a:rPr lang="en-US" sz="1100" dirty="0">
                          <a:solidFill>
                            <a:schemeClr val="tx1"/>
                          </a:solidFill>
                          <a:effectLst/>
                        </a:rPr>
                        <a:t> </a:t>
                      </a:r>
                      <a:r>
                        <a:rPr lang="en-US" sz="1100" dirty="0" err="1">
                          <a:solidFill>
                            <a:schemeClr val="tx1"/>
                          </a:solidFill>
                          <a:effectLst/>
                        </a:rPr>
                        <a:t>detalizuojamas</a:t>
                      </a:r>
                      <a:r>
                        <a:rPr lang="en-US" sz="1100" dirty="0">
                          <a:solidFill>
                            <a:schemeClr val="tx1"/>
                          </a:solidFill>
                          <a:effectLst/>
                        </a:rPr>
                        <a:t> </a:t>
                      </a:r>
                      <a:r>
                        <a:rPr lang="en-US" sz="1100" dirty="0" err="1">
                          <a:solidFill>
                            <a:schemeClr val="tx1"/>
                          </a:solidFill>
                          <a:effectLst/>
                        </a:rPr>
                        <a:t>taip</a:t>
                      </a:r>
                      <a:r>
                        <a:rPr lang="en-US" sz="1100" dirty="0">
                          <a:solidFill>
                            <a:schemeClr val="tx1"/>
                          </a:solidFill>
                          <a:effectLst/>
                        </a:rPr>
                        <a:t>: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lt-LT" sz="1100" b="1" dirty="0">
                          <a:solidFill>
                            <a:schemeClr val="tx1"/>
                          </a:solidFill>
                        </a:rPr>
                        <a:t>20</a:t>
                      </a:r>
                      <a:endParaRPr lang="en-US" sz="1100" b="1" dirty="0">
                        <a:solidFill>
                          <a:schemeClr val="tx1"/>
                        </a:solidFill>
                      </a:endParaRPr>
                    </a:p>
                  </a:txBody>
                  <a:tcPr/>
                </a:tc>
                <a:extLst>
                  <a:ext uri="{0D108BD9-81ED-4DB2-BD59-A6C34878D82A}">
                    <a16:rowId xmlns:a16="http://schemas.microsoft.com/office/drawing/2014/main" val="1368624555"/>
                  </a:ext>
                </a:extLst>
              </a:tr>
              <a:tr h="176803">
                <a:tc>
                  <a:txBody>
                    <a:bodyPr/>
                    <a:lstStyle/>
                    <a:p>
                      <a:pPr>
                        <a:lnSpc>
                          <a:spcPct val="107000"/>
                        </a:lnSpc>
                        <a:spcAft>
                          <a:spcPts val="0"/>
                        </a:spcAft>
                      </a:pPr>
                      <a:r>
                        <a:rPr lang="en-US" sz="1100" b="0">
                          <a:solidFill>
                            <a:schemeClr val="tx1"/>
                          </a:solidFill>
                          <a:effectLst/>
                        </a:rPr>
                        <a:t>1.1.</a:t>
                      </a:r>
                      <a:endParaRPr lang="en-US"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30 proc. (imtinai) ir mažiau</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dirty="0">
                          <a:solidFill>
                            <a:schemeClr val="tx1"/>
                          </a:solidFill>
                          <a:effectLst/>
                        </a:rPr>
                        <a:t>20</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83162864"/>
                  </a:ext>
                </a:extLst>
              </a:tr>
              <a:tr h="176803">
                <a:tc>
                  <a:txBody>
                    <a:bodyPr/>
                    <a:lstStyle/>
                    <a:p>
                      <a:pPr>
                        <a:lnSpc>
                          <a:spcPct val="107000"/>
                        </a:lnSpc>
                        <a:spcAft>
                          <a:spcPts val="0"/>
                        </a:spcAft>
                      </a:pPr>
                      <a:r>
                        <a:rPr lang="en-US" sz="1100" b="0">
                          <a:solidFill>
                            <a:schemeClr val="tx1"/>
                          </a:solidFill>
                          <a:effectLst/>
                        </a:rPr>
                        <a:t>1.2.</a:t>
                      </a:r>
                      <a:endParaRPr lang="en-US"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nuo 30 proc. iki 50 proc. (imtinai)</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dirty="0">
                          <a:solidFill>
                            <a:schemeClr val="tx1"/>
                          </a:solidFill>
                          <a:effectLst/>
                        </a:rPr>
                        <a:t>15</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30681413"/>
                  </a:ext>
                </a:extLst>
              </a:tr>
              <a:tr h="176803">
                <a:tc>
                  <a:txBody>
                    <a:bodyPr/>
                    <a:lstStyle/>
                    <a:p>
                      <a:pPr>
                        <a:lnSpc>
                          <a:spcPct val="107000"/>
                        </a:lnSpc>
                        <a:spcAft>
                          <a:spcPts val="0"/>
                        </a:spcAft>
                      </a:pPr>
                      <a:r>
                        <a:rPr lang="en-US" sz="1100" b="0">
                          <a:solidFill>
                            <a:schemeClr val="tx1"/>
                          </a:solidFill>
                          <a:effectLst/>
                        </a:rPr>
                        <a:t>1.3.</a:t>
                      </a:r>
                      <a:endParaRPr lang="en-US"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dirty="0" err="1">
                          <a:solidFill>
                            <a:schemeClr val="tx1"/>
                          </a:solidFill>
                          <a:effectLst/>
                        </a:rPr>
                        <a:t>nuo</a:t>
                      </a:r>
                      <a:r>
                        <a:rPr lang="en-US" sz="1100" dirty="0">
                          <a:solidFill>
                            <a:schemeClr val="tx1"/>
                          </a:solidFill>
                          <a:effectLst/>
                        </a:rPr>
                        <a:t> 50 proc. </a:t>
                      </a:r>
                      <a:r>
                        <a:rPr lang="en-US" sz="1100" dirty="0" err="1">
                          <a:solidFill>
                            <a:schemeClr val="tx1"/>
                          </a:solidFill>
                          <a:effectLst/>
                        </a:rPr>
                        <a:t>iki</a:t>
                      </a:r>
                      <a:r>
                        <a:rPr lang="en-US" sz="1100" dirty="0">
                          <a:solidFill>
                            <a:schemeClr val="tx1"/>
                          </a:solidFill>
                          <a:effectLst/>
                        </a:rPr>
                        <a:t> 70 proc. (</a:t>
                      </a:r>
                      <a:r>
                        <a:rPr lang="en-US" sz="1100" dirty="0" err="1">
                          <a:solidFill>
                            <a:schemeClr val="tx1"/>
                          </a:solidFill>
                          <a:effectLst/>
                        </a:rPr>
                        <a:t>imtinai</a:t>
                      </a:r>
                      <a:r>
                        <a:rPr lang="en-US" sz="1100" dirty="0">
                          <a:solidFill>
                            <a:schemeClr val="tx1"/>
                          </a:solidFill>
                          <a:effectLst/>
                        </a:rPr>
                        <a:t>)</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10</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02251940"/>
                  </a:ext>
                </a:extLst>
              </a:tr>
              <a:tr h="176803">
                <a:tc>
                  <a:txBody>
                    <a:bodyPr/>
                    <a:lstStyle/>
                    <a:p>
                      <a:pPr>
                        <a:lnSpc>
                          <a:spcPct val="107000"/>
                        </a:lnSpc>
                        <a:spcAft>
                          <a:spcPts val="0"/>
                        </a:spcAft>
                      </a:pPr>
                      <a:r>
                        <a:rPr lang="en-US" sz="1100" b="0" dirty="0">
                          <a:solidFill>
                            <a:schemeClr val="tx1"/>
                          </a:solidFill>
                          <a:effectLst/>
                        </a:rPr>
                        <a:t>1.4.</a:t>
                      </a:r>
                      <a:endParaRPr lang="en-US"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nuo 70 proc. iki 90 proc. (imtinai)</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5</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49836250"/>
                  </a:ext>
                </a:extLst>
              </a:tr>
              <a:tr h="549094">
                <a:tc>
                  <a:txBody>
                    <a:bodyPr/>
                    <a:lstStyle/>
                    <a:p>
                      <a:pPr>
                        <a:lnSpc>
                          <a:spcPct val="107000"/>
                        </a:lnSpc>
                        <a:spcAft>
                          <a:spcPts val="0"/>
                        </a:spcAft>
                      </a:pPr>
                      <a:r>
                        <a:rPr lang="en-US" sz="1100">
                          <a:solidFill>
                            <a:schemeClr val="tx1"/>
                          </a:solidFill>
                          <a:effectLst/>
                        </a:rPr>
                        <a:t>2.</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Pareiškėjas įsipareigoja įdarbinti daugiau jaunų žmonių (iki 40 metų) (didesnis proc. projektu suplanuotų naujų darbo vietų sukurti jauniems žmonėms (priėmimo į darbą dieną darbuotojas yra iki 40 metų (imtinai) amžiaus).Šis atrankos kriterijus detalizuojamas taip:</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b="1" dirty="0">
                          <a:solidFill>
                            <a:schemeClr val="tx1"/>
                          </a:solidFill>
                          <a:effectLst/>
                        </a:rPr>
                        <a:t>20</a:t>
                      </a: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71686399"/>
                  </a:ext>
                </a:extLst>
              </a:tr>
              <a:tr h="176803">
                <a:tc>
                  <a:txBody>
                    <a:bodyPr/>
                    <a:lstStyle/>
                    <a:p>
                      <a:pPr>
                        <a:lnSpc>
                          <a:spcPct val="107000"/>
                        </a:lnSpc>
                        <a:spcAft>
                          <a:spcPts val="0"/>
                        </a:spcAft>
                      </a:pPr>
                      <a:r>
                        <a:rPr lang="en-US" sz="1100" b="0">
                          <a:solidFill>
                            <a:schemeClr val="tx1"/>
                          </a:solidFill>
                          <a:effectLst/>
                        </a:rPr>
                        <a:t>2.1.</a:t>
                      </a:r>
                      <a:endParaRPr lang="en-US"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30 proc. (imtinai) ir daugiau projekte suplanuotų naujų darbo vietų;</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20</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19168568"/>
                  </a:ext>
                </a:extLst>
              </a:tr>
              <a:tr h="176803">
                <a:tc>
                  <a:txBody>
                    <a:bodyPr/>
                    <a:lstStyle/>
                    <a:p>
                      <a:pPr>
                        <a:lnSpc>
                          <a:spcPct val="107000"/>
                        </a:lnSpc>
                        <a:spcAft>
                          <a:spcPts val="0"/>
                        </a:spcAft>
                      </a:pPr>
                      <a:r>
                        <a:rPr lang="en-US" sz="1100" b="0">
                          <a:solidFill>
                            <a:schemeClr val="tx1"/>
                          </a:solidFill>
                          <a:effectLst/>
                        </a:rPr>
                        <a:t>2.2.</a:t>
                      </a:r>
                      <a:endParaRPr lang="en-US"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nuo 25 proc. (imtinai) iki 30 proc. projekte suplanuotų naujų darbo vietų;</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15</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69305978"/>
                  </a:ext>
                </a:extLst>
              </a:tr>
              <a:tr h="176803">
                <a:tc>
                  <a:txBody>
                    <a:bodyPr/>
                    <a:lstStyle/>
                    <a:p>
                      <a:pPr>
                        <a:lnSpc>
                          <a:spcPct val="107000"/>
                        </a:lnSpc>
                        <a:spcAft>
                          <a:spcPts val="0"/>
                        </a:spcAft>
                      </a:pPr>
                      <a:r>
                        <a:rPr lang="en-US" sz="1100" b="0">
                          <a:solidFill>
                            <a:schemeClr val="tx1"/>
                          </a:solidFill>
                          <a:effectLst/>
                        </a:rPr>
                        <a:t>2.3.</a:t>
                      </a:r>
                      <a:endParaRPr lang="en-US"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nuo 15 proc. (imtinai) iki 25 proc. projekte suplanuotų naujų darbo vietų;</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10</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11990211"/>
                  </a:ext>
                </a:extLst>
              </a:tr>
              <a:tr h="176803">
                <a:tc>
                  <a:txBody>
                    <a:bodyPr/>
                    <a:lstStyle/>
                    <a:p>
                      <a:pPr>
                        <a:lnSpc>
                          <a:spcPct val="107000"/>
                        </a:lnSpc>
                        <a:spcAft>
                          <a:spcPts val="0"/>
                        </a:spcAft>
                      </a:pPr>
                      <a:r>
                        <a:rPr lang="en-US" sz="1100" b="0" dirty="0">
                          <a:solidFill>
                            <a:schemeClr val="tx1"/>
                          </a:solidFill>
                          <a:effectLst/>
                        </a:rPr>
                        <a:t>2.4</a:t>
                      </a:r>
                      <a:endParaRPr lang="en-US"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nuo 5 proc. (imtinai) iki 15 proc. projekte suplanuotų naujų darbo vietų.</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5</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63168063"/>
                  </a:ext>
                </a:extLst>
              </a:tr>
              <a:tr h="176803">
                <a:tc>
                  <a:txBody>
                    <a:bodyPr/>
                    <a:lstStyle/>
                    <a:p>
                      <a:pPr>
                        <a:lnSpc>
                          <a:spcPct val="107000"/>
                        </a:lnSpc>
                        <a:spcAft>
                          <a:spcPts val="1200"/>
                        </a:spcAft>
                      </a:pPr>
                      <a:r>
                        <a:rPr lang="en-US" sz="1100">
                          <a:solidFill>
                            <a:schemeClr val="tx1"/>
                          </a:solidFill>
                          <a:effectLst/>
                        </a:rPr>
                        <a:t> 3.</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Projekto naujoviškumas (numatytos įdiegti inovacijos regiono lygmeniu).  Šis atrankos kriterijus detalizuojamas taip:</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b="1" dirty="0">
                          <a:solidFill>
                            <a:schemeClr val="tx1"/>
                          </a:solidFill>
                          <a:effectLst/>
                        </a:rPr>
                        <a:t>10</a:t>
                      </a: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90394187"/>
                  </a:ext>
                </a:extLst>
              </a:tr>
              <a:tr h="362948">
                <a:tc>
                  <a:txBody>
                    <a:bodyPr/>
                    <a:lstStyle/>
                    <a:p>
                      <a:pPr>
                        <a:lnSpc>
                          <a:spcPct val="107000"/>
                        </a:lnSpc>
                        <a:spcAft>
                          <a:spcPts val="0"/>
                        </a:spcAft>
                      </a:pPr>
                      <a:r>
                        <a:rPr lang="en-US" sz="1100" b="0">
                          <a:solidFill>
                            <a:schemeClr val="tx1"/>
                          </a:solidFill>
                          <a:effectLst/>
                        </a:rPr>
                        <a:t>3.1.</a:t>
                      </a:r>
                      <a:endParaRPr lang="en-US"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inovacijos seniūnijos, kurioje bus įgyvendinamas projektas, ir besiribojančių seniūnijų, kurios yra Rokiškio r. VVG teritorijoje, lygmeniu;</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10</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66988427"/>
                  </a:ext>
                </a:extLst>
              </a:tr>
              <a:tr h="176803">
                <a:tc>
                  <a:txBody>
                    <a:bodyPr/>
                    <a:lstStyle/>
                    <a:p>
                      <a:pPr>
                        <a:lnSpc>
                          <a:spcPct val="107000"/>
                        </a:lnSpc>
                        <a:spcAft>
                          <a:spcPts val="0"/>
                        </a:spcAft>
                      </a:pPr>
                      <a:r>
                        <a:rPr lang="en-US" sz="1100" b="0" dirty="0">
                          <a:solidFill>
                            <a:schemeClr val="tx1"/>
                          </a:solidFill>
                          <a:effectLst/>
                        </a:rPr>
                        <a:t>3.2. </a:t>
                      </a:r>
                      <a:endParaRPr lang="en-US"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inovacijos seniūnijos, kurioje bus įgyvendinamas projektas, lygmeniu.</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5</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37508656"/>
                  </a:ext>
                </a:extLst>
              </a:tr>
              <a:tr h="176803">
                <a:tc>
                  <a:txBody>
                    <a:bodyPr/>
                    <a:lstStyle/>
                    <a:p>
                      <a:pPr>
                        <a:lnSpc>
                          <a:spcPct val="107000"/>
                        </a:lnSpc>
                        <a:spcAft>
                          <a:spcPts val="0"/>
                        </a:spcAft>
                      </a:pPr>
                      <a:r>
                        <a:rPr lang="en-US" sz="1100">
                          <a:solidFill>
                            <a:schemeClr val="tx1"/>
                          </a:solidFill>
                          <a:effectLst/>
                        </a:rPr>
                        <a:t>4.  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Projekte numatyta investicija į atsinaujinančius energijos išteklius ar energetiniam efektyvumui didinti</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b="1" dirty="0">
                          <a:solidFill>
                            <a:schemeClr val="tx1"/>
                          </a:solidFill>
                          <a:effectLst/>
                        </a:rPr>
                        <a:t>15</a:t>
                      </a: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86007736"/>
                  </a:ext>
                </a:extLst>
              </a:tr>
              <a:tr h="176803">
                <a:tc>
                  <a:txBody>
                    <a:bodyPr/>
                    <a:lstStyle/>
                    <a:p>
                      <a:pPr>
                        <a:lnSpc>
                          <a:spcPct val="107000"/>
                        </a:lnSpc>
                        <a:spcAft>
                          <a:spcPts val="0"/>
                        </a:spcAft>
                      </a:pPr>
                      <a:r>
                        <a:rPr lang="en-US" sz="1100">
                          <a:solidFill>
                            <a:schemeClr val="tx1"/>
                          </a:solidFill>
                          <a:effectLst/>
                        </a:rPr>
                        <a:t>5.</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Paramos prašoma ekonominei veiklai, skirtai prekių, produktų gamybai (nustatoma pagal ekonominės veiklos rūšį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b="1" dirty="0">
                          <a:solidFill>
                            <a:schemeClr val="tx1"/>
                          </a:solidFill>
                          <a:effectLst/>
                        </a:rPr>
                        <a:t>15</a:t>
                      </a: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802900"/>
                  </a:ext>
                </a:extLst>
              </a:tr>
              <a:tr h="735239">
                <a:tc>
                  <a:txBody>
                    <a:bodyPr/>
                    <a:lstStyle/>
                    <a:p>
                      <a:pPr>
                        <a:lnSpc>
                          <a:spcPct val="107000"/>
                        </a:lnSpc>
                        <a:spcAft>
                          <a:spcPts val="0"/>
                        </a:spcAft>
                      </a:pPr>
                      <a:r>
                        <a:rPr lang="en-US" sz="1100">
                          <a:solidFill>
                            <a:schemeClr val="tx1"/>
                          </a:solidFill>
                          <a:effectLst/>
                        </a:rPr>
                        <a:t>6.</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dirty="0" err="1">
                          <a:solidFill>
                            <a:schemeClr val="tx1"/>
                          </a:solidFill>
                          <a:effectLst/>
                        </a:rPr>
                        <a:t>Projekte</a:t>
                      </a:r>
                      <a:r>
                        <a:rPr lang="en-US" sz="1100" dirty="0">
                          <a:solidFill>
                            <a:schemeClr val="tx1"/>
                          </a:solidFill>
                          <a:effectLst/>
                        </a:rPr>
                        <a:t> </a:t>
                      </a:r>
                      <a:r>
                        <a:rPr lang="en-US" sz="1100" dirty="0" err="1">
                          <a:solidFill>
                            <a:schemeClr val="tx1"/>
                          </a:solidFill>
                          <a:effectLst/>
                        </a:rPr>
                        <a:t>numatyta</a:t>
                      </a:r>
                      <a:r>
                        <a:rPr lang="en-US" sz="1100" dirty="0">
                          <a:solidFill>
                            <a:schemeClr val="tx1"/>
                          </a:solidFill>
                          <a:effectLst/>
                        </a:rPr>
                        <a:t> </a:t>
                      </a:r>
                      <a:r>
                        <a:rPr lang="en-US" sz="1100" dirty="0" err="1">
                          <a:solidFill>
                            <a:schemeClr val="tx1"/>
                          </a:solidFill>
                          <a:effectLst/>
                        </a:rPr>
                        <a:t>investicija</a:t>
                      </a:r>
                      <a:r>
                        <a:rPr lang="en-US" sz="1100" dirty="0">
                          <a:solidFill>
                            <a:schemeClr val="tx1"/>
                          </a:solidFill>
                          <a:effectLst/>
                        </a:rPr>
                        <a:t> į </a:t>
                      </a:r>
                      <a:r>
                        <a:rPr lang="en-US" sz="1100" dirty="0" err="1">
                          <a:solidFill>
                            <a:schemeClr val="tx1"/>
                          </a:solidFill>
                          <a:effectLst/>
                        </a:rPr>
                        <a:t>darbuotojų</a:t>
                      </a:r>
                      <a:r>
                        <a:rPr lang="en-US" sz="1100" dirty="0">
                          <a:solidFill>
                            <a:schemeClr val="tx1"/>
                          </a:solidFill>
                          <a:effectLst/>
                        </a:rPr>
                        <a:t> </a:t>
                      </a:r>
                      <a:r>
                        <a:rPr lang="en-US" sz="1100" dirty="0" err="1">
                          <a:solidFill>
                            <a:schemeClr val="tx1"/>
                          </a:solidFill>
                          <a:effectLst/>
                        </a:rPr>
                        <a:t>darbo</a:t>
                      </a:r>
                      <a:r>
                        <a:rPr lang="en-US" sz="1100" dirty="0">
                          <a:solidFill>
                            <a:schemeClr val="tx1"/>
                          </a:solidFill>
                          <a:effectLst/>
                        </a:rPr>
                        <a:t> </a:t>
                      </a:r>
                      <a:r>
                        <a:rPr lang="en-US" sz="1100" dirty="0" err="1">
                          <a:solidFill>
                            <a:schemeClr val="tx1"/>
                          </a:solidFill>
                          <a:effectLst/>
                        </a:rPr>
                        <a:t>sąlygų</a:t>
                      </a:r>
                      <a:r>
                        <a:rPr lang="en-US" sz="1100" dirty="0">
                          <a:solidFill>
                            <a:schemeClr val="tx1"/>
                          </a:solidFill>
                          <a:effectLst/>
                        </a:rPr>
                        <a:t> </a:t>
                      </a:r>
                      <a:r>
                        <a:rPr lang="en-US" sz="1100" dirty="0" err="1">
                          <a:solidFill>
                            <a:schemeClr val="tx1"/>
                          </a:solidFill>
                          <a:effectLst/>
                        </a:rPr>
                        <a:t>gerinimą</a:t>
                      </a:r>
                      <a:r>
                        <a:rPr lang="en-US" sz="1100" dirty="0">
                          <a:solidFill>
                            <a:schemeClr val="tx1"/>
                          </a:solidFill>
                          <a:effectLst/>
                        </a:rPr>
                        <a:t> (</a:t>
                      </a:r>
                      <a:r>
                        <a:rPr lang="en-US" sz="1100" dirty="0" err="1">
                          <a:solidFill>
                            <a:schemeClr val="tx1"/>
                          </a:solidFill>
                          <a:effectLst/>
                        </a:rPr>
                        <a:t>ši</a:t>
                      </a:r>
                      <a:r>
                        <a:rPr lang="en-US" sz="1100" dirty="0">
                          <a:solidFill>
                            <a:schemeClr val="tx1"/>
                          </a:solidFill>
                          <a:effectLst/>
                        </a:rPr>
                        <a:t> </a:t>
                      </a:r>
                      <a:r>
                        <a:rPr lang="en-US" sz="1100" dirty="0" err="1">
                          <a:solidFill>
                            <a:schemeClr val="tx1"/>
                          </a:solidFill>
                          <a:effectLst/>
                        </a:rPr>
                        <a:t>projekto</a:t>
                      </a:r>
                      <a:r>
                        <a:rPr lang="en-US" sz="1100" dirty="0">
                          <a:solidFill>
                            <a:schemeClr val="tx1"/>
                          </a:solidFill>
                          <a:effectLst/>
                        </a:rPr>
                        <a:t> </a:t>
                      </a:r>
                      <a:r>
                        <a:rPr lang="en-US" sz="1100" dirty="0" err="1">
                          <a:solidFill>
                            <a:schemeClr val="tx1"/>
                          </a:solidFill>
                          <a:effectLst/>
                        </a:rPr>
                        <a:t>veikla</a:t>
                      </a:r>
                      <a:r>
                        <a:rPr lang="en-US" sz="1100" dirty="0">
                          <a:solidFill>
                            <a:schemeClr val="tx1"/>
                          </a:solidFill>
                          <a:effectLst/>
                        </a:rPr>
                        <a:t> </a:t>
                      </a:r>
                      <a:r>
                        <a:rPr lang="en-US" sz="1100" dirty="0" err="1">
                          <a:solidFill>
                            <a:schemeClr val="tx1"/>
                          </a:solidFill>
                          <a:effectLst/>
                        </a:rPr>
                        <a:t>neturi</a:t>
                      </a:r>
                      <a:r>
                        <a:rPr lang="en-US" sz="1100" dirty="0">
                          <a:solidFill>
                            <a:schemeClr val="tx1"/>
                          </a:solidFill>
                          <a:effectLst/>
                        </a:rPr>
                        <a:t> </a:t>
                      </a:r>
                      <a:r>
                        <a:rPr lang="en-US" sz="1100" dirty="0" err="1">
                          <a:solidFill>
                            <a:schemeClr val="tx1"/>
                          </a:solidFill>
                          <a:effectLst/>
                        </a:rPr>
                        <a:t>būti</a:t>
                      </a:r>
                      <a:r>
                        <a:rPr lang="en-US" sz="1100" dirty="0">
                          <a:solidFill>
                            <a:schemeClr val="tx1"/>
                          </a:solidFill>
                          <a:effectLst/>
                        </a:rPr>
                        <a:t> </a:t>
                      </a:r>
                      <a:r>
                        <a:rPr lang="en-US" sz="1100" dirty="0" err="1">
                          <a:solidFill>
                            <a:schemeClr val="tx1"/>
                          </a:solidFill>
                          <a:effectLst/>
                        </a:rPr>
                        <a:t>susijusi</a:t>
                      </a:r>
                      <a:r>
                        <a:rPr lang="en-US" sz="1100" dirty="0">
                          <a:solidFill>
                            <a:schemeClr val="tx1"/>
                          </a:solidFill>
                          <a:effectLst/>
                        </a:rPr>
                        <a:t> </a:t>
                      </a:r>
                      <a:r>
                        <a:rPr lang="en-US" sz="1100" dirty="0" err="1">
                          <a:solidFill>
                            <a:schemeClr val="tx1"/>
                          </a:solidFill>
                          <a:effectLst/>
                        </a:rPr>
                        <a:t>su</a:t>
                      </a:r>
                      <a:r>
                        <a:rPr lang="en-US" sz="1100" dirty="0">
                          <a:solidFill>
                            <a:schemeClr val="tx1"/>
                          </a:solidFill>
                          <a:effectLst/>
                        </a:rPr>
                        <a:t> </a:t>
                      </a:r>
                      <a:r>
                        <a:rPr lang="en-US" sz="1100" dirty="0" err="1">
                          <a:solidFill>
                            <a:schemeClr val="tx1"/>
                          </a:solidFill>
                          <a:effectLst/>
                        </a:rPr>
                        <a:t>verslo</a:t>
                      </a:r>
                      <a:r>
                        <a:rPr lang="en-US" sz="1100" dirty="0">
                          <a:solidFill>
                            <a:schemeClr val="tx1"/>
                          </a:solidFill>
                          <a:effectLst/>
                        </a:rPr>
                        <a:t> </a:t>
                      </a:r>
                      <a:r>
                        <a:rPr lang="en-US" sz="1100" dirty="0" err="1">
                          <a:solidFill>
                            <a:schemeClr val="tx1"/>
                          </a:solidFill>
                          <a:effectLst/>
                        </a:rPr>
                        <a:t>proceso</a:t>
                      </a:r>
                      <a:r>
                        <a:rPr lang="en-US" sz="1100" dirty="0">
                          <a:solidFill>
                            <a:schemeClr val="tx1"/>
                          </a:solidFill>
                          <a:effectLst/>
                        </a:rPr>
                        <a:t> </a:t>
                      </a:r>
                      <a:r>
                        <a:rPr lang="en-US" sz="1100" dirty="0" err="1">
                          <a:solidFill>
                            <a:schemeClr val="tx1"/>
                          </a:solidFill>
                          <a:effectLst/>
                        </a:rPr>
                        <a:t>technologijų</a:t>
                      </a:r>
                      <a:r>
                        <a:rPr lang="en-US" sz="1100" dirty="0">
                          <a:solidFill>
                            <a:schemeClr val="tx1"/>
                          </a:solidFill>
                          <a:effectLst/>
                        </a:rPr>
                        <a:t> </a:t>
                      </a:r>
                      <a:r>
                        <a:rPr lang="en-US" sz="1100" dirty="0" err="1">
                          <a:solidFill>
                            <a:schemeClr val="tx1"/>
                          </a:solidFill>
                          <a:effectLst/>
                        </a:rPr>
                        <a:t>modernizavimu</a:t>
                      </a:r>
                      <a:r>
                        <a:rPr lang="en-US" sz="1100" dirty="0">
                          <a:solidFill>
                            <a:schemeClr val="tx1"/>
                          </a:solidFill>
                          <a:effectLst/>
                        </a:rPr>
                        <a:t> </a:t>
                      </a:r>
                      <a:r>
                        <a:rPr lang="en-US" sz="1100" dirty="0" err="1">
                          <a:solidFill>
                            <a:schemeClr val="tx1"/>
                          </a:solidFill>
                          <a:effectLst/>
                        </a:rPr>
                        <a:t>ar</a:t>
                      </a:r>
                      <a:r>
                        <a:rPr lang="en-US" sz="1100" dirty="0">
                          <a:solidFill>
                            <a:schemeClr val="tx1"/>
                          </a:solidFill>
                          <a:effectLst/>
                        </a:rPr>
                        <a:t> </a:t>
                      </a:r>
                      <a:r>
                        <a:rPr lang="en-US" sz="1100" dirty="0" err="1">
                          <a:solidFill>
                            <a:schemeClr val="tx1"/>
                          </a:solidFill>
                          <a:effectLst/>
                        </a:rPr>
                        <a:t>profesinės</a:t>
                      </a:r>
                      <a:r>
                        <a:rPr lang="en-US" sz="1100" dirty="0">
                          <a:solidFill>
                            <a:schemeClr val="tx1"/>
                          </a:solidFill>
                          <a:effectLst/>
                        </a:rPr>
                        <a:t> </a:t>
                      </a:r>
                      <a:r>
                        <a:rPr lang="en-US" sz="1100" dirty="0" err="1">
                          <a:solidFill>
                            <a:schemeClr val="tx1"/>
                          </a:solidFill>
                          <a:effectLst/>
                        </a:rPr>
                        <a:t>rizikos</a:t>
                      </a:r>
                      <a:r>
                        <a:rPr lang="en-US" sz="1100" dirty="0">
                          <a:solidFill>
                            <a:schemeClr val="tx1"/>
                          </a:solidFill>
                          <a:effectLst/>
                        </a:rPr>
                        <a:t> </a:t>
                      </a:r>
                      <a:r>
                        <a:rPr lang="en-US" sz="1100" dirty="0" err="1">
                          <a:solidFill>
                            <a:schemeClr val="tx1"/>
                          </a:solidFill>
                          <a:effectLst/>
                        </a:rPr>
                        <a:t>privalomų</a:t>
                      </a:r>
                      <a:r>
                        <a:rPr lang="en-US" sz="1100" dirty="0">
                          <a:solidFill>
                            <a:schemeClr val="tx1"/>
                          </a:solidFill>
                          <a:effectLst/>
                        </a:rPr>
                        <a:t> </a:t>
                      </a:r>
                      <a:r>
                        <a:rPr lang="en-US" sz="1100" dirty="0" err="1">
                          <a:solidFill>
                            <a:schemeClr val="tx1"/>
                          </a:solidFill>
                          <a:effectLst/>
                        </a:rPr>
                        <a:t>reikalavimų</a:t>
                      </a:r>
                      <a:r>
                        <a:rPr lang="en-US" sz="1100" dirty="0">
                          <a:solidFill>
                            <a:schemeClr val="tx1"/>
                          </a:solidFill>
                          <a:effectLst/>
                        </a:rPr>
                        <a:t> </a:t>
                      </a:r>
                      <a:r>
                        <a:rPr lang="en-US" sz="1100" dirty="0" err="1">
                          <a:solidFill>
                            <a:schemeClr val="tx1"/>
                          </a:solidFill>
                          <a:effectLst/>
                        </a:rPr>
                        <a:t>išpildymu</a:t>
                      </a:r>
                      <a:r>
                        <a:rPr lang="en-US" sz="1100" dirty="0">
                          <a:solidFill>
                            <a:schemeClr val="tx1"/>
                          </a:solidFill>
                          <a:effectLst/>
                        </a:rPr>
                        <a:t>; </a:t>
                      </a:r>
                      <a:r>
                        <a:rPr lang="en-US" sz="1100" dirty="0" err="1">
                          <a:solidFill>
                            <a:schemeClr val="tx1"/>
                          </a:solidFill>
                          <a:effectLst/>
                        </a:rPr>
                        <a:t>tinkama</a:t>
                      </a:r>
                      <a:r>
                        <a:rPr lang="en-US" sz="1100" dirty="0">
                          <a:solidFill>
                            <a:schemeClr val="tx1"/>
                          </a:solidFill>
                          <a:effectLst/>
                        </a:rPr>
                        <a:t> </a:t>
                      </a:r>
                      <a:r>
                        <a:rPr lang="en-US" sz="1100" dirty="0" err="1">
                          <a:solidFill>
                            <a:schemeClr val="tx1"/>
                          </a:solidFill>
                          <a:effectLst/>
                        </a:rPr>
                        <a:t>veikla</a:t>
                      </a:r>
                      <a:r>
                        <a:rPr lang="en-US" sz="1100" dirty="0">
                          <a:solidFill>
                            <a:schemeClr val="tx1"/>
                          </a:solidFill>
                          <a:effectLst/>
                        </a:rPr>
                        <a:t> – </a:t>
                      </a:r>
                      <a:r>
                        <a:rPr lang="en-US" sz="1100" dirty="0" err="1">
                          <a:solidFill>
                            <a:schemeClr val="tx1"/>
                          </a:solidFill>
                          <a:effectLst/>
                        </a:rPr>
                        <a:t>buitinių</a:t>
                      </a:r>
                      <a:r>
                        <a:rPr lang="en-US" sz="1100" dirty="0">
                          <a:solidFill>
                            <a:schemeClr val="tx1"/>
                          </a:solidFill>
                          <a:effectLst/>
                        </a:rPr>
                        <a:t>, </a:t>
                      </a:r>
                      <a:r>
                        <a:rPr lang="en-US" sz="1100" dirty="0" err="1">
                          <a:solidFill>
                            <a:schemeClr val="tx1"/>
                          </a:solidFill>
                          <a:effectLst/>
                        </a:rPr>
                        <a:t>sanitarinių</a:t>
                      </a:r>
                      <a:r>
                        <a:rPr lang="en-US" sz="1100" dirty="0">
                          <a:solidFill>
                            <a:schemeClr val="tx1"/>
                          </a:solidFill>
                          <a:effectLst/>
                        </a:rPr>
                        <a:t> </a:t>
                      </a:r>
                      <a:r>
                        <a:rPr lang="en-US" sz="1100" dirty="0" err="1">
                          <a:solidFill>
                            <a:schemeClr val="tx1"/>
                          </a:solidFill>
                          <a:effectLst/>
                        </a:rPr>
                        <a:t>ir</a:t>
                      </a:r>
                      <a:r>
                        <a:rPr lang="en-US" sz="1100" dirty="0">
                          <a:solidFill>
                            <a:schemeClr val="tx1"/>
                          </a:solidFill>
                          <a:effectLst/>
                        </a:rPr>
                        <a:t> </a:t>
                      </a:r>
                      <a:r>
                        <a:rPr lang="en-US" sz="1100" dirty="0" err="1">
                          <a:solidFill>
                            <a:schemeClr val="tx1"/>
                          </a:solidFill>
                          <a:effectLst/>
                        </a:rPr>
                        <a:t>higienos</a:t>
                      </a:r>
                      <a:r>
                        <a:rPr lang="en-US" sz="1100" dirty="0">
                          <a:solidFill>
                            <a:schemeClr val="tx1"/>
                          </a:solidFill>
                          <a:effectLst/>
                        </a:rPr>
                        <a:t> </a:t>
                      </a:r>
                      <a:r>
                        <a:rPr lang="en-US" sz="1100" dirty="0" err="1">
                          <a:solidFill>
                            <a:schemeClr val="tx1"/>
                          </a:solidFill>
                          <a:effectLst/>
                        </a:rPr>
                        <a:t>patalpų</a:t>
                      </a:r>
                      <a:r>
                        <a:rPr lang="en-US" sz="1100" dirty="0">
                          <a:solidFill>
                            <a:schemeClr val="tx1"/>
                          </a:solidFill>
                          <a:effectLst/>
                        </a:rPr>
                        <a:t>, </a:t>
                      </a:r>
                      <a:r>
                        <a:rPr lang="en-US" sz="1100" dirty="0" err="1">
                          <a:solidFill>
                            <a:schemeClr val="tx1"/>
                          </a:solidFill>
                          <a:effectLst/>
                        </a:rPr>
                        <a:t>kurios</a:t>
                      </a:r>
                      <a:r>
                        <a:rPr lang="en-US" sz="1100" dirty="0">
                          <a:solidFill>
                            <a:schemeClr val="tx1"/>
                          </a:solidFill>
                          <a:effectLst/>
                        </a:rPr>
                        <a:t> </a:t>
                      </a:r>
                      <a:r>
                        <a:rPr lang="en-US" sz="1100" dirty="0" err="1">
                          <a:solidFill>
                            <a:schemeClr val="tx1"/>
                          </a:solidFill>
                          <a:effectLst/>
                        </a:rPr>
                        <a:t>skirtos</a:t>
                      </a:r>
                      <a:r>
                        <a:rPr lang="en-US" sz="1100" dirty="0">
                          <a:solidFill>
                            <a:schemeClr val="tx1"/>
                          </a:solidFill>
                          <a:effectLst/>
                        </a:rPr>
                        <a:t>  </a:t>
                      </a:r>
                      <a:r>
                        <a:rPr lang="en-US" sz="1100" dirty="0" err="1">
                          <a:solidFill>
                            <a:schemeClr val="tx1"/>
                          </a:solidFill>
                          <a:effectLst/>
                        </a:rPr>
                        <a:t>darbuotojų</a:t>
                      </a:r>
                      <a:r>
                        <a:rPr lang="en-US" sz="1100" dirty="0">
                          <a:solidFill>
                            <a:schemeClr val="tx1"/>
                          </a:solidFill>
                          <a:effectLst/>
                        </a:rPr>
                        <a:t> </a:t>
                      </a:r>
                      <a:r>
                        <a:rPr lang="en-US" sz="1100" dirty="0" err="1">
                          <a:solidFill>
                            <a:schemeClr val="tx1"/>
                          </a:solidFill>
                          <a:effectLst/>
                        </a:rPr>
                        <a:t>asmeninei</a:t>
                      </a:r>
                      <a:r>
                        <a:rPr lang="en-US" sz="1100" dirty="0">
                          <a:solidFill>
                            <a:schemeClr val="tx1"/>
                          </a:solidFill>
                          <a:effectLst/>
                        </a:rPr>
                        <a:t> </a:t>
                      </a:r>
                      <a:r>
                        <a:rPr lang="en-US" sz="1100" dirty="0" err="1">
                          <a:solidFill>
                            <a:schemeClr val="tx1"/>
                          </a:solidFill>
                          <a:effectLst/>
                        </a:rPr>
                        <a:t>higienai</a:t>
                      </a:r>
                      <a:r>
                        <a:rPr lang="en-US" sz="1100" dirty="0">
                          <a:solidFill>
                            <a:schemeClr val="tx1"/>
                          </a:solidFill>
                          <a:effectLst/>
                        </a:rPr>
                        <a:t>, </a:t>
                      </a:r>
                      <a:r>
                        <a:rPr lang="en-US" sz="1100" dirty="0" err="1">
                          <a:solidFill>
                            <a:schemeClr val="tx1"/>
                          </a:solidFill>
                          <a:effectLst/>
                        </a:rPr>
                        <a:t>fiziologinėms</a:t>
                      </a:r>
                      <a:r>
                        <a:rPr lang="en-US" sz="1100" dirty="0">
                          <a:solidFill>
                            <a:schemeClr val="tx1"/>
                          </a:solidFill>
                          <a:effectLst/>
                        </a:rPr>
                        <a:t> </a:t>
                      </a:r>
                      <a:r>
                        <a:rPr lang="en-US" sz="1100" dirty="0" err="1">
                          <a:solidFill>
                            <a:schemeClr val="tx1"/>
                          </a:solidFill>
                          <a:effectLst/>
                        </a:rPr>
                        <a:t>reikmėms</a:t>
                      </a:r>
                      <a:r>
                        <a:rPr lang="en-US" sz="1100" dirty="0">
                          <a:solidFill>
                            <a:schemeClr val="tx1"/>
                          </a:solidFill>
                          <a:effectLst/>
                        </a:rPr>
                        <a:t>, </a:t>
                      </a:r>
                      <a:r>
                        <a:rPr lang="en-US" sz="1100" dirty="0" err="1">
                          <a:solidFill>
                            <a:schemeClr val="tx1"/>
                          </a:solidFill>
                          <a:effectLst/>
                        </a:rPr>
                        <a:t>poilsiui</a:t>
                      </a:r>
                      <a:r>
                        <a:rPr lang="en-US" sz="1100" dirty="0">
                          <a:solidFill>
                            <a:schemeClr val="tx1"/>
                          </a:solidFill>
                          <a:effectLst/>
                        </a:rPr>
                        <a:t>,  </a:t>
                      </a:r>
                      <a:r>
                        <a:rPr lang="en-US" sz="1100" dirty="0" err="1">
                          <a:solidFill>
                            <a:schemeClr val="tx1"/>
                          </a:solidFill>
                          <a:effectLst/>
                        </a:rPr>
                        <a:t>ir</a:t>
                      </a:r>
                      <a:r>
                        <a:rPr lang="en-US" sz="1100" dirty="0">
                          <a:solidFill>
                            <a:schemeClr val="tx1"/>
                          </a:solidFill>
                          <a:effectLst/>
                        </a:rPr>
                        <a:t> pan. </a:t>
                      </a:r>
                      <a:r>
                        <a:rPr lang="en-US" sz="1100" dirty="0" err="1">
                          <a:solidFill>
                            <a:schemeClr val="tx1"/>
                          </a:solidFill>
                          <a:effectLst/>
                        </a:rPr>
                        <a:t>įrengimas</a:t>
                      </a:r>
                      <a:r>
                        <a:rPr lang="en-US" sz="1100" dirty="0">
                          <a:solidFill>
                            <a:schemeClr val="tx1"/>
                          </a:solidFill>
                          <a:effectLst/>
                        </a:rPr>
                        <a:t>, </a:t>
                      </a:r>
                      <a:r>
                        <a:rPr lang="en-US" sz="1100" dirty="0" err="1">
                          <a:solidFill>
                            <a:schemeClr val="tx1"/>
                          </a:solidFill>
                          <a:effectLst/>
                        </a:rPr>
                        <a:t>pagerinimas</a:t>
                      </a:r>
                      <a:r>
                        <a:rPr lang="en-US" sz="1100" dirty="0">
                          <a:solidFill>
                            <a:schemeClr val="tx1"/>
                          </a:solidFill>
                          <a:effectLst/>
                        </a:rPr>
                        <a:t>.)</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b="1" dirty="0">
                          <a:solidFill>
                            <a:schemeClr val="tx1"/>
                          </a:solidFill>
                          <a:effectLst/>
                        </a:rPr>
                        <a:t>20</a:t>
                      </a: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76554129"/>
                  </a:ext>
                </a:extLst>
              </a:tr>
            </a:tbl>
          </a:graphicData>
        </a:graphic>
      </p:graphicFrame>
    </p:spTree>
    <p:extLst>
      <p:ext uri="{BB962C8B-B14F-4D97-AF65-F5344CB8AC3E}">
        <p14:creationId xmlns:p14="http://schemas.microsoft.com/office/powerpoint/2010/main" val="19012709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t-LT" dirty="0"/>
              <a:t>II prioriteto 2.3. priemonė </a:t>
            </a:r>
            <a:r>
              <a:rPr lang="lt-LT" sz="3100" dirty="0"/>
              <a:t>(VPS 9 skyrius)</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29158" y="6400799"/>
            <a:ext cx="2914842" cy="450169"/>
          </a:xfrm>
          <a:prstGeom prst="rect">
            <a:avLst/>
          </a:prstGeom>
        </p:spPr>
      </p:pic>
      <p:sp>
        <p:nvSpPr>
          <p:cNvPr id="6" name="Rectangle 5"/>
          <p:cNvSpPr/>
          <p:nvPr/>
        </p:nvSpPr>
        <p:spPr>
          <a:xfrm>
            <a:off x="381001" y="3581400"/>
            <a:ext cx="4343400" cy="2308324"/>
          </a:xfrm>
          <a:prstGeom prst="rect">
            <a:avLst/>
          </a:prstGeom>
        </p:spPr>
        <p:txBody>
          <a:bodyPr wrap="square">
            <a:spAutoFit/>
          </a:bodyPr>
          <a:lstStyle/>
          <a:p>
            <a:r>
              <a:rPr lang="lt-LT" spc="-100" dirty="0">
                <a:solidFill>
                  <a:schemeClr val="tx2"/>
                </a:solidFill>
                <a:latin typeface="+mj-lt"/>
                <a:ea typeface="+mj-ea"/>
                <a:cs typeface="+mj-cs"/>
              </a:rPr>
              <a:t>Sąlygos</a:t>
            </a:r>
          </a:p>
          <a:p>
            <a:pPr marL="285750" indent="-285750">
              <a:buFont typeface="Arial" panose="020B0604020202020204" pitchFamily="34" charset="0"/>
              <a:buChar char="•"/>
            </a:pPr>
            <a:r>
              <a:rPr lang="lt-LT" dirty="0"/>
              <a:t>Pareiškėjai NVO</a:t>
            </a:r>
          </a:p>
          <a:p>
            <a:pPr marL="285750" indent="-285750">
              <a:buFont typeface="Arial" panose="020B0604020202020204" pitchFamily="34" charset="0"/>
              <a:buChar char="•"/>
            </a:pPr>
            <a:r>
              <a:rPr lang="lt-LT" dirty="0"/>
              <a:t>Atitinka Socialinio verslo koncepciją</a:t>
            </a:r>
          </a:p>
          <a:p>
            <a:pPr marL="285750" indent="-285750">
              <a:buFont typeface="Arial" panose="020B0604020202020204" pitchFamily="34" charset="0"/>
              <a:buChar char="•"/>
            </a:pPr>
            <a:r>
              <a:rPr lang="lt-LT" dirty="0"/>
              <a:t>Bent 1 darbo vieta</a:t>
            </a:r>
          </a:p>
          <a:p>
            <a:pPr marL="285750" indent="-285750">
              <a:buFont typeface="Arial" panose="020B0604020202020204" pitchFamily="34" charset="0"/>
              <a:buChar char="•"/>
            </a:pPr>
            <a:r>
              <a:rPr lang="lt-LT" dirty="0"/>
              <a:t>Verslo planas</a:t>
            </a:r>
          </a:p>
          <a:p>
            <a:pPr marL="285750" indent="-285750">
              <a:buFont typeface="Arial" panose="020B0604020202020204" pitchFamily="34" charset="0"/>
              <a:buChar char="•"/>
            </a:pPr>
            <a:r>
              <a:rPr lang="lt-LT" dirty="0"/>
              <a:t>Projektų kontrolės laikotarpis – </a:t>
            </a:r>
            <a:r>
              <a:rPr lang="lt-LT" spc="-100" dirty="0">
                <a:solidFill>
                  <a:schemeClr val="tx2"/>
                </a:solidFill>
                <a:latin typeface="+mj-lt"/>
                <a:ea typeface="+mj-ea"/>
                <a:cs typeface="+mj-cs"/>
              </a:rPr>
              <a:t>5 m. (vyksta diskusijos dėl pakeitimo į 3 m.)</a:t>
            </a:r>
          </a:p>
          <a:p>
            <a:endParaRPr lang="lt-LT" dirty="0"/>
          </a:p>
        </p:txBody>
      </p:sp>
      <p:sp>
        <p:nvSpPr>
          <p:cNvPr id="7" name="Rectangle 6"/>
          <p:cNvSpPr/>
          <p:nvPr/>
        </p:nvSpPr>
        <p:spPr>
          <a:xfrm>
            <a:off x="4927456" y="3581400"/>
            <a:ext cx="3911744" cy="2585323"/>
          </a:xfrm>
          <a:prstGeom prst="rect">
            <a:avLst/>
          </a:prstGeom>
        </p:spPr>
        <p:txBody>
          <a:bodyPr wrap="square">
            <a:spAutoFit/>
          </a:bodyPr>
          <a:lstStyle/>
          <a:p>
            <a:r>
              <a:rPr lang="lt-LT" spc="-100" dirty="0">
                <a:solidFill>
                  <a:schemeClr val="tx2"/>
                </a:solidFill>
                <a:latin typeface="+mj-lt"/>
                <a:ea typeface="+mj-ea"/>
                <a:cs typeface="+mj-cs"/>
              </a:rPr>
              <a:t>VPS kokybės kriterijai (</a:t>
            </a:r>
            <a:r>
              <a:rPr lang="lt-LT" spc="-100" dirty="0">
                <a:solidFill>
                  <a:schemeClr val="tx2"/>
                </a:solidFill>
              </a:rPr>
              <a:t>privalomi 60 balų) </a:t>
            </a:r>
          </a:p>
          <a:p>
            <a:pPr marL="285750" lvl="0" indent="-285750">
              <a:buFont typeface="Arial" panose="020B0604020202020204" pitchFamily="34" charset="0"/>
              <a:buChar char="•"/>
            </a:pPr>
            <a:r>
              <a:rPr lang="lt-LT" dirty="0"/>
              <a:t>Yra daugiau ES projektų patirties</a:t>
            </a:r>
          </a:p>
          <a:p>
            <a:pPr marL="285750" lvl="0" indent="-285750">
              <a:buFont typeface="Arial" panose="020B0604020202020204" pitchFamily="34" charset="0"/>
              <a:buChar char="•"/>
            </a:pPr>
            <a:r>
              <a:rPr lang="lt-LT" dirty="0"/>
              <a:t>Įtrauktos suinteresuotos gyventojų grupės </a:t>
            </a:r>
          </a:p>
          <a:p>
            <a:pPr marL="285750" lvl="0" indent="-285750">
              <a:buFont typeface="Arial" panose="020B0604020202020204" pitchFamily="34" charset="0"/>
              <a:buChar char="•"/>
            </a:pPr>
            <a:r>
              <a:rPr lang="lt-LT" dirty="0"/>
              <a:t>Mažesnė paramos investicija sąlyginei naujai darbo vietai</a:t>
            </a:r>
          </a:p>
          <a:p>
            <a:pPr marL="285750" lvl="0" indent="-285750">
              <a:buFont typeface="Arial" panose="020B0604020202020204" pitchFamily="34" charset="0"/>
              <a:buChar char="•"/>
            </a:pPr>
            <a:r>
              <a:rPr lang="lt-LT" dirty="0"/>
              <a:t>Investicija į kultūros ir gamtos paveldą  </a:t>
            </a:r>
          </a:p>
          <a:p>
            <a:r>
              <a:rPr lang="lt-LT" spc="-100" dirty="0">
                <a:solidFill>
                  <a:schemeClr val="tx2"/>
                </a:solidFill>
                <a:latin typeface="+mj-lt"/>
                <a:ea typeface="+mj-ea"/>
                <a:cs typeface="+mj-cs"/>
              </a:rPr>
              <a:t>+ dar iki 2 kriterijaus iš Taisyklių</a:t>
            </a:r>
          </a:p>
        </p:txBody>
      </p:sp>
      <p:sp>
        <p:nvSpPr>
          <p:cNvPr id="8" name="Rectangle 7"/>
          <p:cNvSpPr/>
          <p:nvPr/>
        </p:nvSpPr>
        <p:spPr>
          <a:xfrm>
            <a:off x="4724400" y="3733800"/>
            <a:ext cx="45719" cy="2667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graphicFrame>
        <p:nvGraphicFramePr>
          <p:cNvPr id="3" name="Table 2"/>
          <p:cNvGraphicFramePr>
            <a:graphicFrameLocks noGrp="1"/>
          </p:cNvGraphicFramePr>
          <p:nvPr>
            <p:extLst>
              <p:ext uri="{D42A27DB-BD31-4B8C-83A1-F6EECF244321}">
                <p14:modId xmlns:p14="http://schemas.microsoft.com/office/powerpoint/2010/main" val="3751235662"/>
              </p:ext>
            </p:extLst>
          </p:nvPr>
        </p:nvGraphicFramePr>
        <p:xfrm>
          <a:off x="592429" y="1371600"/>
          <a:ext cx="8170572" cy="2059369"/>
        </p:xfrm>
        <a:graphic>
          <a:graphicData uri="http://schemas.openxmlformats.org/drawingml/2006/table">
            <a:tbl>
              <a:tblPr firstRow="1" firstCol="1" bandRow="1">
                <a:tableStyleId>{5C22544A-7EE6-4342-B048-85BDC9FD1C3A}</a:tableStyleId>
              </a:tblPr>
              <a:tblGrid>
                <a:gridCol w="2863929">
                  <a:extLst>
                    <a:ext uri="{9D8B030D-6E8A-4147-A177-3AD203B41FA5}">
                      <a16:colId xmlns:a16="http://schemas.microsoft.com/office/drawing/2014/main" val="20000"/>
                    </a:ext>
                  </a:extLst>
                </a:gridCol>
                <a:gridCol w="953894">
                  <a:extLst>
                    <a:ext uri="{9D8B030D-6E8A-4147-A177-3AD203B41FA5}">
                      <a16:colId xmlns:a16="http://schemas.microsoft.com/office/drawing/2014/main" val="20001"/>
                    </a:ext>
                  </a:extLst>
                </a:gridCol>
                <a:gridCol w="852894">
                  <a:extLst>
                    <a:ext uri="{9D8B030D-6E8A-4147-A177-3AD203B41FA5}">
                      <a16:colId xmlns:a16="http://schemas.microsoft.com/office/drawing/2014/main" val="20002"/>
                    </a:ext>
                  </a:extLst>
                </a:gridCol>
                <a:gridCol w="1167117">
                  <a:extLst>
                    <a:ext uri="{9D8B030D-6E8A-4147-A177-3AD203B41FA5}">
                      <a16:colId xmlns:a16="http://schemas.microsoft.com/office/drawing/2014/main" val="20003"/>
                    </a:ext>
                  </a:extLst>
                </a:gridCol>
                <a:gridCol w="1166369">
                  <a:extLst>
                    <a:ext uri="{9D8B030D-6E8A-4147-A177-3AD203B41FA5}">
                      <a16:colId xmlns:a16="http://schemas.microsoft.com/office/drawing/2014/main" val="20004"/>
                    </a:ext>
                  </a:extLst>
                </a:gridCol>
                <a:gridCol w="1166369">
                  <a:extLst>
                    <a:ext uri="{9D8B030D-6E8A-4147-A177-3AD203B41FA5}">
                      <a16:colId xmlns:a16="http://schemas.microsoft.com/office/drawing/2014/main" val="20005"/>
                    </a:ext>
                  </a:extLst>
                </a:gridCol>
              </a:tblGrid>
              <a:tr h="454467">
                <a:tc>
                  <a:txBody>
                    <a:bodyPr/>
                    <a:lstStyle/>
                    <a:p>
                      <a:pPr algn="l">
                        <a:spcAft>
                          <a:spcPts val="0"/>
                        </a:spcAft>
                      </a:pPr>
                      <a:r>
                        <a:rPr lang="lt-LT" sz="1400" dirty="0">
                          <a:effectLst/>
                        </a:rPr>
                        <a:t>2.3. NVO socialinio verslo kūrimas ir plėtra</a:t>
                      </a:r>
                      <a:endParaRPr lang="lt-LT" sz="1400" dirty="0">
                        <a:effectLst/>
                        <a:latin typeface="Times New Roman"/>
                        <a:ea typeface="Calibri"/>
                      </a:endParaRPr>
                    </a:p>
                  </a:txBody>
                  <a:tcPr marL="57139" marR="57139" marT="0" marB="0"/>
                </a:tc>
                <a:tc>
                  <a:txBody>
                    <a:bodyPr/>
                    <a:lstStyle/>
                    <a:p>
                      <a:pPr algn="l">
                        <a:lnSpc>
                          <a:spcPct val="115000"/>
                        </a:lnSpc>
                        <a:spcAft>
                          <a:spcPts val="0"/>
                        </a:spcAft>
                      </a:pPr>
                      <a:r>
                        <a:rPr lang="lt-LT" sz="1400" dirty="0">
                          <a:effectLst/>
                          <a:latin typeface="+mn-lt"/>
                        </a:rPr>
                        <a:t>Intensyvumas</a:t>
                      </a:r>
                      <a:endParaRPr lang="lt-LT" sz="1400" dirty="0">
                        <a:effectLst/>
                        <a:latin typeface="+mn-lt"/>
                        <a:ea typeface="Calibri"/>
                      </a:endParaRPr>
                    </a:p>
                  </a:txBody>
                  <a:tcPr marL="66877" marR="66877" marT="0" marB="0"/>
                </a:tc>
                <a:tc>
                  <a:txBody>
                    <a:bodyPr/>
                    <a:lstStyle/>
                    <a:p>
                      <a:pPr algn="l">
                        <a:lnSpc>
                          <a:spcPct val="115000"/>
                        </a:lnSpc>
                        <a:spcAft>
                          <a:spcPts val="0"/>
                        </a:spcAft>
                      </a:pPr>
                      <a:r>
                        <a:rPr lang="lt-LT" sz="1400" dirty="0">
                          <a:effectLst/>
                          <a:latin typeface="+mn-lt"/>
                        </a:rPr>
                        <a:t> Skirta lėšų iš viso, tūkst. Eur</a:t>
                      </a:r>
                      <a:endParaRPr lang="lt-LT" sz="1400" dirty="0">
                        <a:effectLst/>
                        <a:latin typeface="+mn-lt"/>
                        <a:ea typeface="Calibri"/>
                      </a:endParaRPr>
                    </a:p>
                  </a:txBody>
                  <a:tcPr marL="66877" marR="66877" marT="0" marB="0"/>
                </a:tc>
                <a:tc>
                  <a:txBody>
                    <a:bodyPr/>
                    <a:lstStyle/>
                    <a:p>
                      <a:pPr algn="l">
                        <a:lnSpc>
                          <a:spcPct val="115000"/>
                        </a:lnSpc>
                        <a:spcAft>
                          <a:spcPts val="0"/>
                        </a:spcAft>
                      </a:pPr>
                      <a:r>
                        <a:rPr lang="lt-LT" sz="1400" dirty="0">
                          <a:effectLst/>
                          <a:latin typeface="+mn-lt"/>
                        </a:rPr>
                        <a:t> Min. projektų skaičius</a:t>
                      </a:r>
                      <a:endParaRPr lang="lt-LT" sz="1400" dirty="0">
                        <a:effectLst/>
                        <a:latin typeface="+mn-lt"/>
                        <a:ea typeface="Calibri"/>
                      </a:endParaRPr>
                    </a:p>
                  </a:txBody>
                  <a:tcPr marL="66877" marR="66877" marT="0" marB="0"/>
                </a:tc>
                <a:tc>
                  <a:txBody>
                    <a:bodyPr/>
                    <a:lstStyle/>
                    <a:p>
                      <a:pPr algn="l">
                        <a:lnSpc>
                          <a:spcPct val="115000"/>
                        </a:lnSpc>
                        <a:spcAft>
                          <a:spcPts val="0"/>
                        </a:spcAft>
                      </a:pPr>
                      <a:r>
                        <a:rPr lang="lt-LT" sz="1400" dirty="0">
                          <a:effectLst/>
                          <a:latin typeface="+mn-lt"/>
                        </a:rPr>
                        <a:t> Max</a:t>
                      </a:r>
                      <a:r>
                        <a:rPr lang="lt-LT" sz="1400" baseline="0" dirty="0">
                          <a:effectLst/>
                          <a:latin typeface="+mn-lt"/>
                        </a:rPr>
                        <a:t> parama projektui, tūkst. Eur</a:t>
                      </a:r>
                      <a:endParaRPr lang="lt-LT" sz="1400" dirty="0">
                        <a:effectLst/>
                        <a:latin typeface="+mn-lt"/>
                        <a:ea typeface="Calibri"/>
                      </a:endParaRPr>
                    </a:p>
                  </a:txBody>
                  <a:tcPr marL="66877" marR="66877" marT="0" marB="0"/>
                </a:tc>
                <a:tc>
                  <a:txBody>
                    <a:bodyPr/>
                    <a:lstStyle/>
                    <a:p>
                      <a:pPr algn="l">
                        <a:spcAft>
                          <a:spcPts val="0"/>
                        </a:spcAft>
                      </a:pPr>
                      <a:r>
                        <a:rPr lang="lt-LT" sz="1400" dirty="0">
                          <a:effectLst/>
                        </a:rPr>
                        <a:t>Darbo vietos</a:t>
                      </a:r>
                      <a:endParaRPr lang="lt-LT" sz="1400" dirty="0">
                        <a:effectLst/>
                        <a:latin typeface="Times New Roman"/>
                        <a:ea typeface="Calibri"/>
                      </a:endParaRPr>
                    </a:p>
                  </a:txBody>
                  <a:tcPr marL="57139" marR="57139" marT="0" marB="0"/>
                </a:tc>
                <a:extLst>
                  <a:ext uri="{0D108BD9-81ED-4DB2-BD59-A6C34878D82A}">
                    <a16:rowId xmlns:a16="http://schemas.microsoft.com/office/drawing/2014/main" val="10000"/>
                  </a:ext>
                </a:extLst>
              </a:tr>
              <a:tr h="558692">
                <a:tc>
                  <a:txBody>
                    <a:bodyPr/>
                    <a:lstStyle/>
                    <a:p>
                      <a:pPr algn="l">
                        <a:spcAft>
                          <a:spcPts val="0"/>
                        </a:spcAft>
                      </a:pPr>
                      <a:r>
                        <a:rPr lang="lt-LT" sz="1400" dirty="0">
                          <a:effectLst/>
                        </a:rPr>
                        <a:t>2.3.1. Parama socialiniam verslui kurti  ir plėtoti  </a:t>
                      </a:r>
                    </a:p>
                    <a:p>
                      <a:pPr algn="l">
                        <a:spcAft>
                          <a:spcPts val="0"/>
                        </a:spcAft>
                      </a:pPr>
                      <a:r>
                        <a:rPr lang="lt-LT" sz="1400" dirty="0">
                          <a:effectLst/>
                        </a:rPr>
                        <a:t>Inovacija</a:t>
                      </a:r>
                    </a:p>
                    <a:p>
                      <a:pPr algn="l">
                        <a:spcAft>
                          <a:spcPts val="0"/>
                        </a:spcAft>
                      </a:pPr>
                      <a:r>
                        <a:rPr lang="lt-LT" sz="1400" dirty="0">
                          <a:effectLst/>
                        </a:rPr>
                        <a:t> </a:t>
                      </a:r>
                      <a:endParaRPr lang="lt-LT" sz="1400" dirty="0">
                        <a:effectLst/>
                        <a:latin typeface="Times New Roman"/>
                        <a:ea typeface="Calibri"/>
                      </a:endParaRPr>
                    </a:p>
                  </a:txBody>
                  <a:tcPr marL="57139" marR="57139" marT="0" marB="0"/>
                </a:tc>
                <a:tc>
                  <a:txBody>
                    <a:bodyPr/>
                    <a:lstStyle/>
                    <a:p>
                      <a:pPr algn="l">
                        <a:spcAft>
                          <a:spcPts val="0"/>
                        </a:spcAft>
                      </a:pPr>
                      <a:r>
                        <a:rPr lang="lt-LT" sz="1400" dirty="0">
                          <a:effectLst/>
                        </a:rPr>
                        <a:t>80 proc./ </a:t>
                      </a:r>
                      <a:r>
                        <a:rPr lang="lt-LT" sz="1400" dirty="0">
                          <a:solidFill>
                            <a:srgbClr val="FF0000"/>
                          </a:solidFill>
                          <a:effectLst/>
                        </a:rPr>
                        <a:t>bus 95 proc.</a:t>
                      </a:r>
                    </a:p>
                    <a:p>
                      <a:pPr algn="l">
                        <a:spcAft>
                          <a:spcPts val="0"/>
                        </a:spcAft>
                      </a:pPr>
                      <a:r>
                        <a:rPr lang="lt-LT" sz="1400" dirty="0">
                          <a:effectLst/>
                        </a:rPr>
                        <a:t> </a:t>
                      </a:r>
                      <a:endParaRPr lang="lt-LT" sz="1400" dirty="0">
                        <a:effectLst/>
                        <a:latin typeface="Times New Roman"/>
                        <a:ea typeface="Calibri"/>
                      </a:endParaRPr>
                    </a:p>
                  </a:txBody>
                  <a:tcPr marL="57139" marR="57139" marT="0" marB="0"/>
                </a:tc>
                <a:tc>
                  <a:txBody>
                    <a:bodyPr/>
                    <a:lstStyle/>
                    <a:p>
                      <a:pPr algn="ctr">
                        <a:spcAft>
                          <a:spcPts val="0"/>
                        </a:spcAft>
                      </a:pPr>
                      <a:r>
                        <a:rPr lang="lt-LT" sz="1400" dirty="0">
                          <a:effectLst/>
                        </a:rPr>
                        <a:t>425</a:t>
                      </a:r>
                    </a:p>
                    <a:p>
                      <a:pPr algn="ctr">
                        <a:spcAft>
                          <a:spcPts val="0"/>
                        </a:spcAft>
                      </a:pPr>
                      <a:r>
                        <a:rPr lang="lt-LT" sz="1400" dirty="0">
                          <a:effectLst/>
                        </a:rPr>
                        <a:t> </a:t>
                      </a:r>
                      <a:endParaRPr lang="lt-LT" sz="1400" dirty="0">
                        <a:effectLst/>
                        <a:latin typeface="Times New Roman"/>
                        <a:ea typeface="Calibri"/>
                      </a:endParaRPr>
                    </a:p>
                  </a:txBody>
                  <a:tcPr marL="57139" marR="57139" marT="0" marB="0"/>
                </a:tc>
                <a:tc>
                  <a:txBody>
                    <a:bodyPr/>
                    <a:lstStyle/>
                    <a:p>
                      <a:pPr algn="ctr">
                        <a:spcAft>
                          <a:spcPts val="0"/>
                        </a:spcAft>
                      </a:pPr>
                      <a:r>
                        <a:rPr lang="lt-LT" sz="1400">
                          <a:effectLst/>
                        </a:rPr>
                        <a:t>5</a:t>
                      </a:r>
                      <a:endParaRPr lang="lt-LT" sz="1400">
                        <a:effectLst/>
                        <a:latin typeface="Times New Roman"/>
                        <a:ea typeface="Calibri"/>
                      </a:endParaRPr>
                    </a:p>
                  </a:txBody>
                  <a:tcPr marL="57139" marR="57139" marT="0" marB="0"/>
                </a:tc>
                <a:tc>
                  <a:txBody>
                    <a:bodyPr/>
                    <a:lstStyle/>
                    <a:p>
                      <a:pPr algn="ctr">
                        <a:spcAft>
                          <a:spcPts val="0"/>
                        </a:spcAft>
                      </a:pPr>
                      <a:r>
                        <a:rPr lang="lt-LT" sz="1400" dirty="0">
                          <a:effectLst/>
                        </a:rPr>
                        <a:t>Iki 85</a:t>
                      </a:r>
                      <a:endParaRPr lang="lt-LT" sz="1400" dirty="0">
                        <a:effectLst/>
                        <a:latin typeface="Times New Roman"/>
                        <a:ea typeface="Calibri"/>
                      </a:endParaRPr>
                    </a:p>
                  </a:txBody>
                  <a:tcPr marL="57139" marR="57139" marT="0" marB="0"/>
                </a:tc>
                <a:tc>
                  <a:txBody>
                    <a:bodyPr/>
                    <a:lstStyle/>
                    <a:p>
                      <a:pPr algn="ctr">
                        <a:spcAft>
                          <a:spcPts val="0"/>
                        </a:spcAft>
                      </a:pPr>
                      <a:r>
                        <a:rPr lang="lt-LT" sz="1400" dirty="0">
                          <a:effectLst/>
                        </a:rPr>
                        <a:t>7</a:t>
                      </a:r>
                      <a:endParaRPr lang="lt-LT" sz="1400" dirty="0">
                        <a:effectLst/>
                        <a:latin typeface="Times New Roman"/>
                        <a:ea typeface="Calibri"/>
                      </a:endParaRPr>
                    </a:p>
                  </a:txBody>
                  <a:tcPr marL="57139" marR="57139" marT="0" marB="0"/>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5218593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t-LT" dirty="0"/>
              <a:t>II prioriteto 2.3. priemonė </a:t>
            </a:r>
            <a:r>
              <a:rPr lang="lt-LT" sz="3100" dirty="0"/>
              <a:t>(VPS 9 skyrius)</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29158" y="6400799"/>
            <a:ext cx="2914842" cy="450169"/>
          </a:xfrm>
          <a:prstGeom prst="rect">
            <a:avLst/>
          </a:prstGeom>
        </p:spPr>
      </p:pic>
      <p:sp>
        <p:nvSpPr>
          <p:cNvPr id="6" name="Rectangle 5"/>
          <p:cNvSpPr/>
          <p:nvPr/>
        </p:nvSpPr>
        <p:spPr>
          <a:xfrm>
            <a:off x="533400" y="1600200"/>
            <a:ext cx="8077200" cy="4401205"/>
          </a:xfrm>
          <a:prstGeom prst="rect">
            <a:avLst/>
          </a:prstGeom>
        </p:spPr>
        <p:txBody>
          <a:bodyPr wrap="square">
            <a:spAutoFit/>
          </a:bodyPr>
          <a:lstStyle/>
          <a:p>
            <a:r>
              <a:rPr lang="lt-LT" dirty="0"/>
              <a:t>Parama socialiniam verslui kurti  ir plėtoti (NVO). </a:t>
            </a:r>
            <a:r>
              <a:rPr lang="lt-LT" spc="-100" dirty="0">
                <a:solidFill>
                  <a:schemeClr val="tx2"/>
                </a:solidFill>
              </a:rPr>
              <a:t>Priemonės aprašymas</a:t>
            </a:r>
          </a:p>
          <a:p>
            <a:endParaRPr lang="lt-LT" spc="-100" dirty="0">
              <a:solidFill>
                <a:schemeClr val="tx2"/>
              </a:solidFill>
            </a:endParaRPr>
          </a:p>
          <a:p>
            <a:r>
              <a:rPr lang="lt-LT" dirty="0"/>
              <a:t>Parama skiriama nevyriausybinėms organizacijoms (savo veikloje taikančioms arba siekiančioms taikyti verslo modelius), kurios Rokiškio r. VVG teritorijoje  kuria  ir (arba) plėtoja socialinį verslą, kaip apibrėžiama Socialino verslo koncepcijoje (LR ūkio ministro įsakymas, 2015-04-03 Nr. 4-207). </a:t>
            </a:r>
          </a:p>
          <a:p>
            <a:r>
              <a:rPr lang="lt-LT" dirty="0"/>
              <a:t>Šia inovatyvia priemone siekiama aktyvinti nevyriausybinį sektorių imtis verslumo idėjų, įgyti praktinių įgūdžių verslo srityje. Remiama veikla, apimanti įvairius verslus - produktų gamybą, apdorojimą, perdirbimą, jų pardavimą, įvairių paslaugų teikimą, rinkodaros priemones; taip pat kuriamo verslo populiarinimas.</a:t>
            </a:r>
          </a:p>
          <a:p>
            <a:r>
              <a:rPr lang="lt-LT" dirty="0"/>
              <a:t> </a:t>
            </a:r>
          </a:p>
          <a:p>
            <a:r>
              <a:rPr lang="lt-LT" dirty="0">
                <a:solidFill>
                  <a:schemeClr val="tx2">
                    <a:lumMod val="75000"/>
                  </a:schemeClr>
                </a:solidFill>
              </a:rPr>
              <a:t>Per priemonę bus kuriamos naujos darbo vietos. Suplanuota minimaliai įgyvendinti bent </a:t>
            </a:r>
            <a:r>
              <a:rPr lang="lt-LT" sz="2800" dirty="0">
                <a:solidFill>
                  <a:schemeClr val="tx2">
                    <a:lumMod val="75000"/>
                  </a:schemeClr>
                </a:solidFill>
              </a:rPr>
              <a:t>5</a:t>
            </a:r>
            <a:r>
              <a:rPr lang="lt-LT" dirty="0">
                <a:solidFill>
                  <a:schemeClr val="tx2">
                    <a:lumMod val="75000"/>
                  </a:schemeClr>
                </a:solidFill>
              </a:rPr>
              <a:t> projektus ir  minimaliai sukurti bent </a:t>
            </a:r>
            <a:r>
              <a:rPr lang="lt-LT" sz="2800" dirty="0">
                <a:solidFill>
                  <a:schemeClr val="tx2">
                    <a:lumMod val="75000"/>
                  </a:schemeClr>
                </a:solidFill>
              </a:rPr>
              <a:t>7</a:t>
            </a:r>
            <a:r>
              <a:rPr lang="lt-LT" dirty="0">
                <a:solidFill>
                  <a:schemeClr val="tx2">
                    <a:lumMod val="75000"/>
                  </a:schemeClr>
                </a:solidFill>
              </a:rPr>
              <a:t> darbo vietas.</a:t>
            </a:r>
          </a:p>
          <a:p>
            <a:endParaRPr lang="lt-LT" dirty="0">
              <a:latin typeface="Times New Roman"/>
              <a:ea typeface="Calibri"/>
            </a:endParaRPr>
          </a:p>
        </p:txBody>
      </p:sp>
    </p:spTree>
    <p:extLst>
      <p:ext uri="{BB962C8B-B14F-4D97-AF65-F5344CB8AC3E}">
        <p14:creationId xmlns:p14="http://schemas.microsoft.com/office/powerpoint/2010/main" val="32751447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t-LT" dirty="0"/>
              <a:t>II prioriteto 2.4. priemonė </a:t>
            </a:r>
            <a:r>
              <a:rPr lang="lt-LT" sz="3100" dirty="0"/>
              <a:t>(VPS 9 skyrius)</a:t>
            </a:r>
          </a:p>
        </p:txBody>
      </p:sp>
      <p:graphicFrame>
        <p:nvGraphicFramePr>
          <p:cNvPr id="6" name="Table 5"/>
          <p:cNvGraphicFramePr>
            <a:graphicFrameLocks noGrp="1"/>
          </p:cNvGraphicFramePr>
          <p:nvPr>
            <p:extLst>
              <p:ext uri="{D42A27DB-BD31-4B8C-83A1-F6EECF244321}">
                <p14:modId xmlns:p14="http://schemas.microsoft.com/office/powerpoint/2010/main" val="6926798"/>
              </p:ext>
            </p:extLst>
          </p:nvPr>
        </p:nvGraphicFramePr>
        <p:xfrm>
          <a:off x="592429" y="1371600"/>
          <a:ext cx="8246771" cy="2210245"/>
        </p:xfrm>
        <a:graphic>
          <a:graphicData uri="http://schemas.openxmlformats.org/drawingml/2006/table">
            <a:tbl>
              <a:tblPr firstRow="1" firstCol="1" bandRow="1">
                <a:tableStyleId>{5C22544A-7EE6-4342-B048-85BDC9FD1C3A}</a:tableStyleId>
              </a:tblPr>
              <a:tblGrid>
                <a:gridCol w="3371999">
                  <a:extLst>
                    <a:ext uri="{9D8B030D-6E8A-4147-A177-3AD203B41FA5}">
                      <a16:colId xmlns:a16="http://schemas.microsoft.com/office/drawing/2014/main" val="20000"/>
                    </a:ext>
                  </a:extLst>
                </a:gridCol>
                <a:gridCol w="1123118">
                  <a:extLst>
                    <a:ext uri="{9D8B030D-6E8A-4147-A177-3AD203B41FA5}">
                      <a16:colId xmlns:a16="http://schemas.microsoft.com/office/drawing/2014/main" val="20001"/>
                    </a:ext>
                  </a:extLst>
                </a:gridCol>
                <a:gridCol w="1004200">
                  <a:extLst>
                    <a:ext uri="{9D8B030D-6E8A-4147-A177-3AD203B41FA5}">
                      <a16:colId xmlns:a16="http://schemas.microsoft.com/office/drawing/2014/main" val="20002"/>
                    </a:ext>
                  </a:extLst>
                </a:gridCol>
                <a:gridCol w="1374167">
                  <a:extLst>
                    <a:ext uri="{9D8B030D-6E8A-4147-A177-3AD203B41FA5}">
                      <a16:colId xmlns:a16="http://schemas.microsoft.com/office/drawing/2014/main" val="20003"/>
                    </a:ext>
                  </a:extLst>
                </a:gridCol>
                <a:gridCol w="1373287">
                  <a:extLst>
                    <a:ext uri="{9D8B030D-6E8A-4147-A177-3AD203B41FA5}">
                      <a16:colId xmlns:a16="http://schemas.microsoft.com/office/drawing/2014/main" val="20004"/>
                    </a:ext>
                  </a:extLst>
                </a:gridCol>
              </a:tblGrid>
              <a:tr h="454467">
                <a:tc>
                  <a:txBody>
                    <a:bodyPr/>
                    <a:lstStyle/>
                    <a:p>
                      <a:pPr algn="l">
                        <a:spcAft>
                          <a:spcPts val="0"/>
                        </a:spcAft>
                      </a:pPr>
                      <a:r>
                        <a:rPr lang="lt-LT" sz="1400" dirty="0">
                          <a:effectLst/>
                        </a:rPr>
                        <a:t>2.4. </a:t>
                      </a:r>
                      <a:r>
                        <a:rPr lang="lt-LT" sz="1400" b="1" kern="1200" dirty="0">
                          <a:solidFill>
                            <a:schemeClr val="lt1"/>
                          </a:solidFill>
                          <a:effectLst/>
                          <a:latin typeface="+mn-lt"/>
                          <a:ea typeface="+mn-ea"/>
                          <a:cs typeface="+mn-cs"/>
                        </a:rPr>
                        <a:t>Bendradarbiavimas</a:t>
                      </a:r>
                      <a:endParaRPr lang="lt-LT" sz="1400" dirty="0">
                        <a:effectLst/>
                        <a:latin typeface="Times New Roman"/>
                        <a:ea typeface="Calibri"/>
                      </a:endParaRPr>
                    </a:p>
                  </a:txBody>
                  <a:tcPr marL="57139" marR="57139" marT="0" marB="0"/>
                </a:tc>
                <a:tc>
                  <a:txBody>
                    <a:bodyPr/>
                    <a:lstStyle/>
                    <a:p>
                      <a:pPr algn="l">
                        <a:lnSpc>
                          <a:spcPct val="115000"/>
                        </a:lnSpc>
                        <a:spcAft>
                          <a:spcPts val="0"/>
                        </a:spcAft>
                      </a:pPr>
                      <a:r>
                        <a:rPr lang="lt-LT" sz="1400" dirty="0">
                          <a:effectLst/>
                          <a:latin typeface="+mn-lt"/>
                        </a:rPr>
                        <a:t>Intensyvumas</a:t>
                      </a:r>
                      <a:endParaRPr lang="lt-LT" sz="1400" dirty="0">
                        <a:effectLst/>
                        <a:latin typeface="+mn-lt"/>
                        <a:ea typeface="Calibri"/>
                      </a:endParaRPr>
                    </a:p>
                  </a:txBody>
                  <a:tcPr marL="66877" marR="66877" marT="0" marB="0"/>
                </a:tc>
                <a:tc>
                  <a:txBody>
                    <a:bodyPr/>
                    <a:lstStyle/>
                    <a:p>
                      <a:pPr algn="l">
                        <a:lnSpc>
                          <a:spcPct val="115000"/>
                        </a:lnSpc>
                        <a:spcAft>
                          <a:spcPts val="0"/>
                        </a:spcAft>
                      </a:pPr>
                      <a:r>
                        <a:rPr lang="lt-LT" sz="1400" dirty="0">
                          <a:effectLst/>
                          <a:latin typeface="+mn-lt"/>
                        </a:rPr>
                        <a:t> Skirta lėšų iš viso, tūkst. Eur</a:t>
                      </a:r>
                      <a:endParaRPr lang="lt-LT" sz="1400" dirty="0">
                        <a:effectLst/>
                        <a:latin typeface="+mn-lt"/>
                        <a:ea typeface="Calibri"/>
                      </a:endParaRPr>
                    </a:p>
                  </a:txBody>
                  <a:tcPr marL="66877" marR="66877" marT="0" marB="0"/>
                </a:tc>
                <a:tc>
                  <a:txBody>
                    <a:bodyPr/>
                    <a:lstStyle/>
                    <a:p>
                      <a:pPr algn="l">
                        <a:lnSpc>
                          <a:spcPct val="115000"/>
                        </a:lnSpc>
                        <a:spcAft>
                          <a:spcPts val="0"/>
                        </a:spcAft>
                      </a:pPr>
                      <a:r>
                        <a:rPr lang="lt-LT" sz="1400" dirty="0">
                          <a:effectLst/>
                          <a:latin typeface="+mn-lt"/>
                        </a:rPr>
                        <a:t> Min. projektų skaičius</a:t>
                      </a:r>
                      <a:endParaRPr lang="lt-LT" sz="1400" dirty="0">
                        <a:effectLst/>
                        <a:latin typeface="+mn-lt"/>
                        <a:ea typeface="Calibri"/>
                      </a:endParaRPr>
                    </a:p>
                  </a:txBody>
                  <a:tcPr marL="66877" marR="66877" marT="0" marB="0"/>
                </a:tc>
                <a:tc>
                  <a:txBody>
                    <a:bodyPr/>
                    <a:lstStyle/>
                    <a:p>
                      <a:pPr algn="l">
                        <a:lnSpc>
                          <a:spcPct val="115000"/>
                        </a:lnSpc>
                        <a:spcAft>
                          <a:spcPts val="0"/>
                        </a:spcAft>
                      </a:pPr>
                      <a:r>
                        <a:rPr lang="lt-LT" sz="1400" dirty="0">
                          <a:effectLst/>
                          <a:latin typeface="+mn-lt"/>
                        </a:rPr>
                        <a:t> Max</a:t>
                      </a:r>
                      <a:r>
                        <a:rPr lang="lt-LT" sz="1400" baseline="0" dirty="0">
                          <a:effectLst/>
                          <a:latin typeface="+mn-lt"/>
                        </a:rPr>
                        <a:t> parama projektui, tūkst. Eur</a:t>
                      </a:r>
                      <a:endParaRPr lang="lt-LT" sz="1400" dirty="0">
                        <a:effectLst/>
                        <a:latin typeface="+mn-lt"/>
                        <a:ea typeface="Calibri"/>
                      </a:endParaRPr>
                    </a:p>
                  </a:txBody>
                  <a:tcPr marL="66877" marR="66877" marT="0" marB="0"/>
                </a:tc>
                <a:extLst>
                  <a:ext uri="{0D108BD9-81ED-4DB2-BD59-A6C34878D82A}">
                    <a16:rowId xmlns:a16="http://schemas.microsoft.com/office/drawing/2014/main" val="10000"/>
                  </a:ext>
                </a:extLst>
              </a:tr>
              <a:tr h="558692">
                <a:tc>
                  <a:txBody>
                    <a:bodyPr/>
                    <a:lstStyle/>
                    <a:p>
                      <a:pPr>
                        <a:spcAft>
                          <a:spcPts val="0"/>
                        </a:spcAft>
                      </a:pPr>
                      <a:r>
                        <a:rPr lang="lt-LT" sz="1200" dirty="0">
                          <a:effectLst/>
                        </a:rPr>
                        <a:t>2.4.1. </a:t>
                      </a:r>
                      <a:r>
                        <a:rPr lang="lt-LT" sz="1400" dirty="0">
                          <a:effectLst/>
                        </a:rPr>
                        <a:t>Parama bendradarbiavimui (vietos lygio populiarinimo veikla, skirta trumpoms tiekimo grandinėms bei vietos rinkoms plėtoti)</a:t>
                      </a:r>
                      <a:br>
                        <a:rPr lang="lt-LT" sz="1400" dirty="0">
                          <a:effectLst/>
                        </a:rPr>
                      </a:br>
                      <a:r>
                        <a:rPr lang="lt-LT" sz="1200" dirty="0">
                          <a:effectLst/>
                        </a:rPr>
                        <a:t>Inovacija (klasteriai) </a:t>
                      </a:r>
                      <a:endParaRPr lang="lt-LT" sz="1400" dirty="0">
                        <a:effectLst/>
                        <a:latin typeface="Times New Roman"/>
                        <a:ea typeface="Calibri"/>
                      </a:endParaRPr>
                    </a:p>
                    <a:p>
                      <a:pPr algn="l">
                        <a:spcAft>
                          <a:spcPts val="0"/>
                        </a:spcAft>
                      </a:pPr>
                      <a:r>
                        <a:rPr lang="lt-LT" sz="1400" dirty="0">
                          <a:effectLst/>
                        </a:rPr>
                        <a:t> </a:t>
                      </a:r>
                      <a:endParaRPr lang="lt-LT" sz="1400" dirty="0">
                        <a:effectLst/>
                        <a:latin typeface="Times New Roman"/>
                        <a:ea typeface="Calibri"/>
                      </a:endParaRPr>
                    </a:p>
                  </a:txBody>
                  <a:tcPr marL="57139" marR="57139" marT="0" marB="0"/>
                </a:tc>
                <a:tc>
                  <a:txBody>
                    <a:bodyPr/>
                    <a:lstStyle/>
                    <a:p>
                      <a:pPr algn="l">
                        <a:spcAft>
                          <a:spcPts val="0"/>
                        </a:spcAft>
                      </a:pPr>
                      <a:r>
                        <a:rPr lang="lt-LT" sz="1400" dirty="0">
                          <a:effectLst/>
                        </a:rPr>
                        <a:t>80 proc.</a:t>
                      </a:r>
                    </a:p>
                    <a:p>
                      <a:pPr algn="l">
                        <a:spcAft>
                          <a:spcPts val="0"/>
                        </a:spcAft>
                      </a:pPr>
                      <a:r>
                        <a:rPr lang="lt-LT" sz="1400" dirty="0">
                          <a:effectLst/>
                        </a:rPr>
                        <a:t> </a:t>
                      </a:r>
                      <a:endParaRPr lang="lt-LT" sz="1400" dirty="0">
                        <a:effectLst/>
                        <a:latin typeface="Times New Roman"/>
                        <a:ea typeface="Calibri"/>
                      </a:endParaRPr>
                    </a:p>
                  </a:txBody>
                  <a:tcPr marL="57139" marR="57139" marT="0" marB="0"/>
                </a:tc>
                <a:tc>
                  <a:txBody>
                    <a:bodyPr/>
                    <a:lstStyle/>
                    <a:p>
                      <a:pPr algn="ctr">
                        <a:spcAft>
                          <a:spcPts val="0"/>
                        </a:spcAft>
                      </a:pPr>
                      <a:r>
                        <a:rPr lang="lt-LT" sz="1400" dirty="0">
                          <a:effectLst/>
                        </a:rPr>
                        <a:t>91,980</a:t>
                      </a:r>
                      <a:endParaRPr lang="lt-LT" sz="1400" dirty="0">
                        <a:effectLst/>
                        <a:latin typeface="Times New Roman"/>
                        <a:ea typeface="Calibri"/>
                      </a:endParaRPr>
                    </a:p>
                  </a:txBody>
                  <a:tcPr marL="57139" marR="57139" marT="0" marB="0"/>
                </a:tc>
                <a:tc>
                  <a:txBody>
                    <a:bodyPr/>
                    <a:lstStyle/>
                    <a:p>
                      <a:pPr algn="ctr">
                        <a:spcAft>
                          <a:spcPts val="0"/>
                        </a:spcAft>
                      </a:pPr>
                      <a:r>
                        <a:rPr lang="lt-LT" sz="1400" dirty="0">
                          <a:effectLst/>
                        </a:rPr>
                        <a:t>2</a:t>
                      </a:r>
                      <a:endParaRPr lang="lt-LT" sz="1400" dirty="0">
                        <a:effectLst/>
                        <a:latin typeface="Times New Roman"/>
                        <a:ea typeface="Calibri"/>
                      </a:endParaRPr>
                    </a:p>
                  </a:txBody>
                  <a:tcPr marL="57139" marR="57139" marT="0" marB="0"/>
                </a:tc>
                <a:tc>
                  <a:txBody>
                    <a:bodyPr/>
                    <a:lstStyle/>
                    <a:p>
                      <a:pPr algn="ctr">
                        <a:spcAft>
                          <a:spcPts val="0"/>
                        </a:spcAft>
                      </a:pPr>
                      <a:r>
                        <a:rPr lang="lt-LT" sz="1400" dirty="0">
                          <a:effectLst/>
                        </a:rPr>
                        <a:t>45,990</a:t>
                      </a:r>
                    </a:p>
                    <a:p>
                      <a:pPr algn="ctr">
                        <a:spcAft>
                          <a:spcPts val="0"/>
                        </a:spcAft>
                      </a:pPr>
                      <a:r>
                        <a:rPr lang="lt-LT" sz="1400" dirty="0">
                          <a:effectLst/>
                        </a:rPr>
                        <a:t> </a:t>
                      </a:r>
                      <a:endParaRPr lang="lt-LT" sz="1400" dirty="0">
                        <a:effectLst/>
                        <a:latin typeface="Times New Roman"/>
                        <a:ea typeface="Calibri"/>
                      </a:endParaRPr>
                    </a:p>
                  </a:txBody>
                  <a:tcPr marL="57139" marR="57139" marT="0" marB="0"/>
                </a:tc>
                <a:extLst>
                  <a:ext uri="{0D108BD9-81ED-4DB2-BD59-A6C34878D82A}">
                    <a16:rowId xmlns:a16="http://schemas.microsoft.com/office/drawing/2014/main" val="10001"/>
                  </a:ext>
                </a:extLst>
              </a:tr>
            </a:tbl>
          </a:graphicData>
        </a:graphic>
      </p:graphicFrame>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29158" y="6400799"/>
            <a:ext cx="2914842" cy="450169"/>
          </a:xfrm>
          <a:prstGeom prst="rect">
            <a:avLst/>
          </a:prstGeom>
        </p:spPr>
      </p:pic>
      <p:sp>
        <p:nvSpPr>
          <p:cNvPr id="8" name="Rectangle 7"/>
          <p:cNvSpPr/>
          <p:nvPr/>
        </p:nvSpPr>
        <p:spPr>
          <a:xfrm>
            <a:off x="381000" y="3962400"/>
            <a:ext cx="7848599" cy="1477328"/>
          </a:xfrm>
          <a:prstGeom prst="rect">
            <a:avLst/>
          </a:prstGeom>
        </p:spPr>
        <p:txBody>
          <a:bodyPr wrap="square">
            <a:spAutoFit/>
          </a:bodyPr>
          <a:lstStyle/>
          <a:p>
            <a:r>
              <a:rPr lang="lt-LT" spc="-100" dirty="0">
                <a:solidFill>
                  <a:schemeClr val="tx2"/>
                </a:solidFill>
                <a:latin typeface="+mj-lt"/>
                <a:ea typeface="+mj-ea"/>
                <a:cs typeface="+mj-cs"/>
              </a:rPr>
              <a:t>Sąlygos</a:t>
            </a:r>
          </a:p>
          <a:p>
            <a:pPr marL="285750" indent="-285750">
              <a:buFont typeface="Arial" panose="020B0604020202020204" pitchFamily="34" charset="0"/>
              <a:buChar char="•"/>
            </a:pPr>
            <a:r>
              <a:rPr lang="lt-LT" dirty="0"/>
              <a:t>Pareiškėjai viešieji juridiniai asmenys</a:t>
            </a:r>
          </a:p>
          <a:p>
            <a:pPr marL="285750" indent="-285750">
              <a:buFont typeface="Arial" panose="020B0604020202020204" pitchFamily="34" charset="0"/>
              <a:buChar char="•"/>
            </a:pPr>
            <a:r>
              <a:rPr lang="lt-LT" dirty="0"/>
              <a:t>Bendradarbiavimo tinklas (ne mažiau kaip 5 dalyviai </a:t>
            </a:r>
          </a:p>
          <a:p>
            <a:pPr marL="285750" indent="-285750">
              <a:buFont typeface="Arial" panose="020B0604020202020204" pitchFamily="34" charset="0"/>
              <a:buChar char="•"/>
            </a:pPr>
            <a:r>
              <a:rPr lang="lt-LT" dirty="0"/>
              <a:t>Projektų kontrolės laikotarpis – 5 m.</a:t>
            </a:r>
          </a:p>
          <a:p>
            <a:endParaRPr lang="lt-LT" dirty="0"/>
          </a:p>
        </p:txBody>
      </p:sp>
      <p:sp>
        <p:nvSpPr>
          <p:cNvPr id="10" name="Rectangle 9"/>
          <p:cNvSpPr/>
          <p:nvPr/>
        </p:nvSpPr>
        <p:spPr>
          <a:xfrm>
            <a:off x="335282" y="3962400"/>
            <a:ext cx="45719" cy="1752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Tree>
    <p:extLst>
      <p:ext uri="{BB962C8B-B14F-4D97-AF65-F5344CB8AC3E}">
        <p14:creationId xmlns:p14="http://schemas.microsoft.com/office/powerpoint/2010/main" val="40828388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990600"/>
          </a:xfrm>
        </p:spPr>
        <p:txBody>
          <a:bodyPr>
            <a:normAutofit/>
          </a:bodyPr>
          <a:lstStyle/>
          <a:p>
            <a:r>
              <a:rPr lang="lt-LT" dirty="0"/>
              <a:t>II prioriteto 2.4. priemonė </a:t>
            </a:r>
            <a:r>
              <a:rPr lang="lt-LT" sz="3100" dirty="0"/>
              <a:t>(VPS 9 skyrius)</a:t>
            </a:r>
          </a:p>
        </p:txBody>
      </p:sp>
      <p:sp>
        <p:nvSpPr>
          <p:cNvPr id="5" name="Rectangle 4"/>
          <p:cNvSpPr/>
          <p:nvPr/>
        </p:nvSpPr>
        <p:spPr>
          <a:xfrm>
            <a:off x="228600" y="1676400"/>
            <a:ext cx="8915400" cy="3508653"/>
          </a:xfrm>
          <a:prstGeom prst="rect">
            <a:avLst/>
          </a:prstGeom>
        </p:spPr>
        <p:txBody>
          <a:bodyPr wrap="square">
            <a:spAutoFit/>
          </a:bodyPr>
          <a:lstStyle/>
          <a:p>
            <a:r>
              <a:rPr lang="lt-LT" spc="-100" dirty="0">
                <a:solidFill>
                  <a:schemeClr val="tx2"/>
                </a:solidFill>
                <a:latin typeface="+mj-lt"/>
                <a:ea typeface="+mj-ea"/>
                <a:cs typeface="+mj-cs"/>
              </a:rPr>
              <a:t>Aprašymas</a:t>
            </a:r>
          </a:p>
          <a:p>
            <a:pPr marL="285750" indent="-285750">
              <a:buFont typeface="Arial" panose="020B0604020202020204" pitchFamily="34" charset="0"/>
              <a:buChar char="•"/>
            </a:pPr>
            <a:r>
              <a:rPr lang="lt-LT" dirty="0"/>
              <a:t>Parama siekiama Rokiškio r. VVG teritorijoje diegti </a:t>
            </a:r>
            <a:r>
              <a:rPr lang="lt-LT" dirty="0" err="1"/>
              <a:t>inovatyvias</a:t>
            </a:r>
            <a:r>
              <a:rPr lang="lt-LT" dirty="0"/>
              <a:t>, labiau efektyvias formas socialinei-ekonominei plėtrai, verslo tvarumui. Per veikiančių įvairių subjektų bendradarbiavimą telkti jų materialinius ir žmogiškuosius išteklius, populiarinant trumpas tiekimo grandines, vietos rinkas. Parama skiriama besijungiančių į bendradarbiavimo tinklus dalyvių iniciatyvoms, kuriant bendrą infrastruktūrą, organizuojant bendrus technologinius, darbo procesus; iniciatyvoms rinkų plėtrai. Bendradarbiavimo veiklos galutinis produktas turi būti sutelktas naujas tvarus bendradarbiavimo tinklas – kooperatinė bendrovė arba klasteris.</a:t>
            </a:r>
          </a:p>
          <a:p>
            <a:pPr marL="285750" indent="-285750">
              <a:buFont typeface="Arial" panose="020B0604020202020204" pitchFamily="34" charset="0"/>
              <a:buChar char="•"/>
            </a:pPr>
            <a:endParaRPr lang="lt-LT" dirty="0"/>
          </a:p>
          <a:p>
            <a:r>
              <a:rPr lang="lt-LT" dirty="0">
                <a:solidFill>
                  <a:schemeClr val="tx2">
                    <a:lumMod val="75000"/>
                  </a:schemeClr>
                </a:solidFill>
              </a:rPr>
              <a:t>Per priemonę suplanuota minimaliai įgyvendinti bent </a:t>
            </a:r>
            <a:r>
              <a:rPr lang="lt-LT" sz="2400" b="1" dirty="0">
                <a:solidFill>
                  <a:schemeClr val="tx2">
                    <a:lumMod val="75000"/>
                  </a:schemeClr>
                </a:solidFill>
              </a:rPr>
              <a:t>2</a:t>
            </a:r>
            <a:r>
              <a:rPr lang="lt-LT" dirty="0">
                <a:solidFill>
                  <a:schemeClr val="tx2">
                    <a:lumMod val="75000"/>
                  </a:schemeClr>
                </a:solidFill>
              </a:rPr>
              <a:t> projektus, sukurti bent </a:t>
            </a:r>
            <a:r>
              <a:rPr lang="lt-LT" sz="2400" b="1" dirty="0">
                <a:solidFill>
                  <a:schemeClr val="tx2">
                    <a:lumMod val="75000"/>
                  </a:schemeClr>
                </a:solidFill>
              </a:rPr>
              <a:t>2</a:t>
            </a:r>
            <a:r>
              <a:rPr lang="lt-LT" b="1" dirty="0">
                <a:solidFill>
                  <a:schemeClr val="tx2">
                    <a:lumMod val="75000"/>
                  </a:schemeClr>
                </a:solidFill>
              </a:rPr>
              <a:t> </a:t>
            </a:r>
            <a:r>
              <a:rPr lang="lt-LT" dirty="0">
                <a:solidFill>
                  <a:schemeClr val="tx2">
                    <a:lumMod val="75000"/>
                  </a:schemeClr>
                </a:solidFill>
              </a:rPr>
              <a:t>bendradarbiavimo tinklus.</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29158" y="6400799"/>
            <a:ext cx="2914842" cy="450169"/>
          </a:xfrm>
          <a:prstGeom prst="rect">
            <a:avLst/>
          </a:prstGeom>
        </p:spPr>
      </p:pic>
    </p:spTree>
    <p:extLst>
      <p:ext uri="{BB962C8B-B14F-4D97-AF65-F5344CB8AC3E}">
        <p14:creationId xmlns:p14="http://schemas.microsoft.com/office/powerpoint/2010/main" val="27476702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83626"/>
            <a:ext cx="9144000" cy="990600"/>
          </a:xfrm>
        </p:spPr>
        <p:txBody>
          <a:bodyPr>
            <a:normAutofit/>
          </a:bodyPr>
          <a:lstStyle/>
          <a:p>
            <a:r>
              <a:rPr lang="lt-LT" sz="2800" dirty="0"/>
              <a:t>II prioriteto 2.4. priemonė BENDRADARBIAVIMAS </a:t>
            </a:r>
            <a:br>
              <a:rPr lang="lt-LT" sz="2800" dirty="0"/>
            </a:br>
            <a:r>
              <a:rPr lang="lt-LT" sz="2800" dirty="0"/>
              <a:t>(VPS 9 skyrius)</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29158" y="6400799"/>
            <a:ext cx="2914842" cy="450169"/>
          </a:xfrm>
          <a:prstGeom prst="rect">
            <a:avLst/>
          </a:prstGeom>
        </p:spPr>
      </p:pic>
      <p:sp>
        <p:nvSpPr>
          <p:cNvPr id="6" name="Rectangle 6">
            <a:extLst>
              <a:ext uri="{FF2B5EF4-FFF2-40B4-BE49-F238E27FC236}">
                <a16:creationId xmlns:a16="http://schemas.microsoft.com/office/drawing/2014/main" id="{A9E0F4BA-D965-42BD-B85A-F6367E5E81D9}"/>
              </a:ext>
            </a:extLst>
          </p:cNvPr>
          <p:cNvSpPr/>
          <p:nvPr/>
        </p:nvSpPr>
        <p:spPr>
          <a:xfrm>
            <a:off x="6017800" y="6422571"/>
            <a:ext cx="45719" cy="4390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7" name="Rectangle 5">
            <a:extLst>
              <a:ext uri="{FF2B5EF4-FFF2-40B4-BE49-F238E27FC236}">
                <a16:creationId xmlns:a16="http://schemas.microsoft.com/office/drawing/2014/main" id="{5D90071B-B686-48F8-AEA5-8094983D784A}"/>
              </a:ext>
            </a:extLst>
          </p:cNvPr>
          <p:cNvSpPr/>
          <p:nvPr/>
        </p:nvSpPr>
        <p:spPr>
          <a:xfrm>
            <a:off x="0" y="6324600"/>
            <a:ext cx="5943600" cy="523220"/>
          </a:xfrm>
          <a:prstGeom prst="rect">
            <a:avLst/>
          </a:prstGeom>
        </p:spPr>
        <p:txBody>
          <a:bodyPr wrap="square">
            <a:spAutoFit/>
          </a:bodyPr>
          <a:lstStyle/>
          <a:p>
            <a:r>
              <a:rPr lang="lt-LT" sz="2800" spc="-100" dirty="0">
                <a:solidFill>
                  <a:schemeClr val="tx2"/>
                </a:solidFill>
                <a:latin typeface="+mj-lt"/>
                <a:ea typeface="+mj-ea"/>
                <a:cs typeface="+mj-cs"/>
              </a:rPr>
              <a:t>VPS </a:t>
            </a:r>
            <a:r>
              <a:rPr lang="lt-LT" sz="2400" spc="-100" dirty="0">
                <a:solidFill>
                  <a:schemeClr val="tx2"/>
                </a:solidFill>
                <a:latin typeface="+mj-lt"/>
                <a:ea typeface="+mj-ea"/>
                <a:cs typeface="+mj-cs"/>
              </a:rPr>
              <a:t>kokybės</a:t>
            </a:r>
            <a:r>
              <a:rPr lang="lt-LT" sz="2800" spc="-100" dirty="0">
                <a:solidFill>
                  <a:schemeClr val="tx2"/>
                </a:solidFill>
                <a:latin typeface="+mj-lt"/>
                <a:ea typeface="+mj-ea"/>
                <a:cs typeface="+mj-cs"/>
              </a:rPr>
              <a:t> kriterijai (</a:t>
            </a:r>
            <a:r>
              <a:rPr lang="lt-LT" sz="2800" spc="-100" dirty="0">
                <a:solidFill>
                  <a:schemeClr val="tx2"/>
                </a:solidFill>
              </a:rPr>
              <a:t>privalomi 60 balų) </a:t>
            </a:r>
          </a:p>
        </p:txBody>
      </p:sp>
      <p:graphicFrame>
        <p:nvGraphicFramePr>
          <p:cNvPr id="3" name="Lentelė 2">
            <a:extLst>
              <a:ext uri="{FF2B5EF4-FFF2-40B4-BE49-F238E27FC236}">
                <a16:creationId xmlns:a16="http://schemas.microsoft.com/office/drawing/2014/main" id="{894DB415-CE8B-43FA-AA03-A9F44A8F2FA6}"/>
              </a:ext>
            </a:extLst>
          </p:cNvPr>
          <p:cNvGraphicFramePr>
            <a:graphicFrameLocks noGrp="1"/>
          </p:cNvGraphicFramePr>
          <p:nvPr>
            <p:extLst>
              <p:ext uri="{D42A27DB-BD31-4B8C-83A1-F6EECF244321}">
                <p14:modId xmlns:p14="http://schemas.microsoft.com/office/powerpoint/2010/main" val="579292208"/>
              </p:ext>
            </p:extLst>
          </p:nvPr>
        </p:nvGraphicFramePr>
        <p:xfrm>
          <a:off x="228600" y="1295400"/>
          <a:ext cx="8663940" cy="5039900"/>
        </p:xfrm>
        <a:graphic>
          <a:graphicData uri="http://schemas.openxmlformats.org/drawingml/2006/table">
            <a:tbl>
              <a:tblPr firstRow="1" firstCol="1" bandRow="1">
                <a:tableStyleId>{5C22544A-7EE6-4342-B048-85BDC9FD1C3A}</a:tableStyleId>
              </a:tblPr>
              <a:tblGrid>
                <a:gridCol w="587365">
                  <a:extLst>
                    <a:ext uri="{9D8B030D-6E8A-4147-A177-3AD203B41FA5}">
                      <a16:colId xmlns:a16="http://schemas.microsoft.com/office/drawing/2014/main" val="3546697313"/>
                    </a:ext>
                  </a:extLst>
                </a:gridCol>
                <a:gridCol w="7283197">
                  <a:extLst>
                    <a:ext uri="{9D8B030D-6E8A-4147-A177-3AD203B41FA5}">
                      <a16:colId xmlns:a16="http://schemas.microsoft.com/office/drawing/2014/main" val="2748185588"/>
                    </a:ext>
                  </a:extLst>
                </a:gridCol>
                <a:gridCol w="793378">
                  <a:extLst>
                    <a:ext uri="{9D8B030D-6E8A-4147-A177-3AD203B41FA5}">
                      <a16:colId xmlns:a16="http://schemas.microsoft.com/office/drawing/2014/main" val="4195204279"/>
                    </a:ext>
                  </a:extLst>
                </a:gridCol>
              </a:tblGrid>
              <a:tr h="203048">
                <a:tc>
                  <a:txBody>
                    <a:bodyPr/>
                    <a:lstStyle/>
                    <a:p>
                      <a:pPr>
                        <a:lnSpc>
                          <a:spcPct val="107000"/>
                        </a:lnSpc>
                        <a:spcAft>
                          <a:spcPts val="0"/>
                        </a:spcAft>
                      </a:pPr>
                      <a:r>
                        <a:rPr lang="en-US" sz="1100">
                          <a:solidFill>
                            <a:schemeClr val="tx1"/>
                          </a:solidFill>
                          <a:effectLst/>
                        </a:rPr>
                        <a:t>Eil. Nr.</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dirty="0" err="1">
                          <a:solidFill>
                            <a:schemeClr val="tx1"/>
                          </a:solidFill>
                          <a:effectLst/>
                        </a:rPr>
                        <a:t>Krirterijaus</a:t>
                      </a:r>
                      <a:r>
                        <a:rPr lang="en-US" sz="1100" dirty="0">
                          <a:solidFill>
                            <a:schemeClr val="tx1"/>
                          </a:solidFill>
                          <a:effectLst/>
                        </a:rPr>
                        <a:t> </a:t>
                      </a:r>
                      <a:r>
                        <a:rPr lang="en-US" sz="1100" dirty="0" err="1">
                          <a:solidFill>
                            <a:schemeClr val="tx1"/>
                          </a:solidFill>
                          <a:effectLst/>
                        </a:rPr>
                        <a:t>pavadinimas</a:t>
                      </a:r>
                      <a:r>
                        <a:rPr lang="en-US" sz="1100" dirty="0">
                          <a:solidFill>
                            <a:schemeClr val="tx1"/>
                          </a:solidFill>
                          <a:effectLst/>
                        </a:rPr>
                        <a:t> </a:t>
                      </a:r>
                      <a:r>
                        <a:rPr lang="en-US" sz="1100" dirty="0" err="1">
                          <a:solidFill>
                            <a:schemeClr val="tx1"/>
                          </a:solidFill>
                          <a:effectLst/>
                        </a:rPr>
                        <a:t>ir</a:t>
                      </a:r>
                      <a:r>
                        <a:rPr lang="en-US" sz="1100" dirty="0">
                          <a:solidFill>
                            <a:schemeClr val="tx1"/>
                          </a:solidFill>
                          <a:effectLst/>
                        </a:rPr>
                        <a:t> </a:t>
                      </a:r>
                      <a:r>
                        <a:rPr lang="en-US" sz="1100" dirty="0" err="1">
                          <a:solidFill>
                            <a:schemeClr val="tx1"/>
                          </a:solidFill>
                          <a:effectLst/>
                        </a:rPr>
                        <a:t>sąlyga</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Balai</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04442626"/>
                  </a:ext>
                </a:extLst>
              </a:tr>
              <a:tr h="203048">
                <a:tc>
                  <a:txBody>
                    <a:bodyPr/>
                    <a:lstStyle/>
                    <a:p>
                      <a:pPr>
                        <a:lnSpc>
                          <a:spcPct val="107000"/>
                        </a:lnSpc>
                        <a:spcAft>
                          <a:spcPts val="0"/>
                        </a:spcAft>
                      </a:pPr>
                      <a:r>
                        <a:rPr lang="en-US" sz="1100">
                          <a:solidFill>
                            <a:schemeClr val="tx1"/>
                          </a:solidFill>
                          <a:effectLst/>
                        </a:rPr>
                        <a:t>1.</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dirty="0" err="1">
                          <a:solidFill>
                            <a:schemeClr val="tx1"/>
                          </a:solidFill>
                          <a:effectLst/>
                        </a:rPr>
                        <a:t>Projektas</a:t>
                      </a:r>
                      <a:r>
                        <a:rPr lang="en-US" sz="1100" dirty="0">
                          <a:solidFill>
                            <a:schemeClr val="tx1"/>
                          </a:solidFill>
                          <a:effectLst/>
                        </a:rPr>
                        <a:t> </a:t>
                      </a:r>
                      <a:r>
                        <a:rPr lang="en-US" sz="1100" dirty="0" err="1">
                          <a:solidFill>
                            <a:schemeClr val="tx1"/>
                          </a:solidFill>
                          <a:effectLst/>
                        </a:rPr>
                        <a:t>jungia</a:t>
                      </a:r>
                      <a:r>
                        <a:rPr lang="en-US" sz="1100" dirty="0">
                          <a:solidFill>
                            <a:schemeClr val="tx1"/>
                          </a:solidFill>
                          <a:effectLst/>
                        </a:rPr>
                        <a:t> </a:t>
                      </a:r>
                      <a:r>
                        <a:rPr lang="en-US" sz="1100" dirty="0" err="1">
                          <a:solidFill>
                            <a:schemeClr val="tx1"/>
                          </a:solidFill>
                          <a:effectLst/>
                        </a:rPr>
                        <a:t>daugiau</a:t>
                      </a:r>
                      <a:r>
                        <a:rPr lang="en-US" sz="1100" dirty="0">
                          <a:solidFill>
                            <a:schemeClr val="tx1"/>
                          </a:solidFill>
                          <a:effectLst/>
                        </a:rPr>
                        <a:t> </a:t>
                      </a:r>
                      <a:r>
                        <a:rPr lang="en-US" sz="1100" dirty="0" err="1">
                          <a:solidFill>
                            <a:schemeClr val="tx1"/>
                          </a:solidFill>
                          <a:effectLst/>
                        </a:rPr>
                        <a:t>kaip</a:t>
                      </a:r>
                      <a:r>
                        <a:rPr lang="en-US" sz="1100" dirty="0">
                          <a:solidFill>
                            <a:schemeClr val="tx1"/>
                          </a:solidFill>
                          <a:effectLst/>
                        </a:rPr>
                        <a:t> 5 </a:t>
                      </a:r>
                      <a:r>
                        <a:rPr lang="en-US" sz="1100" dirty="0" err="1">
                          <a:solidFill>
                            <a:schemeClr val="tx1"/>
                          </a:solidFill>
                          <a:effectLst/>
                        </a:rPr>
                        <a:t>subjektus</a:t>
                      </a:r>
                      <a:r>
                        <a:rPr lang="en-US" sz="1100" dirty="0">
                          <a:solidFill>
                            <a:schemeClr val="tx1"/>
                          </a:solidFill>
                          <a:effectLst/>
                        </a:rPr>
                        <a:t> (</a:t>
                      </a:r>
                      <a:r>
                        <a:rPr lang="en-US" sz="1100" dirty="0" err="1">
                          <a:solidFill>
                            <a:schemeClr val="tx1"/>
                          </a:solidFill>
                          <a:effectLst/>
                        </a:rPr>
                        <a:t>didesnis</a:t>
                      </a:r>
                      <a:r>
                        <a:rPr lang="en-US" sz="1100" dirty="0">
                          <a:solidFill>
                            <a:schemeClr val="tx1"/>
                          </a:solidFill>
                          <a:effectLst/>
                        </a:rPr>
                        <a:t> </a:t>
                      </a:r>
                      <a:r>
                        <a:rPr lang="en-US" sz="1100" dirty="0" err="1">
                          <a:solidFill>
                            <a:schemeClr val="tx1"/>
                          </a:solidFill>
                          <a:effectLst/>
                        </a:rPr>
                        <a:t>bendradarbiavimo</a:t>
                      </a:r>
                      <a:r>
                        <a:rPr lang="en-US" sz="1100" dirty="0">
                          <a:solidFill>
                            <a:schemeClr val="tx1"/>
                          </a:solidFill>
                          <a:effectLst/>
                        </a:rPr>
                        <a:t> </a:t>
                      </a:r>
                      <a:r>
                        <a:rPr lang="en-US" sz="1100" dirty="0" err="1">
                          <a:solidFill>
                            <a:schemeClr val="tx1"/>
                          </a:solidFill>
                          <a:effectLst/>
                        </a:rPr>
                        <a:t>tinklo</a:t>
                      </a:r>
                      <a:r>
                        <a:rPr lang="en-US" sz="1100" dirty="0">
                          <a:solidFill>
                            <a:schemeClr val="tx1"/>
                          </a:solidFill>
                          <a:effectLst/>
                        </a:rPr>
                        <a:t> </a:t>
                      </a:r>
                      <a:r>
                        <a:rPr lang="en-US" sz="1100" dirty="0" err="1">
                          <a:solidFill>
                            <a:schemeClr val="tx1"/>
                          </a:solidFill>
                          <a:effectLst/>
                        </a:rPr>
                        <a:t>dalyvių</a:t>
                      </a:r>
                      <a:r>
                        <a:rPr lang="en-US" sz="1100" dirty="0">
                          <a:solidFill>
                            <a:schemeClr val="tx1"/>
                          </a:solidFill>
                          <a:effectLst/>
                        </a:rPr>
                        <a:t> </a:t>
                      </a:r>
                      <a:r>
                        <a:rPr lang="en-US" sz="1100" dirty="0" err="1">
                          <a:solidFill>
                            <a:schemeClr val="tx1"/>
                          </a:solidFill>
                          <a:effectLst/>
                        </a:rPr>
                        <a:t>skaičius</a:t>
                      </a:r>
                      <a:r>
                        <a:rPr lang="en-US" sz="1100" dirty="0">
                          <a:solidFill>
                            <a:schemeClr val="tx1"/>
                          </a:solidFill>
                          <a:effectLst/>
                        </a:rPr>
                        <a:t>, </a:t>
                      </a:r>
                      <a:r>
                        <a:rPr lang="en-US" sz="1100" dirty="0" err="1">
                          <a:solidFill>
                            <a:schemeClr val="tx1"/>
                          </a:solidFill>
                          <a:effectLst/>
                        </a:rPr>
                        <a:t>vnt</a:t>
                      </a:r>
                      <a:r>
                        <a:rPr lang="en-US" sz="1100" dirty="0">
                          <a:solidFill>
                            <a:schemeClr val="tx1"/>
                          </a:solidFill>
                          <a:effectLst/>
                        </a:rPr>
                        <a:t>.)</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b="1" dirty="0">
                          <a:solidFill>
                            <a:schemeClr val="tx1"/>
                          </a:solidFill>
                          <a:effectLst/>
                        </a:rPr>
                        <a:t>25</a:t>
                      </a: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933525238"/>
                  </a:ext>
                </a:extLst>
              </a:tr>
              <a:tr h="203048">
                <a:tc>
                  <a:txBody>
                    <a:bodyPr/>
                    <a:lstStyle/>
                    <a:p>
                      <a:pPr>
                        <a:lnSpc>
                          <a:spcPct val="107000"/>
                        </a:lnSpc>
                        <a:spcAft>
                          <a:spcPts val="0"/>
                        </a:spcAft>
                      </a:pPr>
                      <a:r>
                        <a:rPr lang="en-US" sz="1100" b="0">
                          <a:solidFill>
                            <a:schemeClr val="tx1"/>
                          </a:solidFill>
                          <a:effectLst/>
                        </a:rPr>
                        <a:t>1.1.</a:t>
                      </a:r>
                      <a:endParaRPr lang="en-US"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dirty="0">
                          <a:solidFill>
                            <a:schemeClr val="tx1"/>
                          </a:solidFill>
                          <a:effectLst/>
                        </a:rPr>
                        <a:t>10 </a:t>
                      </a:r>
                      <a:r>
                        <a:rPr lang="en-US" sz="1100" dirty="0" err="1">
                          <a:solidFill>
                            <a:schemeClr val="tx1"/>
                          </a:solidFill>
                          <a:effectLst/>
                        </a:rPr>
                        <a:t>ir</a:t>
                      </a:r>
                      <a:r>
                        <a:rPr lang="en-US" sz="1100" dirty="0">
                          <a:solidFill>
                            <a:schemeClr val="tx1"/>
                          </a:solidFill>
                          <a:effectLst/>
                        </a:rPr>
                        <a:t> </a:t>
                      </a:r>
                      <a:r>
                        <a:rPr lang="en-US" sz="1100" dirty="0" err="1">
                          <a:solidFill>
                            <a:schemeClr val="tx1"/>
                          </a:solidFill>
                          <a:effectLst/>
                        </a:rPr>
                        <a:t>daugiau</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25</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16409774"/>
                  </a:ext>
                </a:extLst>
              </a:tr>
              <a:tr h="203048">
                <a:tc>
                  <a:txBody>
                    <a:bodyPr/>
                    <a:lstStyle/>
                    <a:p>
                      <a:pPr>
                        <a:lnSpc>
                          <a:spcPct val="107000"/>
                        </a:lnSpc>
                        <a:spcAft>
                          <a:spcPts val="0"/>
                        </a:spcAft>
                      </a:pPr>
                      <a:r>
                        <a:rPr lang="en-US" sz="1100" b="0">
                          <a:solidFill>
                            <a:schemeClr val="tx1"/>
                          </a:solidFill>
                          <a:effectLst/>
                        </a:rPr>
                        <a:t>1.2. </a:t>
                      </a:r>
                      <a:endParaRPr lang="en-US"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9</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20</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47275386"/>
                  </a:ext>
                </a:extLst>
              </a:tr>
              <a:tr h="203048">
                <a:tc>
                  <a:txBody>
                    <a:bodyPr/>
                    <a:lstStyle/>
                    <a:p>
                      <a:pPr>
                        <a:lnSpc>
                          <a:spcPct val="107000"/>
                        </a:lnSpc>
                        <a:spcAft>
                          <a:spcPts val="0"/>
                        </a:spcAft>
                      </a:pPr>
                      <a:r>
                        <a:rPr lang="en-US" sz="1100" b="0">
                          <a:solidFill>
                            <a:schemeClr val="tx1"/>
                          </a:solidFill>
                          <a:effectLst/>
                        </a:rPr>
                        <a:t>1.3. </a:t>
                      </a:r>
                      <a:endParaRPr lang="en-US"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8</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15</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34742334"/>
                  </a:ext>
                </a:extLst>
              </a:tr>
              <a:tr h="203048">
                <a:tc>
                  <a:txBody>
                    <a:bodyPr/>
                    <a:lstStyle/>
                    <a:p>
                      <a:pPr>
                        <a:lnSpc>
                          <a:spcPct val="107000"/>
                        </a:lnSpc>
                        <a:spcAft>
                          <a:spcPts val="0"/>
                        </a:spcAft>
                      </a:pPr>
                      <a:r>
                        <a:rPr lang="en-US" sz="1100" b="0">
                          <a:solidFill>
                            <a:schemeClr val="tx1"/>
                          </a:solidFill>
                          <a:effectLst/>
                        </a:rPr>
                        <a:t>1.4.</a:t>
                      </a:r>
                      <a:endParaRPr lang="en-US"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7</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dirty="0">
                          <a:solidFill>
                            <a:schemeClr val="tx1"/>
                          </a:solidFill>
                          <a:effectLst/>
                        </a:rPr>
                        <a:t>10</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06835705"/>
                  </a:ext>
                </a:extLst>
              </a:tr>
              <a:tr h="203048">
                <a:tc>
                  <a:txBody>
                    <a:bodyPr/>
                    <a:lstStyle/>
                    <a:p>
                      <a:pPr>
                        <a:lnSpc>
                          <a:spcPct val="107000"/>
                        </a:lnSpc>
                        <a:spcAft>
                          <a:spcPts val="0"/>
                        </a:spcAft>
                      </a:pPr>
                      <a:r>
                        <a:rPr lang="en-US" sz="1100" b="0" dirty="0">
                          <a:solidFill>
                            <a:schemeClr val="tx1"/>
                          </a:solidFill>
                          <a:effectLst/>
                        </a:rPr>
                        <a:t>1.5. </a:t>
                      </a:r>
                      <a:endParaRPr lang="en-US"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6</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5</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46396593"/>
                  </a:ext>
                </a:extLst>
              </a:tr>
              <a:tr h="203048">
                <a:tc>
                  <a:txBody>
                    <a:bodyPr/>
                    <a:lstStyle/>
                    <a:p>
                      <a:pPr>
                        <a:lnSpc>
                          <a:spcPct val="107000"/>
                        </a:lnSpc>
                        <a:spcAft>
                          <a:spcPts val="1200"/>
                        </a:spcAft>
                      </a:pPr>
                      <a:r>
                        <a:rPr lang="en-US" sz="1100">
                          <a:solidFill>
                            <a:schemeClr val="tx1"/>
                          </a:solidFill>
                          <a:effectLst/>
                        </a:rPr>
                        <a:t> 2.</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Projekto naujoviškumas (numatytos įdiegti inovacijos regiono lygmeniu). Šis atrankos kriterijus detalizuojamas taip:</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b="1" dirty="0">
                          <a:solidFill>
                            <a:schemeClr val="tx1"/>
                          </a:solidFill>
                          <a:effectLst/>
                        </a:rPr>
                        <a:t>10</a:t>
                      </a: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28048225"/>
                  </a:ext>
                </a:extLst>
              </a:tr>
              <a:tr h="363154">
                <a:tc>
                  <a:txBody>
                    <a:bodyPr/>
                    <a:lstStyle/>
                    <a:p>
                      <a:pPr>
                        <a:lnSpc>
                          <a:spcPct val="107000"/>
                        </a:lnSpc>
                        <a:spcAft>
                          <a:spcPts val="0"/>
                        </a:spcAft>
                      </a:pPr>
                      <a:r>
                        <a:rPr lang="en-US" sz="1100" b="0">
                          <a:solidFill>
                            <a:schemeClr val="tx1"/>
                          </a:solidFill>
                          <a:effectLst/>
                        </a:rPr>
                        <a:t>2.1.</a:t>
                      </a:r>
                      <a:endParaRPr lang="en-US"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inovacijos seniūnijos, kurioje bus įgyvendinamas projektas, ir besiribojančių seniūnijų, kurios yra Rokiškio r. VVG teritorijoje, lygmeniu;</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10</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29737305"/>
                  </a:ext>
                </a:extLst>
              </a:tr>
              <a:tr h="203048">
                <a:tc>
                  <a:txBody>
                    <a:bodyPr/>
                    <a:lstStyle/>
                    <a:p>
                      <a:pPr>
                        <a:lnSpc>
                          <a:spcPct val="107000"/>
                        </a:lnSpc>
                        <a:spcAft>
                          <a:spcPts val="0"/>
                        </a:spcAft>
                      </a:pPr>
                      <a:r>
                        <a:rPr lang="en-US" sz="1100" b="0" dirty="0">
                          <a:solidFill>
                            <a:schemeClr val="tx1"/>
                          </a:solidFill>
                          <a:effectLst/>
                        </a:rPr>
                        <a:t>2.2. </a:t>
                      </a:r>
                      <a:endParaRPr lang="en-US"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inovacijos seniūnijos, kurioje bus įgyvendinamas projektas, lygmeniu.</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5</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80497904"/>
                  </a:ext>
                </a:extLst>
              </a:tr>
              <a:tr h="416826">
                <a:tc>
                  <a:txBody>
                    <a:bodyPr/>
                    <a:lstStyle/>
                    <a:p>
                      <a:pPr>
                        <a:lnSpc>
                          <a:spcPct val="107000"/>
                        </a:lnSpc>
                        <a:spcAft>
                          <a:spcPts val="0"/>
                        </a:spcAft>
                      </a:pPr>
                      <a:r>
                        <a:rPr lang="en-US" sz="1100">
                          <a:solidFill>
                            <a:schemeClr val="tx1"/>
                          </a:solidFill>
                          <a:effectLst/>
                        </a:rPr>
                        <a:t>3.</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Projekto poreikis suderintas su teritorijos, kurioje planuojamas projektas, trijų plėtros sektorių atstovais (verslo atstovais, savivaldybe, nevyriausybinėmis organizacijomis).</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b="1" dirty="0">
                          <a:solidFill>
                            <a:schemeClr val="tx1"/>
                          </a:solidFill>
                          <a:effectLst/>
                        </a:rPr>
                        <a:t>20</a:t>
                      </a: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8397957"/>
                  </a:ext>
                </a:extLst>
              </a:tr>
              <a:tr h="416826">
                <a:tc>
                  <a:txBody>
                    <a:bodyPr/>
                    <a:lstStyle/>
                    <a:p>
                      <a:pPr>
                        <a:lnSpc>
                          <a:spcPct val="107000"/>
                        </a:lnSpc>
                        <a:spcAft>
                          <a:spcPts val="0"/>
                        </a:spcAft>
                      </a:pPr>
                      <a:r>
                        <a:rPr lang="en-US" sz="1100">
                          <a:solidFill>
                            <a:schemeClr val="tx1"/>
                          </a:solidFill>
                          <a:effectLst/>
                        </a:rPr>
                        <a:t>4.</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Projekto dalyviai bendrai veikia didesnėje Rokiškio r. VVG teritorijoje (bendra dalyvių veiklos teritorija apima Rokiškio r. VVG seniūnijų skaičių, vnt.)</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b="1" dirty="0">
                          <a:solidFill>
                            <a:schemeClr val="tx1"/>
                          </a:solidFill>
                          <a:effectLst/>
                        </a:rPr>
                        <a:t>25</a:t>
                      </a: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8154331"/>
                  </a:ext>
                </a:extLst>
              </a:tr>
              <a:tr h="203048">
                <a:tc>
                  <a:txBody>
                    <a:bodyPr/>
                    <a:lstStyle/>
                    <a:p>
                      <a:pPr>
                        <a:lnSpc>
                          <a:spcPct val="107000"/>
                        </a:lnSpc>
                        <a:spcAft>
                          <a:spcPts val="0"/>
                        </a:spcAft>
                      </a:pPr>
                      <a:r>
                        <a:rPr lang="en-US" sz="1100" b="0">
                          <a:solidFill>
                            <a:schemeClr val="tx1"/>
                          </a:solidFill>
                          <a:effectLst/>
                        </a:rPr>
                        <a:t>4.1.</a:t>
                      </a:r>
                      <a:endParaRPr lang="en-US"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9 (visos)</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25</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17968389"/>
                  </a:ext>
                </a:extLst>
              </a:tr>
              <a:tr h="203048">
                <a:tc>
                  <a:txBody>
                    <a:bodyPr/>
                    <a:lstStyle/>
                    <a:p>
                      <a:pPr>
                        <a:lnSpc>
                          <a:spcPct val="107000"/>
                        </a:lnSpc>
                        <a:spcAft>
                          <a:spcPts val="0"/>
                        </a:spcAft>
                      </a:pPr>
                      <a:r>
                        <a:rPr lang="en-US" sz="1100" b="0">
                          <a:solidFill>
                            <a:schemeClr val="tx1"/>
                          </a:solidFill>
                          <a:effectLst/>
                        </a:rPr>
                        <a:t>4.2. </a:t>
                      </a:r>
                      <a:endParaRPr lang="en-US"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7 arba 8</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20</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60357003"/>
                  </a:ext>
                </a:extLst>
              </a:tr>
              <a:tr h="203048">
                <a:tc>
                  <a:txBody>
                    <a:bodyPr/>
                    <a:lstStyle/>
                    <a:p>
                      <a:pPr>
                        <a:lnSpc>
                          <a:spcPct val="107000"/>
                        </a:lnSpc>
                        <a:spcAft>
                          <a:spcPts val="0"/>
                        </a:spcAft>
                      </a:pPr>
                      <a:r>
                        <a:rPr lang="en-US" sz="1100" b="0">
                          <a:solidFill>
                            <a:schemeClr val="tx1"/>
                          </a:solidFill>
                          <a:effectLst/>
                        </a:rPr>
                        <a:t>4.3.</a:t>
                      </a:r>
                      <a:endParaRPr lang="en-US"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5 arba 6</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15</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96163919"/>
                  </a:ext>
                </a:extLst>
              </a:tr>
              <a:tr h="203048">
                <a:tc>
                  <a:txBody>
                    <a:bodyPr/>
                    <a:lstStyle/>
                    <a:p>
                      <a:pPr>
                        <a:lnSpc>
                          <a:spcPct val="107000"/>
                        </a:lnSpc>
                        <a:spcAft>
                          <a:spcPts val="0"/>
                        </a:spcAft>
                      </a:pPr>
                      <a:r>
                        <a:rPr lang="en-US" sz="1100" b="0">
                          <a:solidFill>
                            <a:schemeClr val="tx1"/>
                          </a:solidFill>
                          <a:effectLst/>
                        </a:rPr>
                        <a:t>4.4.</a:t>
                      </a:r>
                      <a:endParaRPr lang="en-US"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3 arba 4</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10</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08102583"/>
                  </a:ext>
                </a:extLst>
              </a:tr>
              <a:tr h="203048">
                <a:tc>
                  <a:txBody>
                    <a:bodyPr/>
                    <a:lstStyle/>
                    <a:p>
                      <a:pPr>
                        <a:lnSpc>
                          <a:spcPct val="107000"/>
                        </a:lnSpc>
                        <a:spcAft>
                          <a:spcPts val="0"/>
                        </a:spcAft>
                      </a:pPr>
                      <a:r>
                        <a:rPr lang="en-US" sz="1100" b="0" dirty="0">
                          <a:solidFill>
                            <a:schemeClr val="tx1"/>
                          </a:solidFill>
                          <a:effectLst/>
                        </a:rPr>
                        <a:t>4.5. </a:t>
                      </a:r>
                      <a:endParaRPr lang="en-US"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2</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5</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03313190"/>
                  </a:ext>
                </a:extLst>
              </a:tr>
              <a:tr h="416826">
                <a:tc>
                  <a:txBody>
                    <a:bodyPr/>
                    <a:lstStyle/>
                    <a:p>
                      <a:pPr>
                        <a:lnSpc>
                          <a:spcPct val="107000"/>
                        </a:lnSpc>
                        <a:spcAft>
                          <a:spcPts val="0"/>
                        </a:spcAft>
                      </a:pPr>
                      <a:r>
                        <a:rPr lang="en-US" sz="1100">
                          <a:solidFill>
                            <a:schemeClr val="tx1"/>
                          </a:solidFill>
                          <a:effectLst/>
                        </a:rPr>
                        <a:t>5.</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Projekto vykdytojas (pareiškėjas ir (arba) partneris) turi daugiau patirties darbo su savanoriais. Šis atrankos kriterijus detalizuojamas taip:</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b="1" dirty="0">
                          <a:solidFill>
                            <a:schemeClr val="tx1"/>
                          </a:solidFill>
                          <a:effectLst/>
                        </a:rPr>
                        <a:t>20</a:t>
                      </a: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98140022"/>
                  </a:ext>
                </a:extLst>
              </a:tr>
              <a:tr h="203048">
                <a:tc>
                  <a:txBody>
                    <a:bodyPr/>
                    <a:lstStyle/>
                    <a:p>
                      <a:pPr>
                        <a:lnSpc>
                          <a:spcPct val="107000"/>
                        </a:lnSpc>
                        <a:spcAft>
                          <a:spcPts val="0"/>
                        </a:spcAft>
                      </a:pPr>
                      <a:r>
                        <a:rPr lang="en-US" sz="1100" b="0" dirty="0">
                          <a:solidFill>
                            <a:schemeClr val="tx1"/>
                          </a:solidFill>
                          <a:effectLst/>
                        </a:rPr>
                        <a:t>5.1.</a:t>
                      </a:r>
                      <a:endParaRPr lang="en-US"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2 m. (imtinai) ir ilgiau;</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20</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04644262"/>
                  </a:ext>
                </a:extLst>
              </a:tr>
              <a:tr h="177500">
                <a:tc>
                  <a:txBody>
                    <a:bodyPr/>
                    <a:lstStyle/>
                    <a:p>
                      <a:pPr>
                        <a:lnSpc>
                          <a:spcPct val="107000"/>
                        </a:lnSpc>
                        <a:spcAft>
                          <a:spcPts val="0"/>
                        </a:spcAft>
                      </a:pPr>
                      <a:r>
                        <a:rPr lang="en-US" sz="1100" b="0">
                          <a:solidFill>
                            <a:schemeClr val="tx1"/>
                          </a:solidFill>
                          <a:effectLst/>
                        </a:rPr>
                        <a:t>5.2.</a:t>
                      </a:r>
                      <a:endParaRPr lang="en-US"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nuo 1 m. (imtinai) iki 2 m.;</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15</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31508409"/>
                  </a:ext>
                </a:extLst>
              </a:tr>
              <a:tr h="203048">
                <a:tc>
                  <a:txBody>
                    <a:bodyPr/>
                    <a:lstStyle/>
                    <a:p>
                      <a:pPr>
                        <a:lnSpc>
                          <a:spcPct val="107000"/>
                        </a:lnSpc>
                        <a:spcAft>
                          <a:spcPts val="0"/>
                        </a:spcAft>
                      </a:pPr>
                      <a:r>
                        <a:rPr lang="en-US" sz="1100" b="0" dirty="0">
                          <a:solidFill>
                            <a:schemeClr val="tx1"/>
                          </a:solidFill>
                          <a:effectLst/>
                        </a:rPr>
                        <a:t>5.3.</a:t>
                      </a:r>
                      <a:endParaRPr lang="en-US"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solidFill>
                            <a:schemeClr val="tx1"/>
                          </a:solidFill>
                          <a:effectLst/>
                        </a:rPr>
                        <a:t>nuo 3 mėn. iki 1 metų.</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dirty="0">
                          <a:solidFill>
                            <a:schemeClr val="tx1"/>
                          </a:solidFill>
                          <a:effectLst/>
                        </a:rPr>
                        <a:t>10</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28422433"/>
                  </a:ext>
                </a:extLst>
              </a:tr>
            </a:tbl>
          </a:graphicData>
        </a:graphic>
      </p:graphicFrame>
    </p:spTree>
    <p:extLst>
      <p:ext uri="{BB962C8B-B14F-4D97-AF65-F5344CB8AC3E}">
        <p14:creationId xmlns:p14="http://schemas.microsoft.com/office/powerpoint/2010/main" val="30063180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6705600" cy="990600"/>
          </a:xfrm>
        </p:spPr>
        <p:txBody>
          <a:bodyPr>
            <a:normAutofit/>
          </a:bodyPr>
          <a:lstStyle/>
          <a:p>
            <a:r>
              <a:rPr lang="lt-LT" dirty="0"/>
              <a:t>Rodikliai (VPS 12 skyrius)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782" y="6341421"/>
            <a:ext cx="2914842" cy="450169"/>
          </a:xfrm>
          <a:prstGeom prst="rect">
            <a:avLst/>
          </a:prstGeom>
        </p:spPr>
      </p:pic>
      <p:graphicFrame>
        <p:nvGraphicFramePr>
          <p:cNvPr id="6" name="Table 5"/>
          <p:cNvGraphicFramePr>
            <a:graphicFrameLocks noGrp="1"/>
          </p:cNvGraphicFramePr>
          <p:nvPr>
            <p:extLst>
              <p:ext uri="{D42A27DB-BD31-4B8C-83A1-F6EECF244321}">
                <p14:modId xmlns:p14="http://schemas.microsoft.com/office/powerpoint/2010/main" val="3606329153"/>
              </p:ext>
            </p:extLst>
          </p:nvPr>
        </p:nvGraphicFramePr>
        <p:xfrm>
          <a:off x="3818909" y="1452925"/>
          <a:ext cx="5315992" cy="5338665"/>
        </p:xfrm>
        <a:graphic>
          <a:graphicData uri="http://schemas.openxmlformats.org/drawingml/2006/table">
            <a:tbl>
              <a:tblPr firstRow="1" firstCol="1" bandRow="1">
                <a:tableStyleId>{5C22544A-7EE6-4342-B048-85BDC9FD1C3A}</a:tableStyleId>
              </a:tblPr>
              <a:tblGrid>
                <a:gridCol w="798323">
                  <a:extLst>
                    <a:ext uri="{9D8B030D-6E8A-4147-A177-3AD203B41FA5}">
                      <a16:colId xmlns:a16="http://schemas.microsoft.com/office/drawing/2014/main" val="20000"/>
                    </a:ext>
                  </a:extLst>
                </a:gridCol>
                <a:gridCol w="3557956">
                  <a:extLst>
                    <a:ext uri="{9D8B030D-6E8A-4147-A177-3AD203B41FA5}">
                      <a16:colId xmlns:a16="http://schemas.microsoft.com/office/drawing/2014/main" val="20001"/>
                    </a:ext>
                  </a:extLst>
                </a:gridCol>
                <a:gridCol w="436121">
                  <a:extLst>
                    <a:ext uri="{9D8B030D-6E8A-4147-A177-3AD203B41FA5}">
                      <a16:colId xmlns:a16="http://schemas.microsoft.com/office/drawing/2014/main" val="20002"/>
                    </a:ext>
                  </a:extLst>
                </a:gridCol>
                <a:gridCol w="523592">
                  <a:extLst>
                    <a:ext uri="{9D8B030D-6E8A-4147-A177-3AD203B41FA5}">
                      <a16:colId xmlns:a16="http://schemas.microsoft.com/office/drawing/2014/main" val="20003"/>
                    </a:ext>
                  </a:extLst>
                </a:gridCol>
              </a:tblGrid>
              <a:tr h="550635">
                <a:tc>
                  <a:txBody>
                    <a:bodyPr/>
                    <a:lstStyle/>
                    <a:p>
                      <a:pPr algn="just">
                        <a:lnSpc>
                          <a:spcPct val="115000"/>
                        </a:lnSpc>
                        <a:spcAft>
                          <a:spcPts val="0"/>
                        </a:spcAft>
                      </a:pPr>
                      <a:r>
                        <a:rPr lang="lt-LT" sz="1400" dirty="0">
                          <a:effectLst/>
                        </a:rPr>
                        <a:t>12.1.1.1.</a:t>
                      </a:r>
                      <a:endParaRPr lang="lt-LT" sz="1400" dirty="0">
                        <a:effectLst/>
                        <a:latin typeface="Times New Roman"/>
                        <a:ea typeface="Calibri"/>
                      </a:endParaRPr>
                    </a:p>
                  </a:txBody>
                  <a:tcPr marL="59852" marR="59852" marT="0" marB="0"/>
                </a:tc>
                <a:tc>
                  <a:txBody>
                    <a:bodyPr/>
                    <a:lstStyle/>
                    <a:p>
                      <a:pPr algn="just">
                        <a:lnSpc>
                          <a:spcPct val="115000"/>
                        </a:lnSpc>
                        <a:spcAft>
                          <a:spcPts val="0"/>
                        </a:spcAft>
                      </a:pPr>
                      <a:r>
                        <a:rPr lang="lt-LT" sz="1400" dirty="0">
                          <a:effectLst/>
                        </a:rPr>
                        <a:t>Paremtų vietos projektų, kuriuos pateikė NVO, skaičius (vnt.)</a:t>
                      </a:r>
                      <a:endParaRPr lang="lt-LT" sz="1400" dirty="0">
                        <a:effectLst/>
                        <a:latin typeface="Times New Roman"/>
                        <a:ea typeface="Calibri"/>
                      </a:endParaRPr>
                    </a:p>
                  </a:txBody>
                  <a:tcPr marL="59852" marR="59852" marT="0" marB="0"/>
                </a:tc>
                <a:tc gridSpan="2">
                  <a:txBody>
                    <a:bodyPr/>
                    <a:lstStyle/>
                    <a:p>
                      <a:pPr algn="ctr">
                        <a:lnSpc>
                          <a:spcPct val="115000"/>
                        </a:lnSpc>
                        <a:spcAft>
                          <a:spcPts val="0"/>
                        </a:spcAft>
                      </a:pPr>
                      <a:r>
                        <a:rPr lang="lt-LT" sz="1400" dirty="0">
                          <a:effectLst/>
                        </a:rPr>
                        <a:t>9</a:t>
                      </a:r>
                      <a:endParaRPr lang="lt-LT" sz="1400" dirty="0">
                        <a:effectLst/>
                        <a:latin typeface="Times New Roman"/>
                        <a:ea typeface="Calibri"/>
                      </a:endParaRPr>
                    </a:p>
                  </a:txBody>
                  <a:tcPr marL="59852" marR="59852" marT="0" marB="0"/>
                </a:tc>
                <a:tc hMerge="1">
                  <a:txBody>
                    <a:bodyPr/>
                    <a:lstStyle/>
                    <a:p>
                      <a:endParaRPr lang="lt-LT"/>
                    </a:p>
                  </a:txBody>
                  <a:tcPr/>
                </a:tc>
                <a:extLst>
                  <a:ext uri="{0D108BD9-81ED-4DB2-BD59-A6C34878D82A}">
                    <a16:rowId xmlns:a16="http://schemas.microsoft.com/office/drawing/2014/main" val="10000"/>
                  </a:ext>
                </a:extLst>
              </a:tr>
              <a:tr h="550635">
                <a:tc>
                  <a:txBody>
                    <a:bodyPr/>
                    <a:lstStyle/>
                    <a:p>
                      <a:pPr algn="just">
                        <a:lnSpc>
                          <a:spcPct val="115000"/>
                        </a:lnSpc>
                        <a:spcAft>
                          <a:spcPts val="0"/>
                        </a:spcAft>
                      </a:pPr>
                      <a:r>
                        <a:rPr lang="lt-LT" sz="1400" dirty="0">
                          <a:effectLst/>
                        </a:rPr>
                        <a:t>12.1.1.2.</a:t>
                      </a:r>
                      <a:endParaRPr lang="lt-LT" sz="1400" dirty="0">
                        <a:effectLst/>
                        <a:latin typeface="Times New Roman"/>
                        <a:ea typeface="Calibri"/>
                      </a:endParaRPr>
                    </a:p>
                  </a:txBody>
                  <a:tcPr marL="59852" marR="59852" marT="0" marB="0"/>
                </a:tc>
                <a:tc>
                  <a:txBody>
                    <a:bodyPr/>
                    <a:lstStyle/>
                    <a:p>
                      <a:pPr algn="just">
                        <a:lnSpc>
                          <a:spcPct val="115000"/>
                        </a:lnSpc>
                        <a:spcAft>
                          <a:spcPts val="0"/>
                        </a:spcAft>
                      </a:pPr>
                      <a:r>
                        <a:rPr lang="lt-LT" sz="1400" dirty="0">
                          <a:effectLst/>
                        </a:rPr>
                        <a:t>Paremtų vietos projektų, kuriuos pateikė vietos valdžios institucija (savivaldybė) arba valstybės institucija/organizacija, skaičius (vnt.)</a:t>
                      </a:r>
                      <a:endParaRPr lang="lt-LT" sz="1400" dirty="0">
                        <a:effectLst/>
                        <a:latin typeface="Times New Roman"/>
                        <a:ea typeface="Calibri"/>
                      </a:endParaRPr>
                    </a:p>
                  </a:txBody>
                  <a:tcPr marL="59852" marR="59852" marT="0" marB="0"/>
                </a:tc>
                <a:tc gridSpan="2">
                  <a:txBody>
                    <a:bodyPr/>
                    <a:lstStyle/>
                    <a:p>
                      <a:pPr algn="ctr">
                        <a:lnSpc>
                          <a:spcPct val="115000"/>
                        </a:lnSpc>
                        <a:spcAft>
                          <a:spcPts val="0"/>
                        </a:spcAft>
                      </a:pPr>
                      <a:r>
                        <a:rPr lang="lt-LT" sz="1400" dirty="0">
                          <a:effectLst/>
                        </a:rPr>
                        <a:t>2</a:t>
                      </a:r>
                      <a:endParaRPr lang="lt-LT" sz="1400" dirty="0">
                        <a:effectLst/>
                        <a:latin typeface="Times New Roman"/>
                        <a:ea typeface="Calibri"/>
                      </a:endParaRPr>
                    </a:p>
                  </a:txBody>
                  <a:tcPr marL="59852" marR="59852" marT="0" marB="0"/>
                </a:tc>
                <a:tc hMerge="1">
                  <a:txBody>
                    <a:bodyPr/>
                    <a:lstStyle/>
                    <a:p>
                      <a:endParaRPr lang="lt-LT"/>
                    </a:p>
                  </a:txBody>
                  <a:tcPr/>
                </a:tc>
                <a:extLst>
                  <a:ext uri="{0D108BD9-81ED-4DB2-BD59-A6C34878D82A}">
                    <a16:rowId xmlns:a16="http://schemas.microsoft.com/office/drawing/2014/main" val="10001"/>
                  </a:ext>
                </a:extLst>
              </a:tr>
              <a:tr h="367090">
                <a:tc>
                  <a:txBody>
                    <a:bodyPr/>
                    <a:lstStyle/>
                    <a:p>
                      <a:pPr algn="just">
                        <a:lnSpc>
                          <a:spcPct val="115000"/>
                        </a:lnSpc>
                        <a:spcAft>
                          <a:spcPts val="0"/>
                        </a:spcAft>
                      </a:pPr>
                      <a:r>
                        <a:rPr lang="lt-LT" sz="1400" dirty="0">
                          <a:effectLst/>
                        </a:rPr>
                        <a:t>12.1.1.3.</a:t>
                      </a:r>
                      <a:endParaRPr lang="lt-LT" sz="1400" dirty="0">
                        <a:effectLst/>
                        <a:latin typeface="Times New Roman"/>
                        <a:ea typeface="Calibri"/>
                      </a:endParaRPr>
                    </a:p>
                  </a:txBody>
                  <a:tcPr marL="59852" marR="59852" marT="0" marB="0"/>
                </a:tc>
                <a:tc>
                  <a:txBody>
                    <a:bodyPr/>
                    <a:lstStyle/>
                    <a:p>
                      <a:pPr algn="just">
                        <a:lnSpc>
                          <a:spcPct val="115000"/>
                        </a:lnSpc>
                        <a:spcAft>
                          <a:spcPts val="0"/>
                        </a:spcAft>
                      </a:pPr>
                      <a:r>
                        <a:rPr lang="lt-LT" sz="1400" dirty="0">
                          <a:effectLst/>
                        </a:rPr>
                        <a:t>Paremtų vietos projektų, kuriuos pateikė MVĮ, skaičius (vnt.)</a:t>
                      </a:r>
                      <a:endParaRPr lang="lt-LT" sz="1400" dirty="0">
                        <a:effectLst/>
                        <a:latin typeface="Times New Roman"/>
                        <a:ea typeface="Calibri"/>
                      </a:endParaRPr>
                    </a:p>
                  </a:txBody>
                  <a:tcPr marL="59852" marR="59852" marT="0" marB="0"/>
                </a:tc>
                <a:tc gridSpan="2">
                  <a:txBody>
                    <a:bodyPr/>
                    <a:lstStyle/>
                    <a:p>
                      <a:pPr algn="ctr">
                        <a:lnSpc>
                          <a:spcPct val="115000"/>
                        </a:lnSpc>
                        <a:spcAft>
                          <a:spcPts val="0"/>
                        </a:spcAft>
                      </a:pPr>
                      <a:r>
                        <a:rPr lang="lt-LT" sz="1400">
                          <a:effectLst/>
                        </a:rPr>
                        <a:t>10</a:t>
                      </a:r>
                      <a:endParaRPr lang="lt-LT" sz="1400">
                        <a:effectLst/>
                        <a:latin typeface="Times New Roman"/>
                        <a:ea typeface="Calibri"/>
                      </a:endParaRPr>
                    </a:p>
                  </a:txBody>
                  <a:tcPr marL="59852" marR="59852" marT="0" marB="0"/>
                </a:tc>
                <a:tc hMerge="1">
                  <a:txBody>
                    <a:bodyPr/>
                    <a:lstStyle/>
                    <a:p>
                      <a:endParaRPr lang="lt-LT"/>
                    </a:p>
                  </a:txBody>
                  <a:tcPr/>
                </a:tc>
                <a:extLst>
                  <a:ext uri="{0D108BD9-81ED-4DB2-BD59-A6C34878D82A}">
                    <a16:rowId xmlns:a16="http://schemas.microsoft.com/office/drawing/2014/main" val="10002"/>
                  </a:ext>
                </a:extLst>
              </a:tr>
              <a:tr h="367090">
                <a:tc>
                  <a:txBody>
                    <a:bodyPr/>
                    <a:lstStyle/>
                    <a:p>
                      <a:pPr algn="just">
                        <a:lnSpc>
                          <a:spcPct val="115000"/>
                        </a:lnSpc>
                        <a:spcAft>
                          <a:spcPts val="0"/>
                        </a:spcAft>
                      </a:pPr>
                      <a:r>
                        <a:rPr lang="lt-LT" sz="1400">
                          <a:effectLst/>
                        </a:rPr>
                        <a:t>12.1.1.4.</a:t>
                      </a:r>
                      <a:endParaRPr lang="lt-LT" sz="1400">
                        <a:effectLst/>
                        <a:latin typeface="Times New Roman"/>
                        <a:ea typeface="Calibri"/>
                      </a:endParaRPr>
                    </a:p>
                  </a:txBody>
                  <a:tcPr marL="59852" marR="59852" marT="0" marB="0"/>
                </a:tc>
                <a:tc>
                  <a:txBody>
                    <a:bodyPr/>
                    <a:lstStyle/>
                    <a:p>
                      <a:pPr algn="just">
                        <a:lnSpc>
                          <a:spcPct val="115000"/>
                        </a:lnSpc>
                        <a:spcAft>
                          <a:spcPts val="0"/>
                        </a:spcAft>
                      </a:pPr>
                      <a:r>
                        <a:rPr lang="lt-LT" sz="1400" dirty="0">
                          <a:effectLst/>
                        </a:rPr>
                        <a:t>Paremtų vietos projektų, kuriuos pateikė fiziniai asmenys, skaičius (vnt.):</a:t>
                      </a:r>
                      <a:endParaRPr lang="lt-LT" sz="1400" dirty="0">
                        <a:effectLst/>
                        <a:latin typeface="Times New Roman"/>
                        <a:ea typeface="Calibri"/>
                      </a:endParaRPr>
                    </a:p>
                  </a:txBody>
                  <a:tcPr marL="59852" marR="59852" marT="0" marB="0"/>
                </a:tc>
                <a:tc gridSpan="2">
                  <a:txBody>
                    <a:bodyPr/>
                    <a:lstStyle/>
                    <a:p>
                      <a:pPr algn="ctr">
                        <a:lnSpc>
                          <a:spcPct val="115000"/>
                        </a:lnSpc>
                        <a:spcAft>
                          <a:spcPts val="0"/>
                        </a:spcAft>
                      </a:pPr>
                      <a:r>
                        <a:rPr lang="lt-LT" sz="1400">
                          <a:effectLst/>
                        </a:rPr>
                        <a:t>8</a:t>
                      </a:r>
                      <a:endParaRPr lang="lt-LT" sz="1400">
                        <a:effectLst/>
                        <a:latin typeface="Times New Roman"/>
                        <a:ea typeface="Calibri"/>
                      </a:endParaRPr>
                    </a:p>
                  </a:txBody>
                  <a:tcPr marL="59852" marR="59852" marT="0" marB="0"/>
                </a:tc>
                <a:tc hMerge="1">
                  <a:txBody>
                    <a:bodyPr/>
                    <a:lstStyle/>
                    <a:p>
                      <a:endParaRPr lang="lt-LT"/>
                    </a:p>
                  </a:txBody>
                  <a:tcPr/>
                </a:tc>
                <a:extLst>
                  <a:ext uri="{0D108BD9-81ED-4DB2-BD59-A6C34878D82A}">
                    <a16:rowId xmlns:a16="http://schemas.microsoft.com/office/drawing/2014/main" val="10003"/>
                  </a:ext>
                </a:extLst>
              </a:tr>
              <a:tr h="458863">
                <a:tc rowSpan="2">
                  <a:txBody>
                    <a:bodyPr/>
                    <a:lstStyle/>
                    <a:p>
                      <a:pPr algn="just">
                        <a:lnSpc>
                          <a:spcPct val="115000"/>
                        </a:lnSpc>
                        <a:spcAft>
                          <a:spcPts val="0"/>
                        </a:spcAft>
                      </a:pPr>
                      <a:r>
                        <a:rPr lang="lt-LT" sz="1400">
                          <a:effectLst/>
                        </a:rPr>
                        <a:t>12.1.1.4.1.</a:t>
                      </a:r>
                      <a:endParaRPr lang="lt-LT" sz="1400">
                        <a:effectLst/>
                        <a:latin typeface="Times New Roman"/>
                        <a:ea typeface="Calibri"/>
                      </a:endParaRPr>
                    </a:p>
                  </a:txBody>
                  <a:tcPr marL="59852" marR="59852" marT="0" marB="0"/>
                </a:tc>
                <a:tc rowSpan="2">
                  <a:txBody>
                    <a:bodyPr/>
                    <a:lstStyle/>
                    <a:p>
                      <a:pPr algn="just">
                        <a:lnSpc>
                          <a:spcPct val="115000"/>
                        </a:lnSpc>
                        <a:spcAft>
                          <a:spcPts val="0"/>
                        </a:spcAft>
                      </a:pPr>
                      <a:r>
                        <a:rPr lang="lt-LT" sz="1400">
                          <a:effectLst/>
                        </a:rPr>
                        <a:t>iš jų iki 40 m. </a:t>
                      </a:r>
                      <a:endParaRPr lang="lt-LT" sz="1400">
                        <a:effectLst/>
                        <a:latin typeface="Times New Roman"/>
                        <a:ea typeface="Calibri"/>
                      </a:endParaRPr>
                    </a:p>
                  </a:txBody>
                  <a:tcPr marL="59852" marR="59852" marT="0" marB="0"/>
                </a:tc>
                <a:tc rowSpan="2">
                  <a:txBody>
                    <a:bodyPr/>
                    <a:lstStyle/>
                    <a:p>
                      <a:pPr algn="ctr">
                        <a:lnSpc>
                          <a:spcPct val="115000"/>
                        </a:lnSpc>
                        <a:spcAft>
                          <a:spcPts val="0"/>
                        </a:spcAft>
                      </a:pPr>
                      <a:r>
                        <a:rPr lang="lt-LT" sz="1400">
                          <a:effectLst/>
                        </a:rPr>
                        <a:t>iš viso:</a:t>
                      </a:r>
                      <a:br>
                        <a:rPr lang="lt-LT" sz="1400">
                          <a:effectLst/>
                        </a:rPr>
                      </a:br>
                      <a:r>
                        <a:rPr lang="lt-LT" sz="1400">
                          <a:effectLst/>
                        </a:rPr>
                        <a:t>2</a:t>
                      </a:r>
                    </a:p>
                    <a:p>
                      <a:pPr algn="ctr">
                        <a:lnSpc>
                          <a:spcPct val="115000"/>
                        </a:lnSpc>
                        <a:spcAft>
                          <a:spcPts val="0"/>
                        </a:spcAft>
                      </a:pPr>
                      <a:r>
                        <a:rPr lang="lt-LT" sz="1400">
                          <a:effectLst/>
                        </a:rPr>
                        <a:t> </a:t>
                      </a:r>
                      <a:endParaRPr lang="lt-LT" sz="1400">
                        <a:effectLst/>
                        <a:latin typeface="Times New Roman"/>
                        <a:ea typeface="Calibri"/>
                      </a:endParaRPr>
                    </a:p>
                  </a:txBody>
                  <a:tcPr marL="59852" marR="59852" marT="0" marB="0" anchor="ctr"/>
                </a:tc>
                <a:tc>
                  <a:txBody>
                    <a:bodyPr/>
                    <a:lstStyle/>
                    <a:p>
                      <a:pPr algn="ctr">
                        <a:lnSpc>
                          <a:spcPct val="115000"/>
                        </a:lnSpc>
                        <a:spcAft>
                          <a:spcPts val="0"/>
                        </a:spcAft>
                      </a:pPr>
                      <a:r>
                        <a:rPr lang="lt-LT" sz="1400">
                          <a:effectLst/>
                        </a:rPr>
                        <a:t>moterų:</a:t>
                      </a:r>
                      <a:br>
                        <a:rPr lang="lt-LT" sz="1400">
                          <a:effectLst/>
                        </a:rPr>
                      </a:br>
                      <a:r>
                        <a:rPr lang="lt-LT" sz="1400">
                          <a:effectLst/>
                        </a:rPr>
                        <a:t>1</a:t>
                      </a:r>
                      <a:endParaRPr lang="lt-LT" sz="1400">
                        <a:effectLst/>
                        <a:latin typeface="Times New Roman"/>
                        <a:ea typeface="Calibri"/>
                      </a:endParaRPr>
                    </a:p>
                  </a:txBody>
                  <a:tcPr marL="59852" marR="59852" marT="0" marB="0" anchor="ctr"/>
                </a:tc>
                <a:extLst>
                  <a:ext uri="{0D108BD9-81ED-4DB2-BD59-A6C34878D82A}">
                    <a16:rowId xmlns:a16="http://schemas.microsoft.com/office/drawing/2014/main" val="10004"/>
                  </a:ext>
                </a:extLst>
              </a:tr>
              <a:tr h="305908">
                <a:tc vMerge="1">
                  <a:txBody>
                    <a:bodyPr/>
                    <a:lstStyle/>
                    <a:p>
                      <a:endParaRPr lang="lt-LT"/>
                    </a:p>
                  </a:txBody>
                  <a:tcPr/>
                </a:tc>
                <a:tc vMerge="1">
                  <a:txBody>
                    <a:bodyPr/>
                    <a:lstStyle/>
                    <a:p>
                      <a:endParaRPr lang="lt-LT"/>
                    </a:p>
                  </a:txBody>
                  <a:tcPr/>
                </a:tc>
                <a:tc vMerge="1">
                  <a:txBody>
                    <a:bodyPr/>
                    <a:lstStyle/>
                    <a:p>
                      <a:endParaRPr lang="lt-LT"/>
                    </a:p>
                  </a:txBody>
                  <a:tcPr/>
                </a:tc>
                <a:tc>
                  <a:txBody>
                    <a:bodyPr/>
                    <a:lstStyle/>
                    <a:p>
                      <a:pPr algn="ctr">
                        <a:lnSpc>
                          <a:spcPct val="115000"/>
                        </a:lnSpc>
                        <a:spcAft>
                          <a:spcPts val="0"/>
                        </a:spcAft>
                      </a:pPr>
                      <a:r>
                        <a:rPr lang="lt-LT" sz="1400">
                          <a:effectLst/>
                        </a:rPr>
                        <a:t>vyrų:</a:t>
                      </a:r>
                      <a:br>
                        <a:rPr lang="lt-LT" sz="1400">
                          <a:effectLst/>
                        </a:rPr>
                      </a:br>
                      <a:r>
                        <a:rPr lang="lt-LT" sz="1400">
                          <a:effectLst/>
                        </a:rPr>
                        <a:t>1</a:t>
                      </a:r>
                      <a:endParaRPr lang="lt-LT" sz="1400">
                        <a:effectLst/>
                        <a:latin typeface="Times New Roman"/>
                        <a:ea typeface="Calibri"/>
                      </a:endParaRPr>
                    </a:p>
                  </a:txBody>
                  <a:tcPr marL="59852" marR="59852" marT="0" marB="0" anchor="ctr"/>
                </a:tc>
                <a:extLst>
                  <a:ext uri="{0D108BD9-81ED-4DB2-BD59-A6C34878D82A}">
                    <a16:rowId xmlns:a16="http://schemas.microsoft.com/office/drawing/2014/main" val="10005"/>
                  </a:ext>
                </a:extLst>
              </a:tr>
              <a:tr h="305908">
                <a:tc rowSpan="2">
                  <a:txBody>
                    <a:bodyPr/>
                    <a:lstStyle/>
                    <a:p>
                      <a:pPr algn="just">
                        <a:lnSpc>
                          <a:spcPct val="115000"/>
                        </a:lnSpc>
                        <a:spcAft>
                          <a:spcPts val="0"/>
                        </a:spcAft>
                      </a:pPr>
                      <a:r>
                        <a:rPr lang="lt-LT" sz="1400">
                          <a:effectLst/>
                        </a:rPr>
                        <a:t>12.1.1.4.2.</a:t>
                      </a:r>
                      <a:endParaRPr lang="lt-LT" sz="1400">
                        <a:effectLst/>
                        <a:latin typeface="Times New Roman"/>
                        <a:ea typeface="Calibri"/>
                      </a:endParaRPr>
                    </a:p>
                  </a:txBody>
                  <a:tcPr marL="59852" marR="59852" marT="0" marB="0"/>
                </a:tc>
                <a:tc rowSpan="2">
                  <a:txBody>
                    <a:bodyPr/>
                    <a:lstStyle/>
                    <a:p>
                      <a:pPr algn="just">
                        <a:lnSpc>
                          <a:spcPct val="115000"/>
                        </a:lnSpc>
                        <a:spcAft>
                          <a:spcPts val="0"/>
                        </a:spcAft>
                      </a:pPr>
                      <a:r>
                        <a:rPr lang="lt-LT" sz="1400">
                          <a:effectLst/>
                        </a:rPr>
                        <a:t>iš jų daugiau kaip 40 m.  </a:t>
                      </a:r>
                      <a:endParaRPr lang="lt-LT" sz="1400">
                        <a:effectLst/>
                        <a:latin typeface="Times New Roman"/>
                        <a:ea typeface="Calibri"/>
                      </a:endParaRPr>
                    </a:p>
                  </a:txBody>
                  <a:tcPr marL="59852" marR="59852" marT="0" marB="0"/>
                </a:tc>
                <a:tc rowSpan="2">
                  <a:txBody>
                    <a:bodyPr/>
                    <a:lstStyle/>
                    <a:p>
                      <a:pPr algn="ctr">
                        <a:lnSpc>
                          <a:spcPct val="115000"/>
                        </a:lnSpc>
                        <a:spcAft>
                          <a:spcPts val="0"/>
                        </a:spcAft>
                      </a:pPr>
                      <a:r>
                        <a:rPr lang="lt-LT" sz="1400">
                          <a:effectLst/>
                        </a:rPr>
                        <a:t>iš viso</a:t>
                      </a:r>
                      <a:br>
                        <a:rPr lang="lt-LT" sz="1400">
                          <a:effectLst/>
                        </a:rPr>
                      </a:br>
                      <a:r>
                        <a:rPr lang="lt-LT" sz="1400">
                          <a:effectLst/>
                        </a:rPr>
                        <a:t>6:</a:t>
                      </a:r>
                    </a:p>
                    <a:p>
                      <a:pPr algn="ctr">
                        <a:lnSpc>
                          <a:spcPct val="115000"/>
                        </a:lnSpc>
                        <a:spcAft>
                          <a:spcPts val="0"/>
                        </a:spcAft>
                      </a:pPr>
                      <a:r>
                        <a:rPr lang="lt-LT" sz="1400">
                          <a:effectLst/>
                        </a:rPr>
                        <a:t> </a:t>
                      </a:r>
                      <a:endParaRPr lang="lt-LT" sz="1400">
                        <a:effectLst/>
                        <a:latin typeface="Times New Roman"/>
                        <a:ea typeface="Calibri"/>
                      </a:endParaRPr>
                    </a:p>
                  </a:txBody>
                  <a:tcPr marL="59852" marR="59852" marT="0" marB="0" anchor="ctr"/>
                </a:tc>
                <a:tc>
                  <a:txBody>
                    <a:bodyPr/>
                    <a:lstStyle/>
                    <a:p>
                      <a:pPr algn="ctr">
                        <a:lnSpc>
                          <a:spcPct val="115000"/>
                        </a:lnSpc>
                        <a:spcAft>
                          <a:spcPts val="0"/>
                        </a:spcAft>
                      </a:pPr>
                      <a:r>
                        <a:rPr lang="lt-LT" sz="1400">
                          <a:effectLst/>
                        </a:rPr>
                        <a:t>moterų: 2  </a:t>
                      </a:r>
                      <a:endParaRPr lang="lt-LT" sz="1400">
                        <a:effectLst/>
                        <a:latin typeface="Times New Roman"/>
                        <a:ea typeface="Calibri"/>
                      </a:endParaRPr>
                    </a:p>
                  </a:txBody>
                  <a:tcPr marL="59852" marR="59852" marT="0" marB="0" anchor="ctr"/>
                </a:tc>
                <a:extLst>
                  <a:ext uri="{0D108BD9-81ED-4DB2-BD59-A6C34878D82A}">
                    <a16:rowId xmlns:a16="http://schemas.microsoft.com/office/drawing/2014/main" val="10006"/>
                  </a:ext>
                </a:extLst>
              </a:tr>
              <a:tr h="305908">
                <a:tc vMerge="1">
                  <a:txBody>
                    <a:bodyPr/>
                    <a:lstStyle/>
                    <a:p>
                      <a:endParaRPr lang="lt-LT"/>
                    </a:p>
                  </a:txBody>
                  <a:tcPr/>
                </a:tc>
                <a:tc vMerge="1">
                  <a:txBody>
                    <a:bodyPr/>
                    <a:lstStyle/>
                    <a:p>
                      <a:endParaRPr lang="lt-LT"/>
                    </a:p>
                  </a:txBody>
                  <a:tcPr/>
                </a:tc>
                <a:tc vMerge="1">
                  <a:txBody>
                    <a:bodyPr/>
                    <a:lstStyle/>
                    <a:p>
                      <a:endParaRPr lang="lt-LT"/>
                    </a:p>
                  </a:txBody>
                  <a:tcPr/>
                </a:tc>
                <a:tc>
                  <a:txBody>
                    <a:bodyPr/>
                    <a:lstStyle/>
                    <a:p>
                      <a:pPr algn="ctr">
                        <a:lnSpc>
                          <a:spcPct val="115000"/>
                        </a:lnSpc>
                        <a:spcAft>
                          <a:spcPts val="0"/>
                        </a:spcAft>
                      </a:pPr>
                      <a:r>
                        <a:rPr lang="lt-LT" sz="1400">
                          <a:effectLst/>
                        </a:rPr>
                        <a:t>vyrų:</a:t>
                      </a:r>
                      <a:br>
                        <a:rPr lang="lt-LT" sz="1400">
                          <a:effectLst/>
                        </a:rPr>
                      </a:br>
                      <a:r>
                        <a:rPr lang="lt-LT" sz="1400">
                          <a:effectLst/>
                        </a:rPr>
                        <a:t>4</a:t>
                      </a:r>
                      <a:endParaRPr lang="lt-LT" sz="1400">
                        <a:effectLst/>
                        <a:latin typeface="Times New Roman"/>
                        <a:ea typeface="Calibri"/>
                      </a:endParaRPr>
                    </a:p>
                  </a:txBody>
                  <a:tcPr marL="59852" marR="59852" marT="0" marB="0" anchor="ctr"/>
                </a:tc>
                <a:extLst>
                  <a:ext uri="{0D108BD9-81ED-4DB2-BD59-A6C34878D82A}">
                    <a16:rowId xmlns:a16="http://schemas.microsoft.com/office/drawing/2014/main" val="10007"/>
                  </a:ext>
                </a:extLst>
              </a:tr>
              <a:tr h="550635">
                <a:tc>
                  <a:txBody>
                    <a:bodyPr/>
                    <a:lstStyle/>
                    <a:p>
                      <a:pPr algn="just">
                        <a:lnSpc>
                          <a:spcPct val="115000"/>
                        </a:lnSpc>
                        <a:spcAft>
                          <a:spcPts val="0"/>
                        </a:spcAft>
                      </a:pPr>
                      <a:r>
                        <a:rPr lang="lt-LT" sz="1400">
                          <a:effectLst/>
                        </a:rPr>
                        <a:t>12.1.1.5.</a:t>
                      </a:r>
                      <a:endParaRPr lang="lt-LT" sz="1400">
                        <a:effectLst/>
                        <a:latin typeface="Times New Roman"/>
                        <a:ea typeface="Calibri"/>
                      </a:endParaRPr>
                    </a:p>
                  </a:txBody>
                  <a:tcPr marL="59852" marR="59852" marT="0" marB="0"/>
                </a:tc>
                <a:tc>
                  <a:txBody>
                    <a:bodyPr/>
                    <a:lstStyle/>
                    <a:p>
                      <a:pPr algn="just">
                        <a:lnSpc>
                          <a:spcPct val="115000"/>
                        </a:lnSpc>
                        <a:spcAft>
                          <a:spcPts val="0"/>
                        </a:spcAft>
                      </a:pPr>
                      <a:r>
                        <a:rPr lang="lt-LT" sz="1400" dirty="0">
                          <a:effectLst/>
                        </a:rPr>
                        <a:t>Paremtų vietos projektų, kuriuos pateikė 12.1.1.1–12.1.1.5 papunkčiuose neišvardyti asmenys, skaičius (vnt.)</a:t>
                      </a:r>
                      <a:endParaRPr lang="lt-LT" sz="1400" dirty="0">
                        <a:effectLst/>
                        <a:latin typeface="Times New Roman"/>
                        <a:ea typeface="Calibri"/>
                      </a:endParaRPr>
                    </a:p>
                  </a:txBody>
                  <a:tcPr marL="59852" marR="59852" marT="0" marB="0"/>
                </a:tc>
                <a:tc gridSpan="2">
                  <a:txBody>
                    <a:bodyPr/>
                    <a:lstStyle/>
                    <a:p>
                      <a:pPr algn="ctr">
                        <a:lnSpc>
                          <a:spcPct val="115000"/>
                        </a:lnSpc>
                        <a:spcAft>
                          <a:spcPts val="0"/>
                        </a:spcAft>
                      </a:pPr>
                      <a:r>
                        <a:rPr lang="lt-LT" sz="1400" dirty="0">
                          <a:effectLst/>
                        </a:rPr>
                        <a:t>4</a:t>
                      </a:r>
                    </a:p>
                    <a:p>
                      <a:pPr algn="ctr">
                        <a:lnSpc>
                          <a:spcPct val="115000"/>
                        </a:lnSpc>
                        <a:spcAft>
                          <a:spcPts val="0"/>
                        </a:spcAft>
                      </a:pPr>
                      <a:r>
                        <a:rPr lang="lt-LT" sz="1400" dirty="0">
                          <a:effectLst/>
                        </a:rPr>
                        <a:t> </a:t>
                      </a:r>
                      <a:endParaRPr lang="lt-LT" sz="1400" dirty="0">
                        <a:effectLst/>
                        <a:latin typeface="Times New Roman"/>
                        <a:ea typeface="Calibri"/>
                      </a:endParaRPr>
                    </a:p>
                  </a:txBody>
                  <a:tcPr marL="59852" marR="59852" marT="0" marB="0"/>
                </a:tc>
                <a:tc hMerge="1">
                  <a:txBody>
                    <a:bodyPr/>
                    <a:lstStyle/>
                    <a:p>
                      <a:endParaRPr lang="lt-LT"/>
                    </a:p>
                  </a:txBody>
                  <a:tcPr/>
                </a:tc>
                <a:extLst>
                  <a:ext uri="{0D108BD9-81ED-4DB2-BD59-A6C34878D82A}">
                    <a16:rowId xmlns:a16="http://schemas.microsoft.com/office/drawing/2014/main" val="10008"/>
                  </a:ext>
                </a:extLst>
              </a:tr>
            </a:tbl>
          </a:graphicData>
        </a:graphic>
      </p:graphicFrame>
      <p:sp>
        <p:nvSpPr>
          <p:cNvPr id="7" name="Rectangle 6"/>
          <p:cNvSpPr/>
          <p:nvPr/>
        </p:nvSpPr>
        <p:spPr>
          <a:xfrm>
            <a:off x="533401" y="2133600"/>
            <a:ext cx="2895600" cy="1323439"/>
          </a:xfrm>
          <a:prstGeom prst="rect">
            <a:avLst/>
          </a:prstGeom>
        </p:spPr>
        <p:txBody>
          <a:bodyPr wrap="square">
            <a:spAutoFit/>
          </a:bodyPr>
          <a:lstStyle/>
          <a:p>
            <a:pPr marL="285750" indent="-285750">
              <a:buFont typeface="Arial" panose="020B0604020202020204" pitchFamily="34" charset="0"/>
              <a:buChar char="•"/>
            </a:pPr>
            <a:r>
              <a:rPr lang="lt-LT" dirty="0"/>
              <a:t>Projektų </a:t>
            </a:r>
            <a:r>
              <a:rPr lang="lt-LT" sz="4000" spc="-100" dirty="0">
                <a:solidFill>
                  <a:schemeClr val="tx2"/>
                </a:solidFill>
                <a:latin typeface="+mj-lt"/>
                <a:ea typeface="+mj-ea"/>
                <a:cs typeface="+mj-cs"/>
              </a:rPr>
              <a:t>33</a:t>
            </a:r>
          </a:p>
          <a:p>
            <a:pPr marL="285750" indent="-285750">
              <a:buFont typeface="Arial" panose="020B0604020202020204" pitchFamily="34" charset="0"/>
              <a:buChar char="•"/>
            </a:pPr>
            <a:r>
              <a:rPr lang="lt-LT" dirty="0"/>
              <a:t>Naujų darvo vietų </a:t>
            </a:r>
            <a:r>
              <a:rPr lang="lt-LT" sz="4000" spc="-100" dirty="0">
                <a:solidFill>
                  <a:schemeClr val="tx2"/>
                </a:solidFill>
                <a:latin typeface="+mj-lt"/>
                <a:ea typeface="+mj-ea"/>
                <a:cs typeface="+mj-cs"/>
              </a:rPr>
              <a:t>26</a:t>
            </a:r>
          </a:p>
        </p:txBody>
      </p:sp>
    </p:spTree>
    <p:extLst>
      <p:ext uri="{BB962C8B-B14F-4D97-AF65-F5344CB8AC3E}">
        <p14:creationId xmlns:p14="http://schemas.microsoft.com/office/powerpoint/2010/main" val="1558834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990600"/>
          </a:xfrm>
        </p:spPr>
        <p:txBody>
          <a:bodyPr>
            <a:normAutofit/>
          </a:bodyPr>
          <a:lstStyle/>
          <a:p>
            <a:r>
              <a:rPr lang="lt-LT" dirty="0"/>
              <a:t>Rokiškio kaimo VPS finansavimas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29158" y="304800"/>
            <a:ext cx="2914842" cy="450169"/>
          </a:xfrm>
          <a:prstGeom prst="rect">
            <a:avLst/>
          </a:prstGeom>
        </p:spPr>
      </p:pic>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a:p>
        </p:txBody>
      </p:sp>
      <p:sp>
        <p:nvSpPr>
          <p:cNvPr id="19" name="Title 1"/>
          <p:cNvSpPr txBox="1">
            <a:spLocks/>
          </p:cNvSpPr>
          <p:nvPr/>
        </p:nvSpPr>
        <p:spPr>
          <a:xfrm>
            <a:off x="501134" y="1143000"/>
            <a:ext cx="5855311" cy="9906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lt-LT" sz="3200" dirty="0"/>
              <a:t>Skirta (97 balai) - </a:t>
            </a:r>
            <a:r>
              <a:rPr lang="lt-LT" sz="3200" b="1" dirty="0"/>
              <a:t>2 .149 975 Eur</a:t>
            </a:r>
            <a:endParaRPr lang="lt-LT" sz="3200" dirty="0"/>
          </a:p>
        </p:txBody>
      </p:sp>
      <p:graphicFrame>
        <p:nvGraphicFramePr>
          <p:cNvPr id="15" name="Chart 14"/>
          <p:cNvGraphicFramePr>
            <a:graphicFrameLocks/>
          </p:cNvGraphicFramePr>
          <p:nvPr>
            <p:extLst>
              <p:ext uri="{D42A27DB-BD31-4B8C-83A1-F6EECF244321}">
                <p14:modId xmlns:p14="http://schemas.microsoft.com/office/powerpoint/2010/main" val="218019212"/>
              </p:ext>
            </p:extLst>
          </p:nvPr>
        </p:nvGraphicFramePr>
        <p:xfrm>
          <a:off x="474976" y="1957692"/>
          <a:ext cx="8077200" cy="4724400"/>
        </p:xfrm>
        <a:graphic>
          <a:graphicData uri="http://schemas.openxmlformats.org/drawingml/2006/chart">
            <c:chart xmlns:c="http://schemas.openxmlformats.org/drawingml/2006/chart" xmlns:r="http://schemas.openxmlformats.org/officeDocument/2006/relationships" r:id="rId3"/>
          </a:graphicData>
        </a:graphic>
      </p:graphicFrame>
      <p:sp>
        <p:nvSpPr>
          <p:cNvPr id="3" name="Rectangle 2"/>
          <p:cNvSpPr/>
          <p:nvPr/>
        </p:nvSpPr>
        <p:spPr>
          <a:xfrm>
            <a:off x="1142788" y="2179093"/>
            <a:ext cx="4877011" cy="646331"/>
          </a:xfrm>
          <a:prstGeom prst="rect">
            <a:avLst/>
          </a:prstGeom>
        </p:spPr>
        <p:txBody>
          <a:bodyPr wrap="square">
            <a:spAutoFit/>
          </a:bodyPr>
          <a:lstStyle/>
          <a:p>
            <a:r>
              <a:rPr lang="lt-LT" dirty="0"/>
              <a:t>Administravimui </a:t>
            </a:r>
            <a:r>
              <a:rPr lang="lt-LT" b="1" dirty="0"/>
              <a:t>429 995 Eur (20 proc.)</a:t>
            </a:r>
          </a:p>
          <a:p>
            <a:r>
              <a:rPr lang="lt-LT" dirty="0"/>
              <a:t>Vietos projektams </a:t>
            </a:r>
            <a:r>
              <a:rPr lang="lt-LT" b="1" dirty="0"/>
              <a:t>1.719 980 Eur (80 proc.)</a:t>
            </a:r>
            <a:endParaRPr lang="lt-LT" dirty="0"/>
          </a:p>
        </p:txBody>
      </p:sp>
    </p:spTree>
    <p:extLst>
      <p:ext uri="{BB962C8B-B14F-4D97-AF65-F5344CB8AC3E}">
        <p14:creationId xmlns:p14="http://schemas.microsoft.com/office/powerpoint/2010/main" val="30540040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0749"/>
            <a:ext cx="8229600" cy="528851"/>
          </a:xfrm>
        </p:spPr>
        <p:txBody>
          <a:bodyPr>
            <a:normAutofit/>
          </a:bodyPr>
          <a:lstStyle/>
          <a:p>
            <a:r>
              <a:rPr lang="lt-LT" sz="2800" dirty="0"/>
              <a:t>Kvietimų grafikas (VPS 10 skyrius)</a:t>
            </a:r>
          </a:p>
        </p:txBody>
      </p:sp>
      <p:graphicFrame>
        <p:nvGraphicFramePr>
          <p:cNvPr id="5" name="Table 4"/>
          <p:cNvGraphicFramePr>
            <a:graphicFrameLocks noGrp="1"/>
          </p:cNvGraphicFramePr>
          <p:nvPr>
            <p:extLst>
              <p:ext uri="{D42A27DB-BD31-4B8C-83A1-F6EECF244321}">
                <p14:modId xmlns:p14="http://schemas.microsoft.com/office/powerpoint/2010/main" val="1200807984"/>
              </p:ext>
            </p:extLst>
          </p:nvPr>
        </p:nvGraphicFramePr>
        <p:xfrm>
          <a:off x="12700" y="596900"/>
          <a:ext cx="9144000" cy="5943600"/>
        </p:xfrm>
        <a:graphic>
          <a:graphicData uri="http://schemas.openxmlformats.org/drawingml/2006/table">
            <a:tbl>
              <a:tblPr firstRow="1" bandRow="1">
                <a:tableStyleId>{5C22544A-7EE6-4342-B048-85BDC9FD1C3A}</a:tableStyleId>
              </a:tblPr>
              <a:tblGrid>
                <a:gridCol w="3153104">
                  <a:extLst>
                    <a:ext uri="{9D8B030D-6E8A-4147-A177-3AD203B41FA5}">
                      <a16:colId xmlns:a16="http://schemas.microsoft.com/office/drawing/2014/main" val="20000"/>
                    </a:ext>
                  </a:extLst>
                </a:gridCol>
                <a:gridCol w="5990896">
                  <a:extLst>
                    <a:ext uri="{9D8B030D-6E8A-4147-A177-3AD203B41FA5}">
                      <a16:colId xmlns:a16="http://schemas.microsoft.com/office/drawing/2014/main" val="20001"/>
                    </a:ext>
                  </a:extLst>
                </a:gridCol>
              </a:tblGrid>
              <a:tr h="216970">
                <a:tc>
                  <a:txBody>
                    <a:bodyPr/>
                    <a:lstStyle/>
                    <a:p>
                      <a:r>
                        <a:rPr lang="lt-LT" dirty="0"/>
                        <a:t>Metai, kada bus</a:t>
                      </a:r>
                      <a:r>
                        <a:rPr lang="lt-LT" baseline="0" dirty="0"/>
                        <a:t> kviečiama</a:t>
                      </a:r>
                      <a:endParaRPr lang="lt-LT" dirty="0"/>
                    </a:p>
                  </a:txBody>
                  <a:tcPr/>
                </a:tc>
                <a:tc>
                  <a:txBody>
                    <a:bodyPr/>
                    <a:lstStyle/>
                    <a:p>
                      <a:pPr marL="0" indent="0">
                        <a:buNone/>
                      </a:pPr>
                      <a:r>
                        <a:rPr lang="lt-LT" dirty="0"/>
                        <a:t>Priemonės</a:t>
                      </a:r>
                    </a:p>
                  </a:txBody>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1500" b="1" dirty="0">
                          <a:solidFill>
                            <a:schemeClr val="tx1"/>
                          </a:solidFill>
                        </a:rPr>
                        <a:t>Pirmasis</a:t>
                      </a:r>
                      <a:r>
                        <a:rPr lang="lt-LT" sz="1500" b="0" dirty="0">
                          <a:solidFill>
                            <a:schemeClr val="tx1"/>
                          </a:solidFill>
                        </a:rPr>
                        <a:t>. 2018 I pusmetį</a:t>
                      </a:r>
                    </a:p>
                  </a:txBody>
                  <a:tcPr/>
                </a:tc>
                <a:tc>
                  <a:txBody>
                    <a:bodyPr/>
                    <a:lstStyle/>
                    <a:p>
                      <a:pPr marL="342900" indent="-342900">
                        <a:buAutoNum type="arabicPeriod"/>
                      </a:pPr>
                      <a:r>
                        <a:rPr lang="lt-LT" sz="1500" b="0" kern="1200" dirty="0">
                          <a:solidFill>
                            <a:schemeClr val="tx1"/>
                          </a:solidFill>
                          <a:effectLst/>
                          <a:latin typeface="+mn-lt"/>
                          <a:ea typeface="+mn-ea"/>
                          <a:cs typeface="+mn-cs"/>
                        </a:rPr>
                        <a:t>Kultūros ir gamtos paveldas (50 proc. lėšų) </a:t>
                      </a:r>
                      <a:r>
                        <a:rPr lang="lt-LT" sz="1500" b="0" kern="1200" dirty="0">
                          <a:solidFill>
                            <a:srgbClr val="FF0000"/>
                          </a:solidFill>
                          <a:effectLst/>
                          <a:latin typeface="+mn-lt"/>
                          <a:ea typeface="+mn-ea"/>
                          <a:cs typeface="+mn-cs"/>
                        </a:rPr>
                        <a:t>VP negauta</a:t>
                      </a:r>
                    </a:p>
                    <a:p>
                      <a:pPr marL="342900" indent="-342900">
                        <a:buAutoNum type="arabicPeriod"/>
                      </a:pPr>
                      <a:r>
                        <a:rPr lang="lt-LT" sz="1500" b="0" kern="1200" dirty="0">
                          <a:solidFill>
                            <a:schemeClr val="tx1"/>
                          </a:solidFill>
                          <a:effectLst/>
                          <a:latin typeface="+mn-lt"/>
                          <a:ea typeface="+mn-ea"/>
                          <a:cs typeface="+mn-cs"/>
                        </a:rPr>
                        <a:t>Pagrindinės paslaugos ir kaimų atnaujinimas (savanoriai) (50 proc. lėšų)</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lang="lt-LT" sz="1500" b="0" kern="1200" dirty="0">
                          <a:solidFill>
                            <a:schemeClr val="tx1"/>
                          </a:solidFill>
                          <a:effectLst/>
                          <a:latin typeface="+mn-lt"/>
                          <a:ea typeface="+mn-ea"/>
                          <a:cs typeface="+mn-cs"/>
                        </a:rPr>
                        <a:t>Ūkio ir verslo plėtra (beveik 50 proc. lėšų)</a:t>
                      </a:r>
                    </a:p>
                  </a:txBody>
                  <a:tcPr/>
                </a:tc>
                <a:extLst>
                  <a:ext uri="{0D108BD9-81ED-4DB2-BD59-A6C34878D82A}">
                    <a16:rowId xmlns:a16="http://schemas.microsoft.com/office/drawing/2014/main" val="10001"/>
                  </a:ext>
                </a:extLst>
              </a:tr>
              <a:tr h="370840">
                <a:tc>
                  <a:txBody>
                    <a:bodyPr/>
                    <a:lstStyle/>
                    <a:p>
                      <a:r>
                        <a:rPr lang="lt-LT" sz="1500" b="1" dirty="0"/>
                        <a:t>Antrasis</a:t>
                      </a:r>
                      <a:r>
                        <a:rPr lang="lt-LT" sz="1500" dirty="0"/>
                        <a:t>. 2018 m. II pusmetis</a:t>
                      </a:r>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lang="lt-LT" sz="1500" b="0" kern="1200" dirty="0">
                          <a:solidFill>
                            <a:schemeClr val="tx1"/>
                          </a:solidFill>
                          <a:effectLst/>
                          <a:latin typeface="+mn-lt"/>
                          <a:ea typeface="+mn-ea"/>
                          <a:cs typeface="+mn-cs"/>
                        </a:rPr>
                        <a:t>Vietos projektų pareiškėjų ir vykdytojų mokymas, įgūdžių įgijimas (50 proc. lėšų)</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lang="lt-LT" sz="1500" b="0" kern="1200" dirty="0">
                          <a:solidFill>
                            <a:schemeClr val="tx1"/>
                          </a:solidFill>
                          <a:effectLst/>
                          <a:latin typeface="+mn-lt"/>
                          <a:ea typeface="+mn-ea"/>
                          <a:cs typeface="+mn-cs"/>
                        </a:rPr>
                        <a:t>Bendradarbiavimas (50 proc. lėšų)</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lang="lt-LT" sz="1500" b="0" kern="1200" dirty="0">
                          <a:solidFill>
                            <a:schemeClr val="tx1"/>
                          </a:solidFill>
                          <a:effectLst/>
                          <a:latin typeface="+mn-lt"/>
                          <a:ea typeface="+mn-ea"/>
                          <a:cs typeface="+mn-cs"/>
                        </a:rPr>
                        <a:t>Ūkio ir verslo plėtra  (25 proc. lėšų + likučiai I kvietimo)</a:t>
                      </a:r>
                    </a:p>
                  </a:txBody>
                  <a:tcPr/>
                </a:tc>
                <a:extLst>
                  <a:ext uri="{0D108BD9-81ED-4DB2-BD59-A6C34878D82A}">
                    <a16:rowId xmlns:a16="http://schemas.microsoft.com/office/drawing/2014/main" val="10002"/>
                  </a:ext>
                </a:extLst>
              </a:tr>
              <a:tr h="370840">
                <a:tc>
                  <a:txBody>
                    <a:bodyPr/>
                    <a:lstStyle/>
                    <a:p>
                      <a:r>
                        <a:rPr lang="lt-LT" sz="1500" b="1" dirty="0"/>
                        <a:t>Trečiasis</a:t>
                      </a:r>
                      <a:r>
                        <a:rPr lang="lt-LT" sz="1500" dirty="0"/>
                        <a:t>.</a:t>
                      </a:r>
                      <a:r>
                        <a:rPr lang="lt-LT" sz="1500" baseline="0" dirty="0"/>
                        <a:t> </a:t>
                      </a:r>
                      <a:r>
                        <a:rPr lang="lt-LT" sz="1500" b="1" dirty="0">
                          <a:solidFill>
                            <a:srgbClr val="FF0000"/>
                          </a:solidFill>
                        </a:rPr>
                        <a:t>2019 m. </a:t>
                      </a:r>
                      <a:r>
                        <a:rPr lang="en-US" sz="1500" b="1" dirty="0">
                          <a:solidFill>
                            <a:srgbClr val="FF0000"/>
                          </a:solidFill>
                        </a:rPr>
                        <a:t>I </a:t>
                      </a:r>
                      <a:r>
                        <a:rPr lang="en-US" sz="1500" b="1" dirty="0" err="1">
                          <a:solidFill>
                            <a:srgbClr val="FF0000"/>
                          </a:solidFill>
                        </a:rPr>
                        <a:t>pusmetis</a:t>
                      </a:r>
                      <a:r>
                        <a:rPr lang="en-US" sz="1500" b="1" dirty="0">
                          <a:solidFill>
                            <a:srgbClr val="FF0000"/>
                          </a:solidFill>
                        </a:rPr>
                        <a:t> </a:t>
                      </a:r>
                      <a:endParaRPr lang="lt-LT" sz="1500" b="1" dirty="0">
                        <a:solidFill>
                          <a:srgbClr val="FF0000"/>
                        </a:solidFill>
                      </a:endParaRPr>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lt-LT" sz="1500" b="0" kern="1200" dirty="0">
                          <a:solidFill>
                            <a:schemeClr val="tx1"/>
                          </a:solidFill>
                          <a:effectLst/>
                          <a:latin typeface="+mn-lt"/>
                          <a:ea typeface="+mn-ea"/>
                          <a:cs typeface="+mn-cs"/>
                        </a:rPr>
                        <a:t>Kultūros ir gamtos paveldas (50 proc. lėšų)</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lt-LT" sz="1500" b="0" kern="1200" dirty="0">
                          <a:solidFill>
                            <a:schemeClr val="tx1"/>
                          </a:solidFill>
                          <a:effectLst/>
                          <a:latin typeface="+mn-lt"/>
                          <a:ea typeface="+mn-ea"/>
                          <a:cs typeface="+mn-cs"/>
                        </a:rPr>
                        <a:t>NVO socialinio verslo kūrimas ir plėtra (50 proc. lėšų)</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lt-LT" sz="1500" b="0" kern="1200" dirty="0">
                          <a:solidFill>
                            <a:schemeClr val="tx1"/>
                          </a:solidFill>
                          <a:effectLst/>
                          <a:latin typeface="+mn-lt"/>
                          <a:ea typeface="+mn-ea"/>
                          <a:cs typeface="+mn-cs"/>
                        </a:rPr>
                        <a:t>Ūkio ir verslo plėtra (I ir II kvietimų likučiai)</a:t>
                      </a:r>
                      <a:endParaRPr lang="lt-LT" sz="1500" b="1" kern="1200" dirty="0">
                        <a:solidFill>
                          <a:srgbClr val="FF0000"/>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lt-LT" sz="1500" b="1" kern="1200" dirty="0">
                          <a:solidFill>
                            <a:srgbClr val="FF0000"/>
                          </a:solidFill>
                          <a:effectLst/>
                          <a:latin typeface="+mn-lt"/>
                          <a:ea typeface="+mn-ea"/>
                          <a:cs typeface="+mn-cs"/>
                        </a:rPr>
                        <a:t>Pasirengimas tarpiniam vertinimui</a:t>
                      </a:r>
                    </a:p>
                  </a:txBody>
                  <a:tcPr/>
                </a:tc>
                <a:extLst>
                  <a:ext uri="{0D108BD9-81ED-4DB2-BD59-A6C34878D82A}">
                    <a16:rowId xmlns:a16="http://schemas.microsoft.com/office/drawing/2014/main" val="10003"/>
                  </a:ext>
                </a:extLst>
              </a:tr>
              <a:tr h="370840">
                <a:tc>
                  <a:txBody>
                    <a:bodyPr/>
                    <a:lstStyle/>
                    <a:p>
                      <a:r>
                        <a:rPr lang="lt-LT" sz="1500" b="1" dirty="0"/>
                        <a:t>Ketvirtasis</a:t>
                      </a:r>
                      <a:r>
                        <a:rPr lang="lt-LT" sz="1500" dirty="0"/>
                        <a:t>. 2020 II pusmetis</a:t>
                      </a:r>
                    </a:p>
                  </a:txBody>
                  <a:tcPr/>
                </a:tc>
                <a:tc>
                  <a:txBody>
                    <a:bodyPr/>
                    <a:lstStyle/>
                    <a:p>
                      <a:pPr marL="342900" indent="-342900">
                        <a:buAutoNum type="arabicPeriod"/>
                      </a:pPr>
                      <a:r>
                        <a:rPr lang="lt-LT" sz="1500" b="0" kern="1200" dirty="0">
                          <a:solidFill>
                            <a:schemeClr val="tx1"/>
                          </a:solidFill>
                          <a:effectLst/>
                          <a:latin typeface="+mn-lt"/>
                          <a:ea typeface="+mn-ea"/>
                          <a:cs typeface="+mn-cs"/>
                        </a:rPr>
                        <a:t>Kultūros ir gamtos paveldas (50 proc. lėšų+ likučiai)</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lang="lt-LT" sz="1500" b="0" kern="1200" dirty="0">
                          <a:solidFill>
                            <a:schemeClr val="tx1"/>
                          </a:solidFill>
                          <a:effectLst/>
                          <a:latin typeface="+mn-lt"/>
                          <a:ea typeface="+mn-ea"/>
                          <a:cs typeface="+mn-cs"/>
                        </a:rPr>
                        <a:t>Pagrindinės paslaugos ir kaimų atnaujinimas (savanoriai) (50 proc. lėšų+ likučiai)</a:t>
                      </a:r>
                    </a:p>
                    <a:p>
                      <a:pPr marL="342900" indent="-342900">
                        <a:buAutoNum type="arabicPeriod"/>
                      </a:pPr>
                      <a:r>
                        <a:rPr lang="lt-LT" sz="1500" b="0" kern="1200" dirty="0">
                          <a:solidFill>
                            <a:schemeClr val="tx1"/>
                          </a:solidFill>
                          <a:effectLst/>
                          <a:latin typeface="+mn-lt"/>
                          <a:ea typeface="+mn-ea"/>
                          <a:cs typeface="+mn-cs"/>
                        </a:rPr>
                        <a:t>Ūkio ir verslo plėtra (25 proc. lėšų + likučiai) </a:t>
                      </a:r>
                    </a:p>
                  </a:txBody>
                  <a:tcPr/>
                </a:tc>
                <a:extLst>
                  <a:ext uri="{0D108BD9-81ED-4DB2-BD59-A6C34878D82A}">
                    <a16:rowId xmlns:a16="http://schemas.microsoft.com/office/drawing/2014/main" val="10004"/>
                  </a:ext>
                </a:extLst>
              </a:tr>
              <a:tr h="370840">
                <a:tc>
                  <a:txBody>
                    <a:bodyPr/>
                    <a:lstStyle/>
                    <a:p>
                      <a:r>
                        <a:rPr lang="lt-LT" sz="1500" b="1" dirty="0">
                          <a:solidFill>
                            <a:schemeClr val="tx1"/>
                          </a:solidFill>
                        </a:rPr>
                        <a:t>Penktasis</a:t>
                      </a:r>
                      <a:r>
                        <a:rPr lang="lt-LT" sz="1500" dirty="0">
                          <a:solidFill>
                            <a:schemeClr val="tx1"/>
                          </a:solidFill>
                        </a:rPr>
                        <a:t>. 2021 I</a:t>
                      </a:r>
                      <a:r>
                        <a:rPr lang="lt-LT" sz="1500" baseline="0" dirty="0">
                          <a:solidFill>
                            <a:schemeClr val="tx1"/>
                          </a:solidFill>
                        </a:rPr>
                        <a:t> - </a:t>
                      </a:r>
                      <a:r>
                        <a:rPr lang="lt-LT" sz="1500" dirty="0">
                          <a:solidFill>
                            <a:schemeClr val="tx1"/>
                          </a:solidFill>
                        </a:rPr>
                        <a:t>II pusmetis</a:t>
                      </a:r>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lang="lt-LT" sz="1500" b="0" kern="1200" dirty="0">
                          <a:solidFill>
                            <a:schemeClr val="tx1"/>
                          </a:solidFill>
                          <a:effectLst/>
                          <a:latin typeface="+mn-lt"/>
                          <a:ea typeface="+mn-ea"/>
                          <a:cs typeface="+mn-cs"/>
                        </a:rPr>
                        <a:t>Vietos projektų pareiškėjų ir vykdytojų mokymas, įgūdžių įgijimas (50 proc. lėšų+ likučiai)</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lang="lt-LT" sz="1500" b="0" kern="1200" dirty="0">
                          <a:solidFill>
                            <a:schemeClr val="tx1"/>
                          </a:solidFill>
                          <a:effectLst/>
                          <a:latin typeface="+mn-lt"/>
                          <a:ea typeface="+mn-ea"/>
                          <a:cs typeface="+mn-cs"/>
                        </a:rPr>
                        <a:t>NVO socialinio verslo kūrimas ir plėtra (50 proc. lėšų+ likučiai)</a:t>
                      </a:r>
                      <a:endParaRPr lang="lt-LT" sz="1500" b="1" dirty="0">
                        <a:solidFill>
                          <a:schemeClr val="tx1"/>
                        </a:solidFill>
                      </a:endParaRPr>
                    </a:p>
                    <a:p>
                      <a:pPr marL="342900" indent="-342900">
                        <a:buAutoNum type="arabicPeriod"/>
                      </a:pPr>
                      <a:r>
                        <a:rPr lang="lt-LT" sz="1500" b="0" kern="1200" dirty="0">
                          <a:solidFill>
                            <a:schemeClr val="tx1"/>
                          </a:solidFill>
                          <a:effectLst/>
                          <a:latin typeface="+mn-lt"/>
                          <a:ea typeface="+mn-ea"/>
                          <a:cs typeface="+mn-cs"/>
                        </a:rPr>
                        <a:t>Bendradarbiavimas (50 proc. lėšų+ likučiai)</a:t>
                      </a:r>
                    </a:p>
                  </a:txBody>
                  <a:tcPr/>
                </a:tc>
                <a:extLst>
                  <a:ext uri="{0D108BD9-81ED-4DB2-BD59-A6C34878D82A}">
                    <a16:rowId xmlns:a16="http://schemas.microsoft.com/office/drawing/2014/main" val="10005"/>
                  </a:ext>
                </a:extLst>
              </a:tr>
              <a:tr h="370840">
                <a:tc>
                  <a:txBody>
                    <a:bodyPr/>
                    <a:lstStyle/>
                    <a:p>
                      <a:r>
                        <a:rPr lang="lt-LT" sz="1500" b="1" dirty="0" err="1">
                          <a:solidFill>
                            <a:schemeClr val="tx1"/>
                          </a:solidFill>
                        </a:rPr>
                        <a:t>Šeš</a:t>
                      </a:r>
                      <a:r>
                        <a:rPr lang="en-US" sz="1500" b="1" dirty="0" err="1">
                          <a:solidFill>
                            <a:schemeClr val="tx1"/>
                          </a:solidFill>
                        </a:rPr>
                        <a:t>tasis</a:t>
                      </a:r>
                      <a:r>
                        <a:rPr lang="lt-LT" sz="1500" b="1" dirty="0">
                          <a:solidFill>
                            <a:schemeClr val="tx1"/>
                          </a:solidFill>
                        </a:rPr>
                        <a:t>.</a:t>
                      </a:r>
                      <a:r>
                        <a:rPr lang="lt-LT" sz="1500" dirty="0">
                          <a:solidFill>
                            <a:schemeClr val="tx1"/>
                          </a:solidFill>
                        </a:rPr>
                        <a:t>2021 II pusmetis</a:t>
                      </a:r>
                    </a:p>
                  </a:txBody>
                  <a:tcPr/>
                </a:tc>
                <a:tc>
                  <a:txBody>
                    <a:bodyPr/>
                    <a:lstStyle/>
                    <a:p>
                      <a:pPr marL="342900" marR="0" indent="-342900" algn="l" defTabSz="914400" rtl="0" eaLnBrk="1" fontAlgn="auto" latinLnBrk="0" hangingPunct="1">
                        <a:lnSpc>
                          <a:spcPct val="100000"/>
                        </a:lnSpc>
                        <a:spcBef>
                          <a:spcPts val="0"/>
                        </a:spcBef>
                        <a:spcAft>
                          <a:spcPts val="0"/>
                        </a:spcAft>
                        <a:buClrTx/>
                        <a:buSzTx/>
                        <a:buFontTx/>
                        <a:buAutoNum type="arabicPeriod"/>
                        <a:tabLst/>
                        <a:defRPr/>
                      </a:pPr>
                      <a:r>
                        <a:rPr lang="lt-LT" sz="1500" b="0" kern="1200" dirty="0">
                          <a:solidFill>
                            <a:schemeClr val="tx1"/>
                          </a:solidFill>
                          <a:effectLst/>
                          <a:latin typeface="+mn-lt"/>
                          <a:ea typeface="+mn-ea"/>
                          <a:cs typeface="+mn-cs"/>
                        </a:rPr>
                        <a:t>Ūkio ir verslo plėtra (plėtoti)</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lang="lt-LT" sz="1500" b="0" dirty="0"/>
                        <a:t>Lėšų likučiai</a:t>
                      </a:r>
                      <a:endParaRPr lang="lt-LT" sz="1500" b="0" dirty="0">
                        <a:solidFill>
                          <a:schemeClr val="tx1"/>
                        </a:solidFill>
                      </a:endParaRPr>
                    </a:p>
                  </a:txBody>
                  <a:tcPr/>
                </a:tc>
                <a:extLst>
                  <a:ext uri="{0D108BD9-81ED-4DB2-BD59-A6C34878D82A}">
                    <a16:rowId xmlns:a16="http://schemas.microsoft.com/office/drawing/2014/main" val="10006"/>
                  </a:ext>
                </a:extLst>
              </a:tr>
            </a:tbl>
          </a:graphicData>
        </a:graphic>
      </p:graphicFrame>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29158" y="6477000"/>
            <a:ext cx="2914842" cy="450169"/>
          </a:xfrm>
          <a:prstGeom prst="rect">
            <a:avLst/>
          </a:prstGeom>
        </p:spPr>
      </p:pic>
    </p:spTree>
    <p:extLst>
      <p:ext uri="{BB962C8B-B14F-4D97-AF65-F5344CB8AC3E}">
        <p14:creationId xmlns:p14="http://schemas.microsoft.com/office/powerpoint/2010/main" val="32956505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29158" y="6383210"/>
            <a:ext cx="2914842" cy="450169"/>
          </a:xfrm>
          <a:prstGeom prst="rect">
            <a:avLst/>
          </a:prstGeom>
        </p:spPr>
      </p:pic>
      <p:sp>
        <p:nvSpPr>
          <p:cNvPr id="5" name="Slide Number Placeholder 4"/>
          <p:cNvSpPr>
            <a:spLocks noGrp="1"/>
          </p:cNvSpPr>
          <p:nvPr>
            <p:ph type="sldNum" sz="quarter" idx="12"/>
          </p:nvPr>
        </p:nvSpPr>
        <p:spPr/>
        <p:txBody>
          <a:bodyPr/>
          <a:lstStyle/>
          <a:p>
            <a:fld id="{B6F15528-21DE-4FAA-801E-634DDDAF4B2B}" type="slidenum">
              <a:rPr lang="en-US" smtClean="0"/>
              <a:pPr/>
              <a:t>21</a:t>
            </a:fld>
            <a:endParaRPr lang="en-US"/>
          </a:p>
        </p:txBody>
      </p:sp>
      <p:sp>
        <p:nvSpPr>
          <p:cNvPr id="7" name="Rectangle 6"/>
          <p:cNvSpPr/>
          <p:nvPr/>
        </p:nvSpPr>
        <p:spPr>
          <a:xfrm>
            <a:off x="1676113" y="331857"/>
            <a:ext cx="5740674" cy="707886"/>
          </a:xfrm>
          <a:prstGeom prst="rect">
            <a:avLst/>
          </a:prstGeom>
        </p:spPr>
        <p:txBody>
          <a:bodyPr wrap="none">
            <a:spAutoFit/>
          </a:bodyPr>
          <a:lstStyle/>
          <a:p>
            <a:pPr algn="ctr"/>
            <a:r>
              <a:rPr lang="lt-LT" sz="2000" dirty="0"/>
              <a:t>Strategija, teisės aktai, skelbimai apie kvietimus, </a:t>
            </a:r>
            <a:br>
              <a:rPr lang="lt-LT" sz="2000" dirty="0"/>
            </a:br>
            <a:r>
              <a:rPr lang="lt-LT" sz="2000" dirty="0"/>
              <a:t>renginius, konsultacijos, dažniausi klausimai</a:t>
            </a:r>
            <a:endParaRPr lang="lt-LT" dirty="0"/>
          </a:p>
        </p:txBody>
      </p:sp>
      <p:sp>
        <p:nvSpPr>
          <p:cNvPr id="2" name="Rectangle 1"/>
          <p:cNvSpPr/>
          <p:nvPr/>
        </p:nvSpPr>
        <p:spPr>
          <a:xfrm>
            <a:off x="12510" y="5965917"/>
            <a:ext cx="5335137" cy="830997"/>
          </a:xfrm>
          <a:prstGeom prst="rect">
            <a:avLst/>
          </a:prstGeom>
        </p:spPr>
        <p:txBody>
          <a:bodyPr wrap="square">
            <a:spAutoFit/>
          </a:bodyPr>
          <a:lstStyle/>
          <a:p>
            <a:pPr algn="ctr"/>
            <a:r>
              <a:rPr lang="lt-LT" sz="4800" dirty="0">
                <a:solidFill>
                  <a:schemeClr val="tx2">
                    <a:lumMod val="75000"/>
                  </a:schemeClr>
                </a:solidFill>
              </a:rPr>
              <a:t>www.rokiskiovvg.lt</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116" y="1051116"/>
            <a:ext cx="8610600" cy="4841099"/>
          </a:xfrm>
          <a:prstGeom prst="rect">
            <a:avLst/>
          </a:prstGeom>
          <a:noFill/>
          <a:ln w="9525">
            <a:solidFill>
              <a:srgbClr val="7030A0"/>
            </a:solidFill>
            <a:miter lim="800000"/>
            <a:headEnd/>
            <a:tailEnd/>
          </a:ln>
          <a:extLst>
            <a:ext uri="{909E8E84-426E-40DD-AFC4-6F175D3DCCD1}">
              <a14:hiddenFill xmlns:a14="http://schemas.microsoft.com/office/drawing/2010/main">
                <a:solidFill>
                  <a:schemeClr val="accent1"/>
                </a:solidFill>
              </a14:hiddenFill>
            </a:ext>
          </a:extLst>
        </p:spPr>
      </p:pic>
      <p:sp>
        <p:nvSpPr>
          <p:cNvPr id="3" name="Oval 2"/>
          <p:cNvSpPr/>
          <p:nvPr/>
        </p:nvSpPr>
        <p:spPr>
          <a:xfrm>
            <a:off x="3733800" y="2743200"/>
            <a:ext cx="1600200" cy="419100"/>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8" name="Oval 7"/>
          <p:cNvSpPr/>
          <p:nvPr/>
        </p:nvSpPr>
        <p:spPr>
          <a:xfrm>
            <a:off x="5334000" y="1676400"/>
            <a:ext cx="3124200" cy="762000"/>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9" name="Oval 8"/>
          <p:cNvSpPr/>
          <p:nvPr/>
        </p:nvSpPr>
        <p:spPr>
          <a:xfrm>
            <a:off x="120268" y="3107425"/>
            <a:ext cx="1600200" cy="419100"/>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10" name="Oval 9"/>
          <p:cNvSpPr/>
          <p:nvPr/>
        </p:nvSpPr>
        <p:spPr>
          <a:xfrm>
            <a:off x="120268" y="4400550"/>
            <a:ext cx="1600200" cy="209550"/>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11" name="Oval 10"/>
          <p:cNvSpPr/>
          <p:nvPr/>
        </p:nvSpPr>
        <p:spPr>
          <a:xfrm>
            <a:off x="120268" y="4133850"/>
            <a:ext cx="1600200" cy="209550"/>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12" name="Oval 11"/>
          <p:cNvSpPr/>
          <p:nvPr/>
        </p:nvSpPr>
        <p:spPr>
          <a:xfrm>
            <a:off x="133916" y="3689729"/>
            <a:ext cx="1600200" cy="419100"/>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13" name="Oval 12"/>
          <p:cNvSpPr/>
          <p:nvPr/>
        </p:nvSpPr>
        <p:spPr>
          <a:xfrm>
            <a:off x="1690898" y="2324100"/>
            <a:ext cx="1600200" cy="419100"/>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Tree>
    <p:extLst>
      <p:ext uri="{BB962C8B-B14F-4D97-AF65-F5344CB8AC3E}">
        <p14:creationId xmlns:p14="http://schemas.microsoft.com/office/powerpoint/2010/main" val="3548897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29158" y="304800"/>
            <a:ext cx="2914842" cy="450169"/>
          </a:xfrm>
          <a:prstGeom prst="rect">
            <a:avLst/>
          </a:prstGeom>
        </p:spPr>
      </p:pic>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a:p>
        </p:txBody>
      </p:sp>
      <p:sp>
        <p:nvSpPr>
          <p:cNvPr id="28" name="Content Placeholder 2"/>
          <p:cNvSpPr txBox="1">
            <a:spLocks/>
          </p:cNvSpPr>
          <p:nvPr/>
        </p:nvSpPr>
        <p:spPr>
          <a:xfrm>
            <a:off x="3200400" y="950198"/>
            <a:ext cx="5683063" cy="1066800"/>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Font typeface="Arial" pitchFamily="34" charset="0"/>
              <a:buNone/>
            </a:pPr>
            <a:r>
              <a:rPr lang="lt-LT" sz="2800" dirty="0"/>
              <a:t>II. Vietos projektams </a:t>
            </a:r>
            <a:r>
              <a:rPr lang="lt-LT" sz="2800" b="1" dirty="0"/>
              <a:t>1.719980 Eur</a:t>
            </a:r>
          </a:p>
          <a:p>
            <a:pPr marL="0" indent="0">
              <a:buFont typeface="Arial" pitchFamily="34" charset="0"/>
              <a:buNone/>
            </a:pPr>
            <a:r>
              <a:rPr lang="lt-LT" sz="2800" b="1" dirty="0">
                <a:solidFill>
                  <a:schemeClr val="bg2">
                    <a:lumMod val="25000"/>
                  </a:schemeClr>
                </a:solidFill>
              </a:rPr>
              <a:t>Lėšos pagal priemones</a:t>
            </a:r>
          </a:p>
        </p:txBody>
      </p:sp>
      <p:graphicFrame>
        <p:nvGraphicFramePr>
          <p:cNvPr id="31" name="Chart 30"/>
          <p:cNvGraphicFramePr>
            <a:graphicFrameLocks/>
          </p:cNvGraphicFramePr>
          <p:nvPr>
            <p:extLst>
              <p:ext uri="{D42A27DB-BD31-4B8C-83A1-F6EECF244321}">
                <p14:modId xmlns:p14="http://schemas.microsoft.com/office/powerpoint/2010/main" val="1486837766"/>
              </p:ext>
            </p:extLst>
          </p:nvPr>
        </p:nvGraphicFramePr>
        <p:xfrm>
          <a:off x="3048000" y="2212227"/>
          <a:ext cx="6096000" cy="4645773"/>
        </p:xfrm>
        <a:graphic>
          <a:graphicData uri="http://schemas.openxmlformats.org/drawingml/2006/chart">
            <c:chart xmlns:c="http://schemas.openxmlformats.org/drawingml/2006/chart" xmlns:r="http://schemas.openxmlformats.org/officeDocument/2006/relationships" r:id="rId3"/>
          </a:graphicData>
        </a:graphic>
      </p:graphicFrame>
      <p:sp>
        <p:nvSpPr>
          <p:cNvPr id="6" name="Content Placeholder 2"/>
          <p:cNvSpPr>
            <a:spLocks noGrp="1"/>
          </p:cNvSpPr>
          <p:nvPr>
            <p:ph idx="1"/>
          </p:nvPr>
        </p:nvSpPr>
        <p:spPr>
          <a:xfrm>
            <a:off x="32982" y="533400"/>
            <a:ext cx="2786418" cy="6101987"/>
          </a:xfrm>
        </p:spPr>
        <p:txBody>
          <a:bodyPr>
            <a:noAutofit/>
          </a:bodyPr>
          <a:lstStyle/>
          <a:p>
            <a:pPr marL="0" indent="0">
              <a:buNone/>
            </a:pPr>
            <a:r>
              <a:rPr lang="lt-LT" dirty="0">
                <a:solidFill>
                  <a:schemeClr val="tx2"/>
                </a:solidFill>
              </a:rPr>
              <a:t>VPS vizija</a:t>
            </a:r>
          </a:p>
          <a:p>
            <a:pPr marL="0" indent="0">
              <a:buNone/>
            </a:pPr>
            <a:endParaRPr lang="lt-LT" dirty="0">
              <a:solidFill>
                <a:schemeClr val="tx2"/>
              </a:solidFill>
            </a:endParaRPr>
          </a:p>
          <a:p>
            <a:pPr>
              <a:buFont typeface="Wingdings" panose="05000000000000000000" pitchFamily="2" charset="2"/>
              <a:buChar char="v"/>
            </a:pPr>
            <a:r>
              <a:rPr lang="lt-LT" sz="1800" dirty="0"/>
              <a:t>Rokiškio r. kaimo vietovės taps patrauklesnės jame gyvenantiems ir atvykstantiems.</a:t>
            </a:r>
          </a:p>
          <a:p>
            <a:pPr>
              <a:buFont typeface="Wingdings" panose="05000000000000000000" pitchFamily="2" charset="2"/>
              <a:buChar char="v"/>
            </a:pPr>
            <a:r>
              <a:rPr lang="lt-LT" sz="1800" dirty="0"/>
              <a:t> Pagerėjus kaimo infrastruktūrai ir gyvenimo kokybei, stiprės ir plėtosis </a:t>
            </a:r>
            <a:r>
              <a:rPr lang="lt-LT" sz="1800" dirty="0">
                <a:solidFill>
                  <a:srgbClr val="0070C0"/>
                </a:solidFill>
              </a:rPr>
              <a:t>konkurencingi</a:t>
            </a:r>
            <a:r>
              <a:rPr lang="lt-LT" sz="1800" dirty="0"/>
              <a:t> verslai. </a:t>
            </a:r>
          </a:p>
          <a:p>
            <a:pPr>
              <a:buFont typeface="Wingdings" panose="05000000000000000000" pitchFamily="2" charset="2"/>
              <a:buChar char="v"/>
            </a:pPr>
            <a:r>
              <a:rPr lang="lt-LT" sz="1800" dirty="0"/>
              <a:t>Vietos bendruomenės stiprins viešųjų paslaugų ir socialinių verslų plėtrą. Tradicijos, papročiai, kraštovaizdis, kultūros paveldas taps kaimo traukos objektais.</a:t>
            </a:r>
          </a:p>
        </p:txBody>
      </p:sp>
    </p:spTree>
    <p:extLst>
      <p:ext uri="{BB962C8B-B14F-4D97-AF65-F5344CB8AC3E}">
        <p14:creationId xmlns:p14="http://schemas.microsoft.com/office/powerpoint/2010/main" val="2309351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152400" y="1295400"/>
            <a:ext cx="4343400" cy="2514600"/>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11" name="Rounded Rectangle 10"/>
          <p:cNvSpPr/>
          <p:nvPr/>
        </p:nvSpPr>
        <p:spPr>
          <a:xfrm>
            <a:off x="4648200" y="1296473"/>
            <a:ext cx="4267200" cy="1120462"/>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2" name="Title 1"/>
          <p:cNvSpPr>
            <a:spLocks noGrp="1"/>
          </p:cNvSpPr>
          <p:nvPr>
            <p:ph type="title"/>
          </p:nvPr>
        </p:nvSpPr>
        <p:spPr>
          <a:xfrm>
            <a:off x="455641" y="304800"/>
            <a:ext cx="8229600" cy="990600"/>
          </a:xfrm>
        </p:spPr>
        <p:txBody>
          <a:bodyPr/>
          <a:lstStyle/>
          <a:p>
            <a:r>
              <a:rPr lang="lt-LT" dirty="0"/>
              <a:t>Prioritetai ir priemonės</a:t>
            </a:r>
          </a:p>
        </p:txBody>
      </p:sp>
      <p:sp>
        <p:nvSpPr>
          <p:cNvPr id="3" name="Content Placeholder 2"/>
          <p:cNvSpPr>
            <a:spLocks noGrp="1"/>
          </p:cNvSpPr>
          <p:nvPr>
            <p:ph idx="1"/>
          </p:nvPr>
        </p:nvSpPr>
        <p:spPr>
          <a:xfrm>
            <a:off x="4714779" y="1426335"/>
            <a:ext cx="3429000" cy="914400"/>
          </a:xfrm>
        </p:spPr>
        <p:txBody>
          <a:bodyPr/>
          <a:lstStyle/>
          <a:p>
            <a:pPr marL="0" indent="0">
              <a:buNone/>
            </a:pPr>
            <a:r>
              <a:rPr lang="lt-LT" dirty="0"/>
              <a:t>II. Verslumo skatinimas </a:t>
            </a:r>
            <a:br>
              <a:rPr lang="lt-LT" dirty="0"/>
            </a:br>
            <a:r>
              <a:rPr lang="lt-LT" b="1" dirty="0"/>
              <a:t>1 399 980 Eur</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29158" y="6383210"/>
            <a:ext cx="2914842" cy="450169"/>
          </a:xfrm>
          <a:prstGeom prst="rect">
            <a:avLst/>
          </a:prstGeom>
        </p:spPr>
      </p:pic>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
        <p:nvSpPr>
          <p:cNvPr id="6" name="Content Placeholder 2"/>
          <p:cNvSpPr txBox="1">
            <a:spLocks/>
          </p:cNvSpPr>
          <p:nvPr/>
        </p:nvSpPr>
        <p:spPr>
          <a:xfrm>
            <a:off x="152400" y="1447800"/>
            <a:ext cx="4343400" cy="2286000"/>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Font typeface="Arial" pitchFamily="34" charset="0"/>
              <a:buNone/>
            </a:pPr>
            <a:r>
              <a:rPr lang="lt-LT" dirty="0"/>
              <a:t>I. Kaimų atnaujinimas, investuojant į paveldo, turizmo traukos objektus ir kaimų gyventojų viešųjų problemų sprendinius </a:t>
            </a:r>
            <a:br>
              <a:rPr lang="lt-LT" b="1" dirty="0"/>
            </a:br>
            <a:r>
              <a:rPr lang="lt-LT" b="1" dirty="0"/>
              <a:t>320 000 Eur</a:t>
            </a:r>
            <a:endParaRPr lang="lt-LT" dirty="0"/>
          </a:p>
        </p:txBody>
      </p:sp>
      <p:sp>
        <p:nvSpPr>
          <p:cNvPr id="12" name="Rectangle 11"/>
          <p:cNvSpPr/>
          <p:nvPr/>
        </p:nvSpPr>
        <p:spPr>
          <a:xfrm>
            <a:off x="455641" y="3962400"/>
            <a:ext cx="3659160" cy="2031325"/>
          </a:xfrm>
          <a:prstGeom prst="rect">
            <a:avLst/>
          </a:prstGeom>
        </p:spPr>
        <p:txBody>
          <a:bodyPr wrap="square">
            <a:spAutoFit/>
          </a:bodyPr>
          <a:lstStyle/>
          <a:p>
            <a:r>
              <a:rPr lang="lt-LT" dirty="0"/>
              <a:t>1.1. Kultūros ir gamtos paveldas</a:t>
            </a:r>
            <a:br>
              <a:rPr lang="lt-LT" dirty="0"/>
            </a:br>
            <a:r>
              <a:rPr lang="lt-LT" dirty="0">
                <a:solidFill>
                  <a:schemeClr val="bg2">
                    <a:lumMod val="25000"/>
                  </a:schemeClr>
                </a:solidFill>
              </a:rPr>
              <a:t>160 000 Eur</a:t>
            </a:r>
          </a:p>
          <a:p>
            <a:endParaRPr lang="lt-LT" b="1" dirty="0"/>
          </a:p>
          <a:p>
            <a:r>
              <a:rPr lang="lt-LT" dirty="0"/>
              <a:t>1.2. Pagrindinės paslaugos ir kaimų atnaujinimas</a:t>
            </a:r>
            <a:br>
              <a:rPr lang="lt-LT" dirty="0"/>
            </a:br>
            <a:r>
              <a:rPr lang="lt-LT" dirty="0">
                <a:solidFill>
                  <a:schemeClr val="bg2">
                    <a:lumMod val="25000"/>
                  </a:schemeClr>
                </a:solidFill>
              </a:rPr>
              <a:t>160 000 Eur</a:t>
            </a:r>
          </a:p>
          <a:p>
            <a:endParaRPr lang="lt-LT" dirty="0"/>
          </a:p>
        </p:txBody>
      </p:sp>
      <p:sp>
        <p:nvSpPr>
          <p:cNvPr id="16" name="Rectangle 15"/>
          <p:cNvSpPr/>
          <p:nvPr/>
        </p:nvSpPr>
        <p:spPr>
          <a:xfrm>
            <a:off x="4800600" y="2552700"/>
            <a:ext cx="3962400" cy="3693319"/>
          </a:xfrm>
          <a:prstGeom prst="rect">
            <a:avLst/>
          </a:prstGeom>
        </p:spPr>
        <p:txBody>
          <a:bodyPr wrap="square">
            <a:spAutoFit/>
          </a:bodyPr>
          <a:lstStyle/>
          <a:p>
            <a:r>
              <a:rPr lang="lt-LT" dirty="0"/>
              <a:t>2.1. Vietos projektų pareiškėjų ir vykdytojų mokymas, įgūdžių įgijimas</a:t>
            </a:r>
            <a:br>
              <a:rPr lang="lt-LT" dirty="0"/>
            </a:br>
            <a:r>
              <a:rPr lang="lt-LT" dirty="0">
                <a:solidFill>
                  <a:schemeClr val="bg2">
                    <a:lumMod val="25000"/>
                  </a:schemeClr>
                </a:solidFill>
              </a:rPr>
              <a:t>18 000 Eur</a:t>
            </a:r>
          </a:p>
          <a:p>
            <a:endParaRPr lang="lt-LT" dirty="0"/>
          </a:p>
          <a:p>
            <a:r>
              <a:rPr lang="lt-LT" dirty="0"/>
              <a:t>2.2. Ūkio ir verslo plėtra </a:t>
            </a:r>
            <a:br>
              <a:rPr lang="lt-LT" dirty="0"/>
            </a:br>
            <a:r>
              <a:rPr lang="lt-LT" dirty="0">
                <a:solidFill>
                  <a:schemeClr val="bg2">
                    <a:lumMod val="25000"/>
                  </a:schemeClr>
                </a:solidFill>
              </a:rPr>
              <a:t>865 000 Eur</a:t>
            </a:r>
          </a:p>
          <a:p>
            <a:endParaRPr lang="lt-LT" dirty="0"/>
          </a:p>
          <a:p>
            <a:r>
              <a:rPr lang="lt-LT" dirty="0"/>
              <a:t>2.3. NVO socialinio verslo kūrimas ir plėtra</a:t>
            </a:r>
          </a:p>
          <a:p>
            <a:r>
              <a:rPr lang="lt-LT" dirty="0">
                <a:solidFill>
                  <a:schemeClr val="bg2">
                    <a:lumMod val="25000"/>
                  </a:schemeClr>
                </a:solidFill>
              </a:rPr>
              <a:t>425 000 Eur</a:t>
            </a:r>
          </a:p>
          <a:p>
            <a:endParaRPr lang="lt-LT" dirty="0"/>
          </a:p>
          <a:p>
            <a:r>
              <a:rPr lang="lt-LT" dirty="0"/>
              <a:t>2.4. Bendradarbiavimas</a:t>
            </a:r>
            <a:br>
              <a:rPr lang="lt-LT" dirty="0"/>
            </a:br>
            <a:r>
              <a:rPr lang="lt-LT" dirty="0">
                <a:solidFill>
                  <a:schemeClr val="bg2">
                    <a:lumMod val="25000"/>
                  </a:schemeClr>
                </a:solidFill>
              </a:rPr>
              <a:t>91 980 Eur</a:t>
            </a:r>
          </a:p>
        </p:txBody>
      </p:sp>
    </p:spTree>
    <p:extLst>
      <p:ext uri="{BB962C8B-B14F-4D97-AF65-F5344CB8AC3E}">
        <p14:creationId xmlns:p14="http://schemas.microsoft.com/office/powerpoint/2010/main" val="3548897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t-LT" dirty="0"/>
              <a:t>II prioriteto 2.1. priemonė </a:t>
            </a:r>
            <a:r>
              <a:rPr lang="lt-LT" sz="3100" dirty="0"/>
              <a:t>(VPS 9 skyrius)</a:t>
            </a:r>
          </a:p>
        </p:txBody>
      </p:sp>
      <p:graphicFrame>
        <p:nvGraphicFramePr>
          <p:cNvPr id="3" name="Table 2"/>
          <p:cNvGraphicFramePr>
            <a:graphicFrameLocks noGrp="1"/>
          </p:cNvGraphicFramePr>
          <p:nvPr>
            <p:extLst>
              <p:ext uri="{D42A27DB-BD31-4B8C-83A1-F6EECF244321}">
                <p14:modId xmlns:p14="http://schemas.microsoft.com/office/powerpoint/2010/main" val="160118705"/>
              </p:ext>
            </p:extLst>
          </p:nvPr>
        </p:nvGraphicFramePr>
        <p:xfrm>
          <a:off x="0" y="1447800"/>
          <a:ext cx="9144000" cy="1813560"/>
        </p:xfrm>
        <a:graphic>
          <a:graphicData uri="http://schemas.openxmlformats.org/drawingml/2006/table">
            <a:tbl>
              <a:tblPr firstRow="1" firstCol="1" bandRow="1">
                <a:tableStyleId>{5C22544A-7EE6-4342-B048-85BDC9FD1C3A}</a:tableStyleId>
              </a:tblPr>
              <a:tblGrid>
                <a:gridCol w="5070763">
                  <a:extLst>
                    <a:ext uri="{9D8B030D-6E8A-4147-A177-3AD203B41FA5}">
                      <a16:colId xmlns:a16="http://schemas.microsoft.com/office/drawing/2014/main" val="20000"/>
                    </a:ext>
                  </a:extLst>
                </a:gridCol>
                <a:gridCol w="1330037">
                  <a:extLst>
                    <a:ext uri="{9D8B030D-6E8A-4147-A177-3AD203B41FA5}">
                      <a16:colId xmlns:a16="http://schemas.microsoft.com/office/drawing/2014/main" val="20001"/>
                    </a:ext>
                  </a:extLst>
                </a:gridCol>
                <a:gridCol w="1220501">
                  <a:extLst>
                    <a:ext uri="{9D8B030D-6E8A-4147-A177-3AD203B41FA5}">
                      <a16:colId xmlns:a16="http://schemas.microsoft.com/office/drawing/2014/main" val="20002"/>
                    </a:ext>
                  </a:extLst>
                </a:gridCol>
                <a:gridCol w="1522699">
                  <a:extLst>
                    <a:ext uri="{9D8B030D-6E8A-4147-A177-3AD203B41FA5}">
                      <a16:colId xmlns:a16="http://schemas.microsoft.com/office/drawing/2014/main" val="20003"/>
                    </a:ext>
                  </a:extLst>
                </a:gridCol>
              </a:tblGrid>
              <a:tr h="990600">
                <a:tc>
                  <a:txBody>
                    <a:bodyPr/>
                    <a:lstStyle/>
                    <a:p>
                      <a:pPr algn="l">
                        <a:spcAft>
                          <a:spcPts val="0"/>
                        </a:spcAft>
                      </a:pPr>
                      <a:r>
                        <a:rPr lang="lt-LT" sz="1400" b="0" dirty="0">
                          <a:solidFill>
                            <a:schemeClr val="tx1">
                              <a:lumMod val="75000"/>
                              <a:lumOff val="25000"/>
                            </a:schemeClr>
                          </a:solidFill>
                          <a:effectLst/>
                        </a:rPr>
                        <a:t>2.1.  Vietos projektų pareiškėjų ir vykdytojų mokymas, įgūdžių įgijimas</a:t>
                      </a:r>
                      <a:endParaRPr lang="lt-LT" sz="1400" b="0" dirty="0">
                        <a:solidFill>
                          <a:schemeClr val="tx1">
                            <a:lumMod val="75000"/>
                            <a:lumOff val="25000"/>
                          </a:schemeClr>
                        </a:solidFill>
                        <a:effectLst/>
                        <a:latin typeface="Times New Roman"/>
                        <a:ea typeface="Calibri"/>
                      </a:endParaRPr>
                    </a:p>
                  </a:txBody>
                  <a:tcPr marL="57139" marR="5713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Aft>
                          <a:spcPts val="0"/>
                        </a:spcAft>
                      </a:pPr>
                      <a:r>
                        <a:rPr lang="lt-LT" sz="1400" b="0" dirty="0">
                          <a:solidFill>
                            <a:schemeClr val="tx1">
                              <a:lumMod val="75000"/>
                              <a:lumOff val="25000"/>
                            </a:schemeClr>
                          </a:solidFill>
                          <a:effectLst/>
                          <a:latin typeface="+mn-lt"/>
                        </a:rPr>
                        <a:t>Intensyvumas</a:t>
                      </a:r>
                      <a:endParaRPr lang="lt-LT" sz="1400" b="0" dirty="0">
                        <a:solidFill>
                          <a:schemeClr val="tx1">
                            <a:lumMod val="75000"/>
                            <a:lumOff val="25000"/>
                          </a:schemeClr>
                        </a:solidFill>
                        <a:effectLst/>
                        <a:latin typeface="+mn-lt"/>
                        <a:ea typeface="Calibri"/>
                      </a:endParaRPr>
                    </a:p>
                  </a:txBody>
                  <a:tcPr marL="66877" marR="668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lt-LT" sz="1400" b="0" dirty="0">
                          <a:solidFill>
                            <a:schemeClr val="tx1">
                              <a:lumMod val="75000"/>
                              <a:lumOff val="25000"/>
                            </a:schemeClr>
                          </a:solidFill>
                          <a:effectLst/>
                          <a:latin typeface="+mn-lt"/>
                        </a:rPr>
                        <a:t>Lėšų iš viso, tūkst. </a:t>
                      </a:r>
                      <a:r>
                        <a:rPr lang="lt-LT" sz="1400" b="0" dirty="0" err="1">
                          <a:solidFill>
                            <a:schemeClr val="tx1">
                              <a:lumMod val="75000"/>
                              <a:lumOff val="25000"/>
                            </a:schemeClr>
                          </a:solidFill>
                          <a:effectLst/>
                          <a:latin typeface="+mn-lt"/>
                        </a:rPr>
                        <a:t>Eur</a:t>
                      </a:r>
                      <a:r>
                        <a:rPr lang="lt-LT" sz="1400" b="0" dirty="0">
                          <a:solidFill>
                            <a:schemeClr val="tx1">
                              <a:lumMod val="75000"/>
                              <a:lumOff val="25000"/>
                            </a:schemeClr>
                          </a:solidFill>
                          <a:effectLst/>
                          <a:latin typeface="+mn-lt"/>
                        </a:rPr>
                        <a:t>/ min. projektų skaičius</a:t>
                      </a:r>
                      <a:endParaRPr lang="lt-LT" sz="1400" b="0" dirty="0">
                        <a:solidFill>
                          <a:schemeClr val="tx1">
                            <a:lumMod val="75000"/>
                            <a:lumOff val="25000"/>
                          </a:schemeClr>
                        </a:solidFill>
                        <a:effectLst/>
                        <a:latin typeface="+mn-lt"/>
                        <a:ea typeface="Calibri"/>
                      </a:endParaRPr>
                    </a:p>
                  </a:txBody>
                  <a:tcPr marL="66877" marR="668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Aft>
                          <a:spcPts val="0"/>
                        </a:spcAft>
                      </a:pPr>
                      <a:r>
                        <a:rPr lang="lt-LT" sz="1400" b="0" baseline="0" dirty="0">
                          <a:solidFill>
                            <a:schemeClr val="tx1">
                              <a:lumMod val="75000"/>
                              <a:lumOff val="25000"/>
                            </a:schemeClr>
                          </a:solidFill>
                          <a:effectLst/>
                          <a:latin typeface="+mn-lt"/>
                        </a:rPr>
                        <a:t>Parama projektui, tūkst. Eur</a:t>
                      </a:r>
                      <a:endParaRPr lang="lt-LT" sz="1400" b="0" dirty="0">
                        <a:solidFill>
                          <a:schemeClr val="tx1">
                            <a:lumMod val="75000"/>
                            <a:lumOff val="25000"/>
                          </a:schemeClr>
                        </a:solidFill>
                        <a:effectLst/>
                        <a:latin typeface="+mn-lt"/>
                        <a:ea typeface="Calibri"/>
                      </a:endParaRPr>
                    </a:p>
                  </a:txBody>
                  <a:tcPr marL="66877" marR="668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47060">
                <a:tc>
                  <a:txBody>
                    <a:bodyPr/>
                    <a:lstStyle/>
                    <a:p>
                      <a:pPr algn="l">
                        <a:spcAft>
                          <a:spcPts val="0"/>
                        </a:spcAft>
                      </a:pPr>
                      <a:r>
                        <a:rPr lang="lt-LT" sz="1800" b="0" dirty="0">
                          <a:solidFill>
                            <a:schemeClr val="tx1">
                              <a:lumMod val="75000"/>
                              <a:lumOff val="25000"/>
                            </a:schemeClr>
                          </a:solidFill>
                          <a:effectLst/>
                        </a:rPr>
                        <a:t>2.1.1. Parama mokymams, kurie skirti suteikti įgūdžiams ir patobulinti kompetencijas versle</a:t>
                      </a:r>
                      <a:endParaRPr lang="lt-LT" sz="1800" b="0" dirty="0">
                        <a:solidFill>
                          <a:schemeClr val="tx1">
                            <a:lumMod val="75000"/>
                            <a:lumOff val="25000"/>
                          </a:schemeClr>
                        </a:solidFill>
                        <a:effectLst/>
                        <a:latin typeface="Times New Roman"/>
                        <a:ea typeface="Calibri"/>
                      </a:endParaRPr>
                    </a:p>
                  </a:txBody>
                  <a:tcPr marL="57139" marR="5713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lt-LT" sz="1800" b="0" dirty="0">
                          <a:solidFill>
                            <a:schemeClr val="tx1">
                              <a:lumMod val="75000"/>
                              <a:lumOff val="25000"/>
                            </a:schemeClr>
                          </a:solidFill>
                          <a:effectLst/>
                        </a:rPr>
                        <a:t>100 proc.</a:t>
                      </a:r>
                      <a:endParaRPr lang="lt-LT" sz="1800" b="0" dirty="0">
                        <a:solidFill>
                          <a:schemeClr val="tx1">
                            <a:lumMod val="75000"/>
                            <a:lumOff val="25000"/>
                          </a:schemeClr>
                        </a:solidFill>
                        <a:effectLst/>
                        <a:latin typeface="Times New Roman"/>
                        <a:ea typeface="Calibri"/>
                      </a:endParaRPr>
                    </a:p>
                  </a:txBody>
                  <a:tcPr marL="57139" marR="5713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t-LT" sz="1800" b="0" dirty="0">
                          <a:solidFill>
                            <a:schemeClr val="tx1">
                              <a:lumMod val="75000"/>
                              <a:lumOff val="25000"/>
                            </a:schemeClr>
                          </a:solidFill>
                          <a:effectLst/>
                        </a:rPr>
                        <a:t>18/ 2</a:t>
                      </a:r>
                      <a:endParaRPr lang="lt-LT" sz="1800" b="0" dirty="0">
                        <a:solidFill>
                          <a:schemeClr val="tx1">
                            <a:lumMod val="75000"/>
                            <a:lumOff val="25000"/>
                          </a:schemeClr>
                        </a:solidFill>
                        <a:effectLst/>
                        <a:latin typeface="Times New Roman"/>
                        <a:ea typeface="Calibri"/>
                      </a:endParaRPr>
                    </a:p>
                  </a:txBody>
                  <a:tcPr marL="57139" marR="5713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lt-LT" sz="1800" b="0" dirty="0">
                          <a:solidFill>
                            <a:schemeClr val="tx1">
                              <a:lumMod val="75000"/>
                              <a:lumOff val="25000"/>
                            </a:schemeClr>
                          </a:solidFill>
                          <a:effectLst/>
                        </a:rPr>
                        <a:t>Iki 9 (mažos vertės)</a:t>
                      </a:r>
                    </a:p>
                    <a:p>
                      <a:pPr algn="ctr">
                        <a:spcAft>
                          <a:spcPts val="0"/>
                        </a:spcAft>
                      </a:pPr>
                      <a:r>
                        <a:rPr lang="lt-LT" sz="1800" b="0" dirty="0">
                          <a:solidFill>
                            <a:schemeClr val="tx1">
                              <a:lumMod val="75000"/>
                              <a:lumOff val="25000"/>
                            </a:schemeClr>
                          </a:solidFill>
                          <a:effectLst/>
                        </a:rPr>
                        <a:t> </a:t>
                      </a:r>
                      <a:endParaRPr lang="lt-LT" sz="1800" b="0" dirty="0">
                        <a:solidFill>
                          <a:schemeClr val="tx1">
                            <a:lumMod val="75000"/>
                            <a:lumOff val="25000"/>
                          </a:schemeClr>
                        </a:solidFill>
                        <a:effectLst/>
                        <a:latin typeface="Times New Roman"/>
                        <a:ea typeface="Calibri"/>
                      </a:endParaRPr>
                    </a:p>
                  </a:txBody>
                  <a:tcPr marL="57139" marR="5713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5" name="Rectangle 4"/>
          <p:cNvSpPr/>
          <p:nvPr/>
        </p:nvSpPr>
        <p:spPr>
          <a:xfrm>
            <a:off x="107700" y="3271118"/>
            <a:ext cx="9036300" cy="2862322"/>
          </a:xfrm>
          <a:prstGeom prst="rect">
            <a:avLst/>
          </a:prstGeom>
        </p:spPr>
        <p:txBody>
          <a:bodyPr wrap="square">
            <a:spAutoFit/>
          </a:bodyPr>
          <a:lstStyle/>
          <a:p>
            <a:r>
              <a:rPr lang="lt-LT" spc="-100" dirty="0">
                <a:solidFill>
                  <a:schemeClr val="tx2"/>
                </a:solidFill>
                <a:latin typeface="+mj-lt"/>
                <a:ea typeface="+mj-ea"/>
                <a:cs typeface="+mj-cs"/>
              </a:rPr>
              <a:t>Sąlygos VPS</a:t>
            </a:r>
          </a:p>
          <a:p>
            <a:pPr marL="285750" indent="-285750">
              <a:buFont typeface="Arial" panose="020B0604020202020204" pitchFamily="34" charset="0"/>
              <a:buChar char="•"/>
            </a:pPr>
            <a:r>
              <a:rPr lang="lt-LT" sz="1600" dirty="0"/>
              <a:t>dalyvių (klausytojų) auditorija yra </a:t>
            </a:r>
            <a:r>
              <a:rPr lang="lt-LT" sz="1600" dirty="0">
                <a:solidFill>
                  <a:srgbClr val="FF0000"/>
                </a:solidFill>
              </a:rPr>
              <a:t>potencialūs ir esami </a:t>
            </a:r>
            <a:r>
              <a:rPr lang="lt-LT" sz="1600" dirty="0"/>
              <a:t>VPS vietos projektų pareiškėjų ir vykdytojų dalyviai;</a:t>
            </a:r>
          </a:p>
          <a:p>
            <a:pPr marL="285750" indent="-285750">
              <a:buFont typeface="Arial" panose="020B0604020202020204" pitchFamily="34" charset="0"/>
              <a:buChar char="•"/>
            </a:pPr>
            <a:r>
              <a:rPr lang="lt-LT" sz="1600" dirty="0"/>
              <a:t>projekto vykdytojo (pareiškėjo arba partnerio) steigimo dokumentuose turi būti numatyta švietimo ekonominė veikla ir su projektu pateikta mokymų programa;</a:t>
            </a:r>
          </a:p>
          <a:p>
            <a:pPr marL="285750" indent="-285750">
              <a:buFont typeface="Arial" panose="020B0604020202020204" pitchFamily="34" charset="0"/>
              <a:buChar char="•"/>
            </a:pPr>
            <a:r>
              <a:rPr lang="lt-LT" sz="1600" dirty="0"/>
              <a:t>projekto pareiškėjas įsipareigoja organizuoti ne mažiau kaip 1 mokymo programos įgyvendinimą, kurios minimalus dalyvių skaičius (per visą mokymų programos laiką) bus ne mažesnis kaip 8;</a:t>
            </a:r>
          </a:p>
          <a:p>
            <a:pPr marL="285750" indent="-285750">
              <a:buFont typeface="Arial" panose="020B0604020202020204" pitchFamily="34" charset="0"/>
              <a:buChar char="•"/>
            </a:pPr>
            <a:r>
              <a:rPr lang="lt-LT" sz="1600" dirty="0"/>
              <a:t>užtikrina, kad pagal mokymų programą kompetencijas įgis ne mažiau kaip 75 proc. mokymų programos dalyvių, bet ne mažiau kaip 8 dalyviai iš viso; sėkmingai mokymus baigusiems dalyviams privalomi išduoti pažymėjimai</a:t>
            </a:r>
            <a:r>
              <a:rPr lang="lt-LT" dirty="0"/>
              <a:t>. </a:t>
            </a:r>
          </a:p>
        </p:txBody>
      </p:sp>
      <p:sp>
        <p:nvSpPr>
          <p:cNvPr id="7" name="Rectangle 6"/>
          <p:cNvSpPr/>
          <p:nvPr/>
        </p:nvSpPr>
        <p:spPr>
          <a:xfrm>
            <a:off x="-1" y="3581399"/>
            <a:ext cx="84161" cy="28193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29158" y="6400799"/>
            <a:ext cx="2914842" cy="450169"/>
          </a:xfrm>
          <a:prstGeom prst="rect">
            <a:avLst/>
          </a:prstGeom>
        </p:spPr>
      </p:pic>
    </p:spTree>
    <p:extLst>
      <p:ext uri="{BB962C8B-B14F-4D97-AF65-F5344CB8AC3E}">
        <p14:creationId xmlns:p14="http://schemas.microsoft.com/office/powerpoint/2010/main" val="521859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t-LT" dirty="0"/>
              <a:t>II prioriteto 2.1. priemonė </a:t>
            </a:r>
            <a:r>
              <a:rPr lang="lt-LT" sz="3100" dirty="0"/>
              <a:t>(VPS 9 skyrius)</a:t>
            </a:r>
          </a:p>
        </p:txBody>
      </p:sp>
      <p:sp>
        <p:nvSpPr>
          <p:cNvPr id="5" name="Rectangle 4"/>
          <p:cNvSpPr/>
          <p:nvPr/>
        </p:nvSpPr>
        <p:spPr>
          <a:xfrm>
            <a:off x="228600" y="1676400"/>
            <a:ext cx="8763000" cy="4431983"/>
          </a:xfrm>
          <a:prstGeom prst="rect">
            <a:avLst/>
          </a:prstGeom>
        </p:spPr>
        <p:txBody>
          <a:bodyPr wrap="square">
            <a:spAutoFit/>
          </a:bodyPr>
          <a:lstStyle/>
          <a:p>
            <a:r>
              <a:rPr lang="lt-LT" spc="-100" dirty="0">
                <a:solidFill>
                  <a:schemeClr val="tx2"/>
                </a:solidFill>
                <a:latin typeface="+mj-lt"/>
                <a:ea typeface="+mj-ea"/>
                <a:cs typeface="+mj-cs"/>
              </a:rPr>
              <a:t>Aprašymas</a:t>
            </a:r>
          </a:p>
          <a:p>
            <a:pPr marL="285750" indent="-285750">
              <a:buFont typeface="Arial" panose="020B0604020202020204" pitchFamily="34" charset="0"/>
              <a:buChar char="•"/>
            </a:pPr>
            <a:r>
              <a:rPr lang="lt-LT" dirty="0"/>
              <a:t>Parama skiriama Rokiškio r. VVG teritorijoje gyvenančių fizinių asmenų ir (arba) veikiančių juridinių asmenų dalyvių ugdymui, kurie siekia įgyti ir (arba) patobulinti kompetencijas, reikalingas verslui kurti, plėtoti, valdyti;  įgyti žinių ir gebėjimų, padedančių efektyviau išnaudoti rinkos sąlygas, panaudoti technologijas, inovacijas, didinančias ekonominės veiklos gyvybingumą ir konkurencingumą. </a:t>
            </a:r>
          </a:p>
          <a:p>
            <a:pPr marL="285750" indent="-285750">
              <a:buFont typeface="Arial" panose="020B0604020202020204" pitchFamily="34" charset="0"/>
              <a:buChar char="•"/>
            </a:pPr>
            <a:r>
              <a:rPr lang="lt-LT" dirty="0"/>
              <a:t>Mokymų tematika turi būti susijusi su „Rokiškio kaimo strategijos 2014-2020“ II prioriteto priemonėmis. </a:t>
            </a:r>
          </a:p>
          <a:p>
            <a:pPr marL="285750" indent="-285750">
              <a:buFont typeface="Arial" panose="020B0604020202020204" pitchFamily="34" charset="0"/>
              <a:buChar char="•"/>
            </a:pPr>
            <a:endParaRPr lang="lt-LT" dirty="0"/>
          </a:p>
          <a:p>
            <a:pPr marL="285750" indent="-285750">
              <a:buFont typeface="Arial" panose="020B0604020202020204" pitchFamily="34" charset="0"/>
              <a:buChar char="•"/>
            </a:pPr>
            <a:r>
              <a:rPr lang="lt-LT" dirty="0"/>
              <a:t>Per priemonę tiesiogiai darbo vietos nėra kuriamos, tačiau sudaromos prielaidos darbo vietoms kurtis ir arba išlaikyti jas tvarias. </a:t>
            </a:r>
          </a:p>
          <a:p>
            <a:pPr marL="285750" indent="-285750">
              <a:buFont typeface="Arial" panose="020B0604020202020204" pitchFamily="34" charset="0"/>
              <a:buChar char="•"/>
            </a:pPr>
            <a:endParaRPr lang="lt-LT" dirty="0"/>
          </a:p>
          <a:p>
            <a:r>
              <a:rPr lang="lt-LT" dirty="0">
                <a:solidFill>
                  <a:schemeClr val="tx2">
                    <a:lumMod val="75000"/>
                  </a:schemeClr>
                </a:solidFill>
              </a:rPr>
              <a:t>Per priemonę suplanuota minimaliai įgyvendinti bent </a:t>
            </a:r>
            <a:r>
              <a:rPr lang="lt-LT" sz="2400" b="1" dirty="0">
                <a:solidFill>
                  <a:schemeClr val="tx2">
                    <a:lumMod val="75000"/>
                  </a:schemeClr>
                </a:solidFill>
              </a:rPr>
              <a:t>2</a:t>
            </a:r>
            <a:r>
              <a:rPr lang="lt-LT" dirty="0">
                <a:solidFill>
                  <a:schemeClr val="tx2">
                    <a:lumMod val="75000"/>
                  </a:schemeClr>
                </a:solidFill>
              </a:rPr>
              <a:t> projektus, įtraukti minimaliai bent </a:t>
            </a:r>
            <a:r>
              <a:rPr lang="lt-LT" sz="2400" b="1" dirty="0">
                <a:solidFill>
                  <a:schemeClr val="tx2">
                    <a:lumMod val="75000"/>
                  </a:schemeClr>
                </a:solidFill>
              </a:rPr>
              <a:t>16</a:t>
            </a:r>
            <a:r>
              <a:rPr lang="lt-LT" dirty="0">
                <a:solidFill>
                  <a:schemeClr val="tx2">
                    <a:lumMod val="75000"/>
                  </a:schemeClr>
                </a:solidFill>
              </a:rPr>
              <a:t> dalyvių. Taip pat numatyta, kad daugiau nei </a:t>
            </a:r>
            <a:r>
              <a:rPr lang="lt-LT" sz="2400" b="1" dirty="0">
                <a:solidFill>
                  <a:schemeClr val="tx2">
                    <a:lumMod val="75000"/>
                  </a:schemeClr>
                </a:solidFill>
              </a:rPr>
              <a:t>75 proc. </a:t>
            </a:r>
            <a:r>
              <a:rPr lang="lt-LT" dirty="0">
                <a:solidFill>
                  <a:schemeClr val="tx2">
                    <a:lumMod val="75000"/>
                  </a:schemeClr>
                </a:solidFill>
              </a:rPr>
              <a:t>mokymų dalyvių privalo sėkmingai mokymus pabaigti.</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29158" y="6400799"/>
            <a:ext cx="2914842" cy="450169"/>
          </a:xfrm>
          <a:prstGeom prst="rect">
            <a:avLst/>
          </a:prstGeom>
        </p:spPr>
      </p:pic>
    </p:spTree>
    <p:extLst>
      <p:ext uri="{BB962C8B-B14F-4D97-AF65-F5344CB8AC3E}">
        <p14:creationId xmlns:p14="http://schemas.microsoft.com/office/powerpoint/2010/main" val="3059202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37487"/>
            <a:ext cx="8229600" cy="990600"/>
          </a:xfrm>
        </p:spPr>
        <p:txBody>
          <a:bodyPr>
            <a:normAutofit/>
          </a:bodyPr>
          <a:lstStyle/>
          <a:p>
            <a:r>
              <a:rPr lang="lt-LT" dirty="0"/>
              <a:t>II prioriteto 2.1. priemonė </a:t>
            </a:r>
            <a:r>
              <a:rPr lang="lt-LT" sz="3100" dirty="0"/>
              <a:t>(VPS 9 skyrius)</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29158" y="6400799"/>
            <a:ext cx="2914842" cy="450169"/>
          </a:xfrm>
          <a:prstGeom prst="rect">
            <a:avLst/>
          </a:prstGeom>
        </p:spPr>
      </p:pic>
      <p:sp>
        <p:nvSpPr>
          <p:cNvPr id="6" name="Rectangle 5">
            <a:extLst>
              <a:ext uri="{FF2B5EF4-FFF2-40B4-BE49-F238E27FC236}">
                <a16:creationId xmlns:a16="http://schemas.microsoft.com/office/drawing/2014/main" id="{CE900BE5-602E-4D2A-A8A3-E04704410867}"/>
              </a:ext>
            </a:extLst>
          </p:cNvPr>
          <p:cNvSpPr/>
          <p:nvPr/>
        </p:nvSpPr>
        <p:spPr>
          <a:xfrm>
            <a:off x="1447800" y="6412467"/>
            <a:ext cx="3960470" cy="369332"/>
          </a:xfrm>
          <a:prstGeom prst="rect">
            <a:avLst/>
          </a:prstGeom>
        </p:spPr>
        <p:txBody>
          <a:bodyPr wrap="square">
            <a:spAutoFit/>
          </a:bodyPr>
          <a:lstStyle/>
          <a:p>
            <a:r>
              <a:rPr lang="lt-LT" spc="-100" dirty="0">
                <a:solidFill>
                  <a:schemeClr val="tx2"/>
                </a:solidFill>
                <a:latin typeface="+mj-lt"/>
                <a:ea typeface="+mj-ea"/>
                <a:cs typeface="+mj-cs"/>
              </a:rPr>
              <a:t>VPS kokybės kriterijai (</a:t>
            </a:r>
            <a:r>
              <a:rPr lang="lt-LT" spc="-100" dirty="0">
                <a:solidFill>
                  <a:schemeClr val="tx2"/>
                </a:solidFill>
              </a:rPr>
              <a:t>privalomi 60 balų) </a:t>
            </a:r>
          </a:p>
        </p:txBody>
      </p:sp>
      <p:sp>
        <p:nvSpPr>
          <p:cNvPr id="7" name="Rectangle 6">
            <a:extLst>
              <a:ext uri="{FF2B5EF4-FFF2-40B4-BE49-F238E27FC236}">
                <a16:creationId xmlns:a16="http://schemas.microsoft.com/office/drawing/2014/main" id="{B718BB85-D7B6-4C34-B396-C150F356C78B}"/>
              </a:ext>
            </a:extLst>
          </p:cNvPr>
          <p:cNvSpPr/>
          <p:nvPr/>
        </p:nvSpPr>
        <p:spPr>
          <a:xfrm>
            <a:off x="5820736" y="6358782"/>
            <a:ext cx="45719"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graphicFrame>
        <p:nvGraphicFramePr>
          <p:cNvPr id="9" name="Lentelė 8">
            <a:extLst>
              <a:ext uri="{FF2B5EF4-FFF2-40B4-BE49-F238E27FC236}">
                <a16:creationId xmlns:a16="http://schemas.microsoft.com/office/drawing/2014/main" id="{4360C273-F773-4BA1-8332-DABC302AD9ED}"/>
              </a:ext>
            </a:extLst>
          </p:cNvPr>
          <p:cNvGraphicFramePr>
            <a:graphicFrameLocks noGrp="1"/>
          </p:cNvGraphicFramePr>
          <p:nvPr>
            <p:extLst>
              <p:ext uri="{D42A27DB-BD31-4B8C-83A1-F6EECF244321}">
                <p14:modId xmlns:p14="http://schemas.microsoft.com/office/powerpoint/2010/main" val="4282886082"/>
              </p:ext>
            </p:extLst>
          </p:nvPr>
        </p:nvGraphicFramePr>
        <p:xfrm>
          <a:off x="76200" y="1295400"/>
          <a:ext cx="8915400" cy="5058930"/>
        </p:xfrm>
        <a:graphic>
          <a:graphicData uri="http://schemas.openxmlformats.org/drawingml/2006/table">
            <a:tbl>
              <a:tblPr firstRow="1" firstCol="1" bandRow="1">
                <a:tableStyleId>{5C22544A-7EE6-4342-B048-85BDC9FD1C3A}</a:tableStyleId>
              </a:tblPr>
              <a:tblGrid>
                <a:gridCol w="582426">
                  <a:extLst>
                    <a:ext uri="{9D8B030D-6E8A-4147-A177-3AD203B41FA5}">
                      <a16:colId xmlns:a16="http://schemas.microsoft.com/office/drawing/2014/main" val="520155798"/>
                    </a:ext>
                  </a:extLst>
                </a:gridCol>
                <a:gridCol w="7514409">
                  <a:extLst>
                    <a:ext uri="{9D8B030D-6E8A-4147-A177-3AD203B41FA5}">
                      <a16:colId xmlns:a16="http://schemas.microsoft.com/office/drawing/2014/main" val="2678336929"/>
                    </a:ext>
                  </a:extLst>
                </a:gridCol>
                <a:gridCol w="818565">
                  <a:extLst>
                    <a:ext uri="{9D8B030D-6E8A-4147-A177-3AD203B41FA5}">
                      <a16:colId xmlns:a16="http://schemas.microsoft.com/office/drawing/2014/main" val="3075865572"/>
                    </a:ext>
                  </a:extLst>
                </a:gridCol>
              </a:tblGrid>
              <a:tr h="395421">
                <a:tc>
                  <a:txBody>
                    <a:bodyPr/>
                    <a:lstStyle/>
                    <a:p>
                      <a:pPr>
                        <a:lnSpc>
                          <a:spcPct val="107000"/>
                        </a:lnSpc>
                        <a:spcAft>
                          <a:spcPts val="0"/>
                        </a:spcAft>
                      </a:pPr>
                      <a:r>
                        <a:rPr lang="en-US" sz="1100">
                          <a:solidFill>
                            <a:schemeClr val="tx1"/>
                          </a:solidFill>
                          <a:effectLst/>
                        </a:rPr>
                        <a:t>Eil. Nr.</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Krirterijaus pavadinimas ir sąlyga</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Balai</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84264868"/>
                  </a:ext>
                </a:extLst>
              </a:tr>
              <a:tr h="598229">
                <a:tc>
                  <a:txBody>
                    <a:bodyPr/>
                    <a:lstStyle/>
                    <a:p>
                      <a:pPr>
                        <a:lnSpc>
                          <a:spcPct val="107000"/>
                        </a:lnSpc>
                        <a:spcAft>
                          <a:spcPts val="0"/>
                        </a:spcAft>
                      </a:pPr>
                      <a:r>
                        <a:rPr lang="en-US" sz="1100">
                          <a:solidFill>
                            <a:schemeClr val="tx1"/>
                          </a:solidFill>
                          <a:effectLst/>
                        </a:rPr>
                        <a:t>1.</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b="1" dirty="0" err="1">
                          <a:solidFill>
                            <a:schemeClr val="tx1"/>
                          </a:solidFill>
                          <a:effectLst/>
                        </a:rPr>
                        <a:t>Mokymų</a:t>
                      </a:r>
                      <a:r>
                        <a:rPr lang="en-US" sz="1100" b="1" dirty="0">
                          <a:solidFill>
                            <a:schemeClr val="tx1"/>
                          </a:solidFill>
                          <a:effectLst/>
                        </a:rPr>
                        <a:t> </a:t>
                      </a:r>
                      <a:r>
                        <a:rPr lang="en-US" sz="1100" b="1" dirty="0" err="1">
                          <a:solidFill>
                            <a:schemeClr val="tx1"/>
                          </a:solidFill>
                          <a:effectLst/>
                        </a:rPr>
                        <a:t>programoje</a:t>
                      </a:r>
                      <a:r>
                        <a:rPr lang="en-US" sz="1100" b="1" dirty="0">
                          <a:solidFill>
                            <a:schemeClr val="tx1"/>
                          </a:solidFill>
                          <a:effectLst/>
                        </a:rPr>
                        <a:t> </a:t>
                      </a:r>
                      <a:r>
                        <a:rPr lang="en-US" sz="1100" b="1" dirty="0" err="1">
                          <a:solidFill>
                            <a:schemeClr val="tx1"/>
                          </a:solidFill>
                          <a:effectLst/>
                        </a:rPr>
                        <a:t>suplanuota</a:t>
                      </a:r>
                      <a:r>
                        <a:rPr lang="en-US" sz="1100" b="1" dirty="0">
                          <a:solidFill>
                            <a:schemeClr val="tx1"/>
                          </a:solidFill>
                          <a:effectLst/>
                        </a:rPr>
                        <a:t> </a:t>
                      </a:r>
                      <a:r>
                        <a:rPr lang="en-US" sz="1100" b="1" dirty="0" err="1">
                          <a:solidFill>
                            <a:schemeClr val="tx1"/>
                          </a:solidFill>
                          <a:effectLst/>
                        </a:rPr>
                        <a:t>didesnė</a:t>
                      </a:r>
                      <a:r>
                        <a:rPr lang="en-US" sz="1100" b="1" dirty="0">
                          <a:solidFill>
                            <a:schemeClr val="tx1"/>
                          </a:solidFill>
                          <a:effectLst/>
                        </a:rPr>
                        <a:t> </a:t>
                      </a:r>
                      <a:r>
                        <a:rPr lang="en-US" sz="1100" b="1" dirty="0" err="1">
                          <a:solidFill>
                            <a:schemeClr val="tx1"/>
                          </a:solidFill>
                          <a:effectLst/>
                        </a:rPr>
                        <a:t>mokymų</a:t>
                      </a:r>
                      <a:r>
                        <a:rPr lang="en-US" sz="1100" b="1" dirty="0">
                          <a:solidFill>
                            <a:schemeClr val="tx1"/>
                          </a:solidFill>
                          <a:effectLst/>
                        </a:rPr>
                        <a:t> </a:t>
                      </a:r>
                      <a:r>
                        <a:rPr lang="en-US" sz="1100" b="1" dirty="0" err="1">
                          <a:solidFill>
                            <a:schemeClr val="tx1"/>
                          </a:solidFill>
                          <a:effectLst/>
                        </a:rPr>
                        <a:t>dalis</a:t>
                      </a:r>
                      <a:r>
                        <a:rPr lang="en-US" sz="1100" b="1" dirty="0">
                          <a:solidFill>
                            <a:schemeClr val="tx1"/>
                          </a:solidFill>
                          <a:effectLst/>
                        </a:rPr>
                        <a:t> </a:t>
                      </a:r>
                      <a:r>
                        <a:rPr lang="en-US" sz="1100" b="1" dirty="0" err="1">
                          <a:solidFill>
                            <a:schemeClr val="tx1"/>
                          </a:solidFill>
                          <a:effectLst/>
                        </a:rPr>
                        <a:t>praktiniams</a:t>
                      </a:r>
                      <a:r>
                        <a:rPr lang="en-US" sz="1100" b="1" dirty="0">
                          <a:solidFill>
                            <a:schemeClr val="tx1"/>
                          </a:solidFill>
                          <a:effectLst/>
                        </a:rPr>
                        <a:t> </a:t>
                      </a:r>
                      <a:r>
                        <a:rPr lang="en-US" sz="1100" b="1" dirty="0" err="1">
                          <a:solidFill>
                            <a:schemeClr val="tx1"/>
                          </a:solidFill>
                          <a:effectLst/>
                        </a:rPr>
                        <a:t>užsiėmimams</a:t>
                      </a:r>
                      <a:r>
                        <a:rPr lang="en-US" sz="1100" b="1" dirty="0">
                          <a:solidFill>
                            <a:schemeClr val="tx1"/>
                          </a:solidFill>
                          <a:effectLst/>
                        </a:rPr>
                        <a:t> (</a:t>
                      </a:r>
                      <a:r>
                        <a:rPr lang="en-US" sz="1100" b="1" dirty="0" err="1">
                          <a:solidFill>
                            <a:schemeClr val="tx1"/>
                          </a:solidFill>
                          <a:effectLst/>
                        </a:rPr>
                        <a:t>mokymų</a:t>
                      </a:r>
                      <a:r>
                        <a:rPr lang="en-US" sz="1100" b="1" dirty="0">
                          <a:solidFill>
                            <a:schemeClr val="tx1"/>
                          </a:solidFill>
                          <a:effectLst/>
                        </a:rPr>
                        <a:t> </a:t>
                      </a:r>
                      <a:r>
                        <a:rPr lang="en-US" sz="1100" b="1" dirty="0" err="1">
                          <a:solidFill>
                            <a:schemeClr val="tx1"/>
                          </a:solidFill>
                          <a:effectLst/>
                        </a:rPr>
                        <a:t>programos</a:t>
                      </a:r>
                      <a:r>
                        <a:rPr lang="en-US" sz="1100" b="1" dirty="0">
                          <a:solidFill>
                            <a:schemeClr val="tx1"/>
                          </a:solidFill>
                          <a:effectLst/>
                        </a:rPr>
                        <a:t> </a:t>
                      </a:r>
                      <a:r>
                        <a:rPr lang="en-US" sz="1100" b="1" dirty="0" err="1">
                          <a:solidFill>
                            <a:schemeClr val="tx1"/>
                          </a:solidFill>
                          <a:effectLst/>
                        </a:rPr>
                        <a:t>valandų</a:t>
                      </a:r>
                      <a:r>
                        <a:rPr lang="en-US" sz="1100" b="1" dirty="0">
                          <a:solidFill>
                            <a:schemeClr val="tx1"/>
                          </a:solidFill>
                          <a:effectLst/>
                        </a:rPr>
                        <a:t> </a:t>
                      </a:r>
                      <a:r>
                        <a:rPr lang="en-US" sz="1100" b="1" dirty="0" err="1">
                          <a:solidFill>
                            <a:schemeClr val="tx1"/>
                          </a:solidFill>
                          <a:effectLst/>
                        </a:rPr>
                        <a:t>skaičius</a:t>
                      </a:r>
                      <a:r>
                        <a:rPr lang="en-US" sz="1100" b="1" dirty="0">
                          <a:solidFill>
                            <a:schemeClr val="tx1"/>
                          </a:solidFill>
                          <a:effectLst/>
                        </a:rPr>
                        <a:t>, proc.)</a:t>
                      </a:r>
                    </a:p>
                    <a:p>
                      <a:pPr>
                        <a:lnSpc>
                          <a:spcPct val="107000"/>
                        </a:lnSpc>
                        <a:spcAft>
                          <a:spcPts val="0"/>
                        </a:spcAft>
                      </a:pPr>
                      <a:r>
                        <a:rPr lang="en-US" sz="1100" b="1" dirty="0" err="1">
                          <a:solidFill>
                            <a:schemeClr val="tx1"/>
                          </a:solidFill>
                          <a:effectLst/>
                        </a:rPr>
                        <a:t>Šis</a:t>
                      </a:r>
                      <a:r>
                        <a:rPr lang="en-US" sz="1100" b="1" dirty="0">
                          <a:solidFill>
                            <a:schemeClr val="tx1"/>
                          </a:solidFill>
                          <a:effectLst/>
                        </a:rPr>
                        <a:t> </a:t>
                      </a:r>
                      <a:r>
                        <a:rPr lang="en-US" sz="1100" b="1" dirty="0" err="1">
                          <a:solidFill>
                            <a:schemeClr val="tx1"/>
                          </a:solidFill>
                          <a:effectLst/>
                        </a:rPr>
                        <a:t>atrankos</a:t>
                      </a:r>
                      <a:r>
                        <a:rPr lang="en-US" sz="1100" b="1" dirty="0">
                          <a:solidFill>
                            <a:schemeClr val="tx1"/>
                          </a:solidFill>
                          <a:effectLst/>
                        </a:rPr>
                        <a:t> </a:t>
                      </a:r>
                      <a:r>
                        <a:rPr lang="en-US" sz="1100" b="1" dirty="0" err="1">
                          <a:solidFill>
                            <a:schemeClr val="tx1"/>
                          </a:solidFill>
                          <a:effectLst/>
                        </a:rPr>
                        <a:t>kriterijus</a:t>
                      </a:r>
                      <a:r>
                        <a:rPr lang="en-US" sz="1100" b="1" dirty="0">
                          <a:solidFill>
                            <a:schemeClr val="tx1"/>
                          </a:solidFill>
                          <a:effectLst/>
                        </a:rPr>
                        <a:t> </a:t>
                      </a:r>
                      <a:r>
                        <a:rPr lang="en-US" sz="1100" b="1" dirty="0" err="1">
                          <a:solidFill>
                            <a:schemeClr val="tx1"/>
                          </a:solidFill>
                          <a:effectLst/>
                        </a:rPr>
                        <a:t>detalizuojamas</a:t>
                      </a:r>
                      <a:r>
                        <a:rPr lang="en-US" sz="1100" b="1" dirty="0">
                          <a:solidFill>
                            <a:schemeClr val="tx1"/>
                          </a:solidFill>
                          <a:effectLst/>
                        </a:rPr>
                        <a:t> </a:t>
                      </a:r>
                      <a:r>
                        <a:rPr lang="en-US" sz="1100" b="1" dirty="0" err="1">
                          <a:solidFill>
                            <a:schemeClr val="tx1"/>
                          </a:solidFill>
                          <a:effectLst/>
                        </a:rPr>
                        <a:t>taip</a:t>
                      </a:r>
                      <a:r>
                        <a:rPr lang="en-US" sz="1100" b="1" dirty="0">
                          <a:solidFill>
                            <a:schemeClr val="tx1"/>
                          </a:solidFill>
                          <a:effectLst/>
                        </a:rPr>
                        <a:t>:</a:t>
                      </a: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b="1" dirty="0">
                          <a:solidFill>
                            <a:schemeClr val="tx1"/>
                          </a:solidFill>
                          <a:effectLst/>
                        </a:rPr>
                        <a:t>20</a:t>
                      </a: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12646716"/>
                  </a:ext>
                </a:extLst>
              </a:tr>
              <a:tr h="192614">
                <a:tc>
                  <a:txBody>
                    <a:bodyPr/>
                    <a:lstStyle/>
                    <a:p>
                      <a:pPr>
                        <a:lnSpc>
                          <a:spcPct val="107000"/>
                        </a:lnSpc>
                        <a:spcAft>
                          <a:spcPts val="0"/>
                        </a:spcAft>
                      </a:pPr>
                      <a:r>
                        <a:rPr lang="en-US" sz="1100" b="0">
                          <a:solidFill>
                            <a:schemeClr val="tx1"/>
                          </a:solidFill>
                          <a:effectLst/>
                        </a:rPr>
                        <a:t>1.1.</a:t>
                      </a:r>
                      <a:endParaRPr lang="en-US"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50 proc. (imtinai) ir daugiau</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20</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92783735"/>
                  </a:ext>
                </a:extLst>
              </a:tr>
              <a:tr h="192614">
                <a:tc>
                  <a:txBody>
                    <a:bodyPr/>
                    <a:lstStyle/>
                    <a:p>
                      <a:pPr>
                        <a:lnSpc>
                          <a:spcPct val="107000"/>
                        </a:lnSpc>
                        <a:spcAft>
                          <a:spcPts val="0"/>
                        </a:spcAft>
                      </a:pPr>
                      <a:r>
                        <a:rPr lang="en-US" sz="1100" b="0">
                          <a:solidFill>
                            <a:schemeClr val="tx1"/>
                          </a:solidFill>
                          <a:effectLst/>
                        </a:rPr>
                        <a:t>1.2.</a:t>
                      </a:r>
                      <a:endParaRPr lang="en-US"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nuo 35 proc. (imtinai) iki 50 proc.</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15</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24830519"/>
                  </a:ext>
                </a:extLst>
              </a:tr>
              <a:tr h="192614">
                <a:tc>
                  <a:txBody>
                    <a:bodyPr/>
                    <a:lstStyle/>
                    <a:p>
                      <a:pPr>
                        <a:lnSpc>
                          <a:spcPct val="107000"/>
                        </a:lnSpc>
                        <a:spcAft>
                          <a:spcPts val="0"/>
                        </a:spcAft>
                      </a:pPr>
                      <a:r>
                        <a:rPr lang="en-US" sz="1100" b="0" dirty="0">
                          <a:solidFill>
                            <a:schemeClr val="tx1"/>
                          </a:solidFill>
                          <a:effectLst/>
                        </a:rPr>
                        <a:t>1.3.</a:t>
                      </a:r>
                      <a:endParaRPr lang="en-US"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nuo 25 proc.(imtinai) iki 25 proc.</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5</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05389836"/>
                  </a:ext>
                </a:extLst>
              </a:tr>
              <a:tr h="395421">
                <a:tc>
                  <a:txBody>
                    <a:bodyPr/>
                    <a:lstStyle/>
                    <a:p>
                      <a:pPr>
                        <a:lnSpc>
                          <a:spcPct val="107000"/>
                        </a:lnSpc>
                        <a:spcAft>
                          <a:spcPts val="0"/>
                        </a:spcAft>
                      </a:pPr>
                      <a:r>
                        <a:rPr lang="en-US" sz="1100">
                          <a:solidFill>
                            <a:schemeClr val="tx1"/>
                          </a:solidFill>
                          <a:effectLst/>
                        </a:rPr>
                        <a:t>2.</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b="1" dirty="0" err="1">
                          <a:solidFill>
                            <a:schemeClr val="tx1"/>
                          </a:solidFill>
                          <a:effectLst/>
                        </a:rPr>
                        <a:t>Projekto</a:t>
                      </a:r>
                      <a:r>
                        <a:rPr lang="en-US" sz="1100" b="1" dirty="0">
                          <a:solidFill>
                            <a:schemeClr val="tx1"/>
                          </a:solidFill>
                          <a:effectLst/>
                        </a:rPr>
                        <a:t> </a:t>
                      </a:r>
                      <a:r>
                        <a:rPr lang="en-US" sz="1100" b="1" dirty="0" err="1">
                          <a:solidFill>
                            <a:schemeClr val="tx1"/>
                          </a:solidFill>
                          <a:effectLst/>
                        </a:rPr>
                        <a:t>naujoviškumas</a:t>
                      </a:r>
                      <a:r>
                        <a:rPr lang="en-US" sz="1100" b="1" dirty="0">
                          <a:solidFill>
                            <a:schemeClr val="tx1"/>
                          </a:solidFill>
                          <a:effectLst/>
                        </a:rPr>
                        <a:t> (</a:t>
                      </a:r>
                      <a:r>
                        <a:rPr lang="en-US" sz="1100" b="1" dirty="0" err="1">
                          <a:solidFill>
                            <a:schemeClr val="tx1"/>
                          </a:solidFill>
                          <a:effectLst/>
                        </a:rPr>
                        <a:t>numatytos</a:t>
                      </a:r>
                      <a:r>
                        <a:rPr lang="en-US" sz="1100" b="1" dirty="0">
                          <a:solidFill>
                            <a:schemeClr val="tx1"/>
                          </a:solidFill>
                          <a:effectLst/>
                        </a:rPr>
                        <a:t> </a:t>
                      </a:r>
                      <a:r>
                        <a:rPr lang="en-US" sz="1100" b="1" dirty="0" err="1">
                          <a:solidFill>
                            <a:schemeClr val="tx1"/>
                          </a:solidFill>
                          <a:effectLst/>
                        </a:rPr>
                        <a:t>įdiegti</a:t>
                      </a:r>
                      <a:r>
                        <a:rPr lang="en-US" sz="1100" b="1" dirty="0">
                          <a:solidFill>
                            <a:schemeClr val="tx1"/>
                          </a:solidFill>
                          <a:effectLst/>
                        </a:rPr>
                        <a:t> </a:t>
                      </a:r>
                      <a:r>
                        <a:rPr lang="en-US" sz="1100" b="1" dirty="0" err="1">
                          <a:solidFill>
                            <a:schemeClr val="tx1"/>
                          </a:solidFill>
                          <a:effectLst/>
                        </a:rPr>
                        <a:t>inovacijos</a:t>
                      </a:r>
                      <a:r>
                        <a:rPr lang="en-US" sz="1100" b="1" dirty="0">
                          <a:solidFill>
                            <a:schemeClr val="tx1"/>
                          </a:solidFill>
                          <a:effectLst/>
                        </a:rPr>
                        <a:t> </a:t>
                      </a:r>
                      <a:r>
                        <a:rPr lang="en-US" sz="1100" b="1" dirty="0" err="1">
                          <a:solidFill>
                            <a:schemeClr val="tx1"/>
                          </a:solidFill>
                          <a:effectLst/>
                        </a:rPr>
                        <a:t>regiono</a:t>
                      </a:r>
                      <a:r>
                        <a:rPr lang="en-US" sz="1100" b="1" dirty="0">
                          <a:solidFill>
                            <a:schemeClr val="tx1"/>
                          </a:solidFill>
                          <a:effectLst/>
                        </a:rPr>
                        <a:t> </a:t>
                      </a:r>
                      <a:r>
                        <a:rPr lang="en-US" sz="1100" b="1" dirty="0" err="1">
                          <a:solidFill>
                            <a:schemeClr val="tx1"/>
                          </a:solidFill>
                          <a:effectLst/>
                        </a:rPr>
                        <a:t>lygmeniu</a:t>
                      </a:r>
                      <a:r>
                        <a:rPr lang="en-US" sz="1100" b="1" dirty="0">
                          <a:solidFill>
                            <a:schemeClr val="tx1"/>
                          </a:solidFill>
                          <a:effectLst/>
                        </a:rPr>
                        <a:t>, </a:t>
                      </a:r>
                      <a:r>
                        <a:rPr lang="en-US" sz="1100" b="1" dirty="0" err="1">
                          <a:solidFill>
                            <a:schemeClr val="tx1"/>
                          </a:solidFill>
                          <a:effectLst/>
                        </a:rPr>
                        <a:t>t.y</a:t>
                      </a:r>
                      <a:r>
                        <a:rPr lang="en-US" sz="1100" b="1" dirty="0">
                          <a:solidFill>
                            <a:schemeClr val="tx1"/>
                          </a:solidFill>
                          <a:effectLst/>
                        </a:rPr>
                        <a:t>. </a:t>
                      </a:r>
                      <a:r>
                        <a:rPr lang="en-US" sz="1100" b="1" dirty="0" err="1">
                          <a:solidFill>
                            <a:schemeClr val="tx1"/>
                          </a:solidFill>
                          <a:effectLst/>
                        </a:rPr>
                        <a:t>mokymų</a:t>
                      </a:r>
                      <a:r>
                        <a:rPr lang="en-US" sz="1100" b="1" dirty="0">
                          <a:solidFill>
                            <a:schemeClr val="tx1"/>
                          </a:solidFill>
                          <a:effectLst/>
                        </a:rPr>
                        <a:t> </a:t>
                      </a:r>
                      <a:r>
                        <a:rPr lang="en-US" sz="1100" b="1" dirty="0" err="1">
                          <a:solidFill>
                            <a:schemeClr val="tx1"/>
                          </a:solidFill>
                          <a:effectLst/>
                        </a:rPr>
                        <a:t>temos</a:t>
                      </a:r>
                      <a:r>
                        <a:rPr lang="en-US" sz="1100" b="1" dirty="0">
                          <a:solidFill>
                            <a:schemeClr val="tx1"/>
                          </a:solidFill>
                          <a:effectLst/>
                        </a:rPr>
                        <a:t>, </a:t>
                      </a:r>
                      <a:r>
                        <a:rPr lang="en-US" sz="1100" b="1" dirty="0" err="1">
                          <a:solidFill>
                            <a:schemeClr val="tx1"/>
                          </a:solidFill>
                          <a:effectLst/>
                        </a:rPr>
                        <a:t>susijusios</a:t>
                      </a:r>
                      <a:r>
                        <a:rPr lang="en-US" sz="1100" b="1" dirty="0">
                          <a:solidFill>
                            <a:schemeClr val="tx1"/>
                          </a:solidFill>
                          <a:effectLst/>
                        </a:rPr>
                        <a:t> </a:t>
                      </a:r>
                      <a:r>
                        <a:rPr lang="en-US" sz="1100" b="1" dirty="0" err="1">
                          <a:solidFill>
                            <a:schemeClr val="tx1"/>
                          </a:solidFill>
                          <a:effectLst/>
                        </a:rPr>
                        <a:t>su</a:t>
                      </a:r>
                      <a:r>
                        <a:rPr lang="en-US" sz="1100" b="1" dirty="0">
                          <a:solidFill>
                            <a:schemeClr val="tx1"/>
                          </a:solidFill>
                          <a:effectLst/>
                        </a:rPr>
                        <a:t> </a:t>
                      </a:r>
                      <a:r>
                        <a:rPr lang="en-US" sz="1100" b="1" dirty="0" err="1">
                          <a:solidFill>
                            <a:schemeClr val="tx1"/>
                          </a:solidFill>
                          <a:effectLst/>
                        </a:rPr>
                        <a:t>inovacijų</a:t>
                      </a:r>
                      <a:r>
                        <a:rPr lang="en-US" sz="1100" b="1" dirty="0">
                          <a:solidFill>
                            <a:schemeClr val="tx1"/>
                          </a:solidFill>
                          <a:effectLst/>
                        </a:rPr>
                        <a:t> VVG </a:t>
                      </a:r>
                      <a:r>
                        <a:rPr lang="en-US" sz="1100" b="1" dirty="0" err="1">
                          <a:solidFill>
                            <a:schemeClr val="tx1"/>
                          </a:solidFill>
                          <a:effectLst/>
                        </a:rPr>
                        <a:t>teritorijoje</a:t>
                      </a:r>
                      <a:r>
                        <a:rPr lang="en-US" sz="1100" b="1" dirty="0">
                          <a:solidFill>
                            <a:schemeClr val="tx1"/>
                          </a:solidFill>
                          <a:effectLst/>
                        </a:rPr>
                        <a:t> </a:t>
                      </a:r>
                      <a:r>
                        <a:rPr lang="en-US" sz="1100" b="1" dirty="0" err="1">
                          <a:solidFill>
                            <a:schemeClr val="tx1"/>
                          </a:solidFill>
                          <a:effectLst/>
                        </a:rPr>
                        <a:t>taikymu</a:t>
                      </a:r>
                      <a:r>
                        <a:rPr lang="en-US" sz="1100" b="1" dirty="0">
                          <a:solidFill>
                            <a:schemeClr val="tx1"/>
                          </a:solidFill>
                          <a:effectLst/>
                        </a:rPr>
                        <a:t>)</a:t>
                      </a: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b="1" dirty="0">
                          <a:solidFill>
                            <a:schemeClr val="tx1"/>
                          </a:solidFill>
                          <a:effectLst/>
                        </a:rPr>
                        <a:t>10</a:t>
                      </a: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23984783"/>
                  </a:ext>
                </a:extLst>
              </a:tr>
              <a:tr h="192614">
                <a:tc>
                  <a:txBody>
                    <a:bodyPr/>
                    <a:lstStyle/>
                    <a:p>
                      <a:pPr>
                        <a:lnSpc>
                          <a:spcPct val="107000"/>
                        </a:lnSpc>
                        <a:spcAft>
                          <a:spcPts val="0"/>
                        </a:spcAft>
                      </a:pPr>
                      <a:r>
                        <a:rPr lang="en-US" sz="1100">
                          <a:solidFill>
                            <a:schemeClr val="tx1"/>
                          </a:solidFill>
                          <a:effectLst/>
                        </a:rPr>
                        <a:t>3.</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b="1">
                          <a:solidFill>
                            <a:schemeClr val="tx1"/>
                          </a:solidFill>
                          <a:effectLst/>
                        </a:rPr>
                        <a:t>Didesnis mokymų dalyvių skaičius, asmenų vnt.</a:t>
                      </a:r>
                      <a:endParaRPr lang="en-US"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b="1" dirty="0">
                          <a:solidFill>
                            <a:schemeClr val="tx1"/>
                          </a:solidFill>
                          <a:effectLst/>
                        </a:rPr>
                        <a:t>20</a:t>
                      </a: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40403788"/>
                  </a:ext>
                </a:extLst>
              </a:tr>
              <a:tr h="192614">
                <a:tc>
                  <a:txBody>
                    <a:bodyPr/>
                    <a:lstStyle/>
                    <a:p>
                      <a:pPr>
                        <a:lnSpc>
                          <a:spcPct val="107000"/>
                        </a:lnSpc>
                        <a:spcAft>
                          <a:spcPts val="0"/>
                        </a:spcAft>
                      </a:pPr>
                      <a:r>
                        <a:rPr lang="en-US" sz="1100" b="0">
                          <a:solidFill>
                            <a:schemeClr val="tx1"/>
                          </a:solidFill>
                          <a:effectLst/>
                        </a:rPr>
                        <a:t>3.1.</a:t>
                      </a:r>
                      <a:endParaRPr lang="en-US"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15 ir daugiau</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20</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01838335"/>
                  </a:ext>
                </a:extLst>
              </a:tr>
              <a:tr h="192614">
                <a:tc>
                  <a:txBody>
                    <a:bodyPr/>
                    <a:lstStyle/>
                    <a:p>
                      <a:pPr>
                        <a:lnSpc>
                          <a:spcPct val="107000"/>
                        </a:lnSpc>
                        <a:spcAft>
                          <a:spcPts val="0"/>
                        </a:spcAft>
                      </a:pPr>
                      <a:r>
                        <a:rPr lang="en-US" sz="1100" b="0">
                          <a:solidFill>
                            <a:schemeClr val="tx1"/>
                          </a:solidFill>
                          <a:effectLst/>
                        </a:rPr>
                        <a:t>3.2. </a:t>
                      </a:r>
                      <a:endParaRPr lang="en-US"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13 arba 14</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15</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17597695"/>
                  </a:ext>
                </a:extLst>
              </a:tr>
              <a:tr h="192614">
                <a:tc>
                  <a:txBody>
                    <a:bodyPr/>
                    <a:lstStyle/>
                    <a:p>
                      <a:pPr>
                        <a:lnSpc>
                          <a:spcPct val="107000"/>
                        </a:lnSpc>
                        <a:spcAft>
                          <a:spcPts val="0"/>
                        </a:spcAft>
                      </a:pPr>
                      <a:r>
                        <a:rPr lang="en-US" sz="1100" b="0">
                          <a:solidFill>
                            <a:schemeClr val="tx1"/>
                          </a:solidFill>
                          <a:effectLst/>
                        </a:rPr>
                        <a:t>3.3. </a:t>
                      </a:r>
                      <a:endParaRPr lang="en-US"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dirty="0">
                          <a:solidFill>
                            <a:schemeClr val="tx1"/>
                          </a:solidFill>
                          <a:effectLst/>
                        </a:rPr>
                        <a:t>11 </a:t>
                      </a:r>
                      <a:r>
                        <a:rPr lang="en-US" sz="1100" dirty="0" err="1">
                          <a:solidFill>
                            <a:schemeClr val="tx1"/>
                          </a:solidFill>
                          <a:effectLst/>
                        </a:rPr>
                        <a:t>arba</a:t>
                      </a:r>
                      <a:r>
                        <a:rPr lang="en-US" sz="1100" dirty="0">
                          <a:solidFill>
                            <a:schemeClr val="tx1"/>
                          </a:solidFill>
                          <a:effectLst/>
                        </a:rPr>
                        <a:t> 12</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10</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03030242"/>
                  </a:ext>
                </a:extLst>
              </a:tr>
              <a:tr h="192614">
                <a:tc>
                  <a:txBody>
                    <a:bodyPr/>
                    <a:lstStyle/>
                    <a:p>
                      <a:pPr>
                        <a:lnSpc>
                          <a:spcPct val="107000"/>
                        </a:lnSpc>
                        <a:spcAft>
                          <a:spcPts val="0"/>
                        </a:spcAft>
                      </a:pPr>
                      <a:r>
                        <a:rPr lang="en-US" sz="1100" b="0" dirty="0">
                          <a:solidFill>
                            <a:schemeClr val="tx1"/>
                          </a:solidFill>
                          <a:effectLst/>
                        </a:rPr>
                        <a:t>3.4.</a:t>
                      </a:r>
                      <a:endParaRPr lang="en-US"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9 arba 10</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5</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77290675"/>
                  </a:ext>
                </a:extLst>
              </a:tr>
              <a:tr h="192614">
                <a:tc>
                  <a:txBody>
                    <a:bodyPr/>
                    <a:lstStyle/>
                    <a:p>
                      <a:pPr>
                        <a:lnSpc>
                          <a:spcPct val="107000"/>
                        </a:lnSpc>
                        <a:spcAft>
                          <a:spcPts val="0"/>
                        </a:spcAft>
                      </a:pPr>
                      <a:r>
                        <a:rPr lang="en-US" sz="1100">
                          <a:solidFill>
                            <a:schemeClr val="tx1"/>
                          </a:solidFill>
                          <a:effectLst/>
                        </a:rPr>
                        <a:t>4.</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b="1">
                          <a:solidFill>
                            <a:schemeClr val="tx1"/>
                          </a:solidFill>
                          <a:effectLst/>
                        </a:rPr>
                        <a:t>Pareiškėjo patirtis, organizuojant mokymus</a:t>
                      </a:r>
                      <a:endParaRPr lang="en-US"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b="1" dirty="0">
                          <a:solidFill>
                            <a:schemeClr val="tx1"/>
                          </a:solidFill>
                          <a:effectLst/>
                        </a:rPr>
                        <a:t>20</a:t>
                      </a: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58545374"/>
                  </a:ext>
                </a:extLst>
              </a:tr>
              <a:tr h="192614">
                <a:tc>
                  <a:txBody>
                    <a:bodyPr/>
                    <a:lstStyle/>
                    <a:p>
                      <a:pPr>
                        <a:lnSpc>
                          <a:spcPct val="107000"/>
                        </a:lnSpc>
                        <a:spcAft>
                          <a:spcPts val="0"/>
                        </a:spcAft>
                      </a:pPr>
                      <a:r>
                        <a:rPr lang="en-US" sz="1100" b="0">
                          <a:solidFill>
                            <a:schemeClr val="tx1"/>
                          </a:solidFill>
                          <a:effectLst/>
                        </a:rPr>
                        <a:t>4.1.</a:t>
                      </a:r>
                      <a:endParaRPr lang="en-US"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3 m. (imtinai) ir daugiau</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20</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21311799"/>
                  </a:ext>
                </a:extLst>
              </a:tr>
              <a:tr h="192614">
                <a:tc>
                  <a:txBody>
                    <a:bodyPr/>
                    <a:lstStyle/>
                    <a:p>
                      <a:pPr>
                        <a:lnSpc>
                          <a:spcPct val="107000"/>
                        </a:lnSpc>
                        <a:spcAft>
                          <a:spcPts val="0"/>
                        </a:spcAft>
                      </a:pPr>
                      <a:r>
                        <a:rPr lang="en-US" sz="1100" b="0">
                          <a:solidFill>
                            <a:schemeClr val="tx1"/>
                          </a:solidFill>
                          <a:effectLst/>
                        </a:rPr>
                        <a:t>4.2. </a:t>
                      </a:r>
                      <a:endParaRPr lang="en-US"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nuo 2 m. (imtinai) iki 3 m.</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15</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50216531"/>
                  </a:ext>
                </a:extLst>
              </a:tr>
              <a:tr h="192614">
                <a:tc>
                  <a:txBody>
                    <a:bodyPr/>
                    <a:lstStyle/>
                    <a:p>
                      <a:pPr>
                        <a:lnSpc>
                          <a:spcPct val="107000"/>
                        </a:lnSpc>
                        <a:spcAft>
                          <a:spcPts val="0"/>
                        </a:spcAft>
                      </a:pPr>
                      <a:r>
                        <a:rPr lang="en-US" sz="1100" b="0" dirty="0">
                          <a:solidFill>
                            <a:schemeClr val="tx1"/>
                          </a:solidFill>
                          <a:effectLst/>
                        </a:rPr>
                        <a:t>4.3.</a:t>
                      </a:r>
                      <a:endParaRPr lang="en-US"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dirty="0" err="1">
                          <a:solidFill>
                            <a:schemeClr val="tx1"/>
                          </a:solidFill>
                          <a:effectLst/>
                        </a:rPr>
                        <a:t>nuo</a:t>
                      </a:r>
                      <a:r>
                        <a:rPr lang="en-US" sz="1100" dirty="0">
                          <a:solidFill>
                            <a:schemeClr val="tx1"/>
                          </a:solidFill>
                          <a:effectLst/>
                        </a:rPr>
                        <a:t> 1 m. (</a:t>
                      </a:r>
                      <a:r>
                        <a:rPr lang="en-US" sz="1100" dirty="0" err="1">
                          <a:solidFill>
                            <a:schemeClr val="tx1"/>
                          </a:solidFill>
                          <a:effectLst/>
                        </a:rPr>
                        <a:t>imtinai</a:t>
                      </a:r>
                      <a:r>
                        <a:rPr lang="en-US" sz="1100" dirty="0">
                          <a:solidFill>
                            <a:schemeClr val="tx1"/>
                          </a:solidFill>
                          <a:effectLst/>
                        </a:rPr>
                        <a:t>) </a:t>
                      </a:r>
                      <a:r>
                        <a:rPr lang="en-US" sz="1100" dirty="0" err="1">
                          <a:solidFill>
                            <a:schemeClr val="tx1"/>
                          </a:solidFill>
                          <a:effectLst/>
                        </a:rPr>
                        <a:t>iki</a:t>
                      </a:r>
                      <a:r>
                        <a:rPr lang="en-US" sz="1100" dirty="0">
                          <a:solidFill>
                            <a:schemeClr val="tx1"/>
                          </a:solidFill>
                          <a:effectLst/>
                        </a:rPr>
                        <a:t> 2 m.</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5</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31088235"/>
                  </a:ext>
                </a:extLst>
              </a:tr>
              <a:tr h="192614">
                <a:tc>
                  <a:txBody>
                    <a:bodyPr/>
                    <a:lstStyle/>
                    <a:p>
                      <a:pPr>
                        <a:lnSpc>
                          <a:spcPct val="107000"/>
                        </a:lnSpc>
                        <a:spcAft>
                          <a:spcPts val="0"/>
                        </a:spcAft>
                      </a:pPr>
                      <a:r>
                        <a:rPr lang="en-US" sz="1100">
                          <a:solidFill>
                            <a:schemeClr val="tx1"/>
                          </a:solidFill>
                          <a:effectLst/>
                        </a:rPr>
                        <a:t>5.</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b="1">
                          <a:solidFill>
                            <a:schemeClr val="tx1"/>
                          </a:solidFill>
                          <a:effectLst/>
                        </a:rPr>
                        <a:t>Projektą sudaro skirtingos tematikos mokymai, vnt. Šis atrankos kriterijus detalizuojamas taip:</a:t>
                      </a:r>
                      <a:endParaRPr lang="en-US"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b="1" dirty="0">
                          <a:solidFill>
                            <a:schemeClr val="tx1"/>
                          </a:solidFill>
                          <a:effectLst/>
                        </a:rPr>
                        <a:t>20</a:t>
                      </a: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27877521"/>
                  </a:ext>
                </a:extLst>
              </a:tr>
              <a:tr h="192614">
                <a:tc>
                  <a:txBody>
                    <a:bodyPr/>
                    <a:lstStyle/>
                    <a:p>
                      <a:pPr>
                        <a:lnSpc>
                          <a:spcPct val="107000"/>
                        </a:lnSpc>
                        <a:spcAft>
                          <a:spcPts val="0"/>
                        </a:spcAft>
                      </a:pPr>
                      <a:r>
                        <a:rPr lang="en-US" sz="1100" b="0">
                          <a:solidFill>
                            <a:schemeClr val="tx1"/>
                          </a:solidFill>
                          <a:effectLst/>
                        </a:rPr>
                        <a:t>5.1.</a:t>
                      </a:r>
                      <a:endParaRPr lang="en-US"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dirty="0">
                          <a:solidFill>
                            <a:schemeClr val="tx1"/>
                          </a:solidFill>
                          <a:effectLst/>
                        </a:rPr>
                        <a:t>5 </a:t>
                      </a:r>
                      <a:r>
                        <a:rPr lang="en-US" sz="1100" dirty="0" err="1">
                          <a:solidFill>
                            <a:schemeClr val="tx1"/>
                          </a:solidFill>
                          <a:effectLst/>
                        </a:rPr>
                        <a:t>ir</a:t>
                      </a:r>
                      <a:r>
                        <a:rPr lang="en-US" sz="1100" dirty="0">
                          <a:solidFill>
                            <a:schemeClr val="tx1"/>
                          </a:solidFill>
                          <a:effectLst/>
                        </a:rPr>
                        <a:t> </a:t>
                      </a:r>
                      <a:r>
                        <a:rPr lang="en-US" sz="1100" dirty="0" err="1">
                          <a:solidFill>
                            <a:schemeClr val="tx1"/>
                          </a:solidFill>
                          <a:effectLst/>
                        </a:rPr>
                        <a:t>daugiau</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dirty="0">
                          <a:solidFill>
                            <a:schemeClr val="tx1"/>
                          </a:solidFill>
                          <a:effectLst/>
                        </a:rPr>
                        <a:t>20</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22642839"/>
                  </a:ext>
                </a:extLst>
              </a:tr>
              <a:tr h="192614">
                <a:tc>
                  <a:txBody>
                    <a:bodyPr/>
                    <a:lstStyle/>
                    <a:p>
                      <a:pPr>
                        <a:lnSpc>
                          <a:spcPct val="107000"/>
                        </a:lnSpc>
                        <a:spcAft>
                          <a:spcPts val="0"/>
                        </a:spcAft>
                      </a:pPr>
                      <a:r>
                        <a:rPr lang="en-US" sz="1100" b="0">
                          <a:solidFill>
                            <a:schemeClr val="tx1"/>
                          </a:solidFill>
                          <a:effectLst/>
                        </a:rPr>
                        <a:t>5.2. </a:t>
                      </a:r>
                      <a:endParaRPr lang="en-US"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4</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15</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27819804"/>
                  </a:ext>
                </a:extLst>
              </a:tr>
              <a:tr h="192614">
                <a:tc>
                  <a:txBody>
                    <a:bodyPr/>
                    <a:lstStyle/>
                    <a:p>
                      <a:pPr>
                        <a:lnSpc>
                          <a:spcPct val="107000"/>
                        </a:lnSpc>
                        <a:spcAft>
                          <a:spcPts val="0"/>
                        </a:spcAft>
                      </a:pPr>
                      <a:r>
                        <a:rPr lang="en-US" sz="1100" b="0">
                          <a:solidFill>
                            <a:schemeClr val="tx1"/>
                          </a:solidFill>
                          <a:effectLst/>
                        </a:rPr>
                        <a:t>5.3. </a:t>
                      </a:r>
                      <a:endParaRPr lang="en-US"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3</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10</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0844603"/>
                  </a:ext>
                </a:extLst>
              </a:tr>
              <a:tr h="192614">
                <a:tc>
                  <a:txBody>
                    <a:bodyPr/>
                    <a:lstStyle/>
                    <a:p>
                      <a:pPr>
                        <a:lnSpc>
                          <a:spcPct val="107000"/>
                        </a:lnSpc>
                        <a:spcAft>
                          <a:spcPts val="0"/>
                        </a:spcAft>
                      </a:pPr>
                      <a:r>
                        <a:rPr lang="en-US" sz="1100" b="0" dirty="0">
                          <a:solidFill>
                            <a:schemeClr val="tx1"/>
                          </a:solidFill>
                          <a:effectLst/>
                        </a:rPr>
                        <a:t>5.4. </a:t>
                      </a:r>
                      <a:endParaRPr lang="en-US"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2</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5</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18395584"/>
                  </a:ext>
                </a:extLst>
              </a:tr>
              <a:tr h="395421">
                <a:tc>
                  <a:txBody>
                    <a:bodyPr/>
                    <a:lstStyle/>
                    <a:p>
                      <a:pPr>
                        <a:lnSpc>
                          <a:spcPct val="107000"/>
                        </a:lnSpc>
                        <a:spcAft>
                          <a:spcPts val="0"/>
                        </a:spcAft>
                      </a:pPr>
                      <a:r>
                        <a:rPr lang="en-US" sz="1100" dirty="0">
                          <a:solidFill>
                            <a:schemeClr val="tx1"/>
                          </a:solidFill>
                          <a:effectLst/>
                        </a:rPr>
                        <a:t>6.</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b="1">
                          <a:solidFill>
                            <a:schemeClr val="tx1"/>
                          </a:solidFill>
                          <a:effectLst/>
                        </a:rPr>
                        <a:t>Specialistų praktikų įtraukimas į mokymų programą (pvz., „Verslios Lietuvos“, Sodros, Valstybinės maisto ir veterinarijos tarnybos, Valstybinės mokesčių inspekcijos ir pan.)</a:t>
                      </a:r>
                      <a:endParaRPr lang="en-US"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b="1" dirty="0">
                          <a:solidFill>
                            <a:schemeClr val="tx1"/>
                          </a:solidFill>
                          <a:effectLst/>
                        </a:rPr>
                        <a:t>10</a:t>
                      </a: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39657673"/>
                  </a:ext>
                </a:extLst>
              </a:tr>
            </a:tbl>
          </a:graphicData>
        </a:graphic>
      </p:graphicFrame>
    </p:spTree>
    <p:extLst>
      <p:ext uri="{BB962C8B-B14F-4D97-AF65-F5344CB8AC3E}">
        <p14:creationId xmlns:p14="http://schemas.microsoft.com/office/powerpoint/2010/main" val="1972199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46990"/>
            <a:ext cx="9144000" cy="491210"/>
          </a:xfrm>
        </p:spPr>
        <p:txBody>
          <a:bodyPr>
            <a:normAutofit/>
          </a:bodyPr>
          <a:lstStyle/>
          <a:p>
            <a:r>
              <a:rPr lang="lt-LT" sz="2200" dirty="0"/>
              <a:t>II prioriteto 2.2. priemonės 2.2.1. veiklos sritis (VPS 9 skyrius)_</a:t>
            </a:r>
            <a:r>
              <a:rPr lang="lt-LT" sz="2200" b="1" dirty="0"/>
              <a:t>PRADŽIA</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29158" y="6400799"/>
            <a:ext cx="2914842" cy="450169"/>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290442008"/>
              </p:ext>
            </p:extLst>
          </p:nvPr>
        </p:nvGraphicFramePr>
        <p:xfrm>
          <a:off x="-5687" y="1007365"/>
          <a:ext cx="9149687" cy="1538161"/>
        </p:xfrm>
        <a:graphic>
          <a:graphicData uri="http://schemas.openxmlformats.org/drawingml/2006/table">
            <a:tbl>
              <a:tblPr firstRow="1" firstCol="1" bandRow="1">
                <a:tableStyleId>{5C22544A-7EE6-4342-B048-85BDC9FD1C3A}</a:tableStyleId>
              </a:tblPr>
              <a:tblGrid>
                <a:gridCol w="3741188">
                  <a:extLst>
                    <a:ext uri="{9D8B030D-6E8A-4147-A177-3AD203B41FA5}">
                      <a16:colId xmlns:a16="http://schemas.microsoft.com/office/drawing/2014/main" val="20000"/>
                    </a:ext>
                  </a:extLst>
                </a:gridCol>
                <a:gridCol w="1903299">
                  <a:extLst>
                    <a:ext uri="{9D8B030D-6E8A-4147-A177-3AD203B41FA5}">
                      <a16:colId xmlns:a16="http://schemas.microsoft.com/office/drawing/2014/main" val="20001"/>
                    </a:ext>
                  </a:extLst>
                </a:gridCol>
                <a:gridCol w="1981556">
                  <a:extLst>
                    <a:ext uri="{9D8B030D-6E8A-4147-A177-3AD203B41FA5}">
                      <a16:colId xmlns:a16="http://schemas.microsoft.com/office/drawing/2014/main" val="20002"/>
                    </a:ext>
                  </a:extLst>
                </a:gridCol>
                <a:gridCol w="1523644">
                  <a:extLst>
                    <a:ext uri="{9D8B030D-6E8A-4147-A177-3AD203B41FA5}">
                      <a16:colId xmlns:a16="http://schemas.microsoft.com/office/drawing/2014/main" val="20003"/>
                    </a:ext>
                  </a:extLst>
                </a:gridCol>
              </a:tblGrid>
              <a:tr h="429071">
                <a:tc>
                  <a:txBody>
                    <a:bodyPr/>
                    <a:lstStyle/>
                    <a:p>
                      <a:pPr algn="l">
                        <a:spcAft>
                          <a:spcPts val="0"/>
                        </a:spcAft>
                      </a:pPr>
                      <a:r>
                        <a:rPr lang="lt-LT" sz="1400" b="0" dirty="0">
                          <a:solidFill>
                            <a:schemeClr val="tx1">
                              <a:lumMod val="75000"/>
                              <a:lumOff val="25000"/>
                            </a:schemeClr>
                          </a:solidFill>
                          <a:effectLst/>
                        </a:rPr>
                        <a:t>2.2. Ūkio ir verslo plėtra </a:t>
                      </a:r>
                      <a:endParaRPr lang="lt-LT" sz="1400" b="0" dirty="0">
                        <a:solidFill>
                          <a:schemeClr val="tx1">
                            <a:lumMod val="75000"/>
                            <a:lumOff val="25000"/>
                          </a:schemeClr>
                        </a:solidFill>
                        <a:effectLst/>
                        <a:latin typeface="Times New Roman"/>
                        <a:ea typeface="Calibri"/>
                      </a:endParaRPr>
                    </a:p>
                  </a:txBody>
                  <a:tcPr marL="57139" marR="5713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Aft>
                          <a:spcPts val="0"/>
                        </a:spcAft>
                      </a:pPr>
                      <a:r>
                        <a:rPr lang="lt-LT" sz="1400" b="0" dirty="0">
                          <a:solidFill>
                            <a:schemeClr val="tx1">
                              <a:lumMod val="75000"/>
                              <a:lumOff val="25000"/>
                            </a:schemeClr>
                          </a:solidFill>
                          <a:effectLst/>
                          <a:latin typeface="+mn-lt"/>
                        </a:rPr>
                        <a:t>Intensyvumas</a:t>
                      </a:r>
                      <a:endParaRPr lang="lt-LT" sz="1400" b="0" dirty="0">
                        <a:solidFill>
                          <a:schemeClr val="tx1">
                            <a:lumMod val="75000"/>
                            <a:lumOff val="25000"/>
                          </a:schemeClr>
                        </a:solidFill>
                        <a:effectLst/>
                        <a:latin typeface="+mn-lt"/>
                        <a:ea typeface="Calibri"/>
                      </a:endParaRPr>
                    </a:p>
                  </a:txBody>
                  <a:tcPr marL="66877" marR="668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lt-LT" sz="1400" b="0" dirty="0">
                          <a:solidFill>
                            <a:schemeClr val="tx1">
                              <a:lumMod val="75000"/>
                              <a:lumOff val="25000"/>
                            </a:schemeClr>
                          </a:solidFill>
                          <a:effectLst/>
                          <a:latin typeface="+mn-lt"/>
                        </a:rPr>
                        <a:t>Lėšų iš viso, tūkst. </a:t>
                      </a:r>
                      <a:r>
                        <a:rPr lang="lt-LT" sz="1400" b="0" dirty="0" err="1">
                          <a:solidFill>
                            <a:schemeClr val="tx1">
                              <a:lumMod val="75000"/>
                              <a:lumOff val="25000"/>
                            </a:schemeClr>
                          </a:solidFill>
                          <a:effectLst/>
                          <a:latin typeface="+mn-lt"/>
                        </a:rPr>
                        <a:t>Eur</a:t>
                      </a:r>
                      <a:r>
                        <a:rPr lang="lt-LT" sz="1400" b="0" dirty="0">
                          <a:solidFill>
                            <a:schemeClr val="tx1">
                              <a:lumMod val="75000"/>
                              <a:lumOff val="25000"/>
                            </a:schemeClr>
                          </a:solidFill>
                          <a:effectLst/>
                          <a:latin typeface="+mn-lt"/>
                        </a:rPr>
                        <a:t>/ min. projektų sk.</a:t>
                      </a:r>
                      <a:r>
                        <a:rPr lang="lt-LT" sz="1400" b="0" baseline="0" dirty="0">
                          <a:solidFill>
                            <a:schemeClr val="tx1">
                              <a:lumMod val="75000"/>
                              <a:lumOff val="25000"/>
                            </a:schemeClr>
                          </a:solidFill>
                          <a:effectLst/>
                          <a:latin typeface="+mn-lt"/>
                        </a:rPr>
                        <a:t> </a:t>
                      </a:r>
                      <a:r>
                        <a:rPr lang="lt-LT" sz="1400" b="0" dirty="0">
                          <a:solidFill>
                            <a:schemeClr val="tx1">
                              <a:lumMod val="75000"/>
                              <a:lumOff val="25000"/>
                            </a:schemeClr>
                          </a:solidFill>
                          <a:effectLst/>
                          <a:latin typeface="+mn-lt"/>
                        </a:rPr>
                        <a:t>/</a:t>
                      </a:r>
                      <a:r>
                        <a:rPr lang="lt-LT" sz="1400" b="0" dirty="0">
                          <a:solidFill>
                            <a:schemeClr val="tx1">
                              <a:lumMod val="75000"/>
                              <a:lumOff val="25000"/>
                            </a:schemeClr>
                          </a:solidFill>
                          <a:effectLst/>
                        </a:rPr>
                        <a:t>darbo vietų sk.</a:t>
                      </a:r>
                      <a:r>
                        <a:rPr lang="lt-LT" sz="1400" b="0" dirty="0">
                          <a:solidFill>
                            <a:schemeClr val="tx1">
                              <a:lumMod val="75000"/>
                              <a:lumOff val="25000"/>
                            </a:schemeClr>
                          </a:solidFill>
                          <a:effectLst/>
                          <a:latin typeface="+mn-lt"/>
                        </a:rPr>
                        <a:t>  </a:t>
                      </a:r>
                      <a:endParaRPr lang="lt-LT" sz="1400" b="0" dirty="0">
                        <a:solidFill>
                          <a:schemeClr val="tx1">
                            <a:lumMod val="75000"/>
                            <a:lumOff val="25000"/>
                          </a:schemeClr>
                        </a:solidFill>
                        <a:effectLst/>
                        <a:latin typeface="+mn-lt"/>
                        <a:ea typeface="Calibri"/>
                      </a:endParaRPr>
                    </a:p>
                  </a:txBody>
                  <a:tcPr marL="66877" marR="668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Aft>
                          <a:spcPts val="0"/>
                        </a:spcAft>
                      </a:pPr>
                      <a:r>
                        <a:rPr lang="lt-LT" sz="1400" b="0" dirty="0">
                          <a:solidFill>
                            <a:schemeClr val="tx1">
                              <a:lumMod val="75000"/>
                              <a:lumOff val="25000"/>
                            </a:schemeClr>
                          </a:solidFill>
                          <a:effectLst/>
                          <a:latin typeface="+mn-lt"/>
                        </a:rPr>
                        <a:t>P</a:t>
                      </a:r>
                      <a:r>
                        <a:rPr lang="lt-LT" sz="1400" b="0" baseline="0" dirty="0">
                          <a:solidFill>
                            <a:schemeClr val="tx1">
                              <a:lumMod val="75000"/>
                              <a:lumOff val="25000"/>
                            </a:schemeClr>
                          </a:solidFill>
                          <a:effectLst/>
                          <a:latin typeface="+mn-lt"/>
                        </a:rPr>
                        <a:t>arama projektui, tūkst. </a:t>
                      </a:r>
                      <a:r>
                        <a:rPr lang="lt-LT" sz="1400" b="0" baseline="0" dirty="0" err="1">
                          <a:solidFill>
                            <a:schemeClr val="tx1">
                              <a:lumMod val="75000"/>
                              <a:lumOff val="25000"/>
                            </a:schemeClr>
                          </a:solidFill>
                          <a:effectLst/>
                          <a:latin typeface="+mn-lt"/>
                        </a:rPr>
                        <a:t>Eur</a:t>
                      </a:r>
                      <a:r>
                        <a:rPr lang="lt-LT" sz="1400" b="0" baseline="0" dirty="0">
                          <a:solidFill>
                            <a:schemeClr val="tx1">
                              <a:lumMod val="75000"/>
                              <a:lumOff val="25000"/>
                            </a:schemeClr>
                          </a:solidFill>
                          <a:effectLst/>
                          <a:latin typeface="+mn-lt"/>
                        </a:rPr>
                        <a:t>/ min. darbo vietų</a:t>
                      </a:r>
                      <a:endParaRPr lang="lt-LT" sz="1400" b="0" dirty="0">
                        <a:solidFill>
                          <a:schemeClr val="tx1">
                            <a:lumMod val="75000"/>
                            <a:lumOff val="25000"/>
                          </a:schemeClr>
                        </a:solidFill>
                        <a:effectLst/>
                        <a:latin typeface="+mn-lt"/>
                        <a:ea typeface="Calibri"/>
                      </a:endParaRPr>
                    </a:p>
                  </a:txBody>
                  <a:tcPr marL="66877" marR="668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19019">
                <a:tc>
                  <a:txBody>
                    <a:bodyPr/>
                    <a:lstStyle/>
                    <a:p>
                      <a:pPr algn="l">
                        <a:spcAft>
                          <a:spcPts val="0"/>
                        </a:spcAft>
                      </a:pPr>
                      <a:r>
                        <a:rPr lang="lt-LT" sz="1800" b="0" dirty="0">
                          <a:solidFill>
                            <a:schemeClr val="tx1">
                              <a:lumMod val="75000"/>
                              <a:lumOff val="25000"/>
                            </a:schemeClr>
                          </a:solidFill>
                          <a:effectLst/>
                        </a:rPr>
                        <a:t>2.2.1.  Parama verslui pradėti  </a:t>
                      </a:r>
                    </a:p>
                    <a:p>
                      <a:pPr algn="l">
                        <a:spcAft>
                          <a:spcPts val="0"/>
                        </a:spcAft>
                      </a:pPr>
                      <a:r>
                        <a:rPr lang="lt-LT" sz="1800" b="0" dirty="0">
                          <a:solidFill>
                            <a:schemeClr val="tx1">
                              <a:lumMod val="75000"/>
                              <a:lumOff val="25000"/>
                            </a:schemeClr>
                          </a:solidFill>
                          <a:effectLst/>
                        </a:rPr>
                        <a:t>(naujam verlui pradėti jei įmonės veikia)</a:t>
                      </a:r>
                      <a:endParaRPr lang="lt-LT" sz="1800" b="0" dirty="0">
                        <a:solidFill>
                          <a:schemeClr val="tx1">
                            <a:lumMod val="75000"/>
                            <a:lumOff val="25000"/>
                          </a:schemeClr>
                        </a:solidFill>
                        <a:effectLst/>
                        <a:latin typeface="Times New Roman"/>
                        <a:ea typeface="Calibri"/>
                      </a:endParaRPr>
                    </a:p>
                  </a:txBody>
                  <a:tcPr marL="57139" marR="5713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lt-LT" sz="1800" b="0" dirty="0">
                          <a:solidFill>
                            <a:schemeClr val="tx1">
                              <a:lumMod val="75000"/>
                              <a:lumOff val="25000"/>
                            </a:schemeClr>
                          </a:solidFill>
                          <a:effectLst/>
                        </a:rPr>
                        <a:t>70 proc.(</a:t>
                      </a:r>
                      <a:r>
                        <a:rPr lang="lt-LT" sz="1800" b="0" dirty="0" err="1">
                          <a:solidFill>
                            <a:schemeClr val="tx1">
                              <a:lumMod val="75000"/>
                              <a:lumOff val="25000"/>
                            </a:schemeClr>
                          </a:solidFill>
                          <a:effectLst/>
                        </a:rPr>
                        <a:t>l.mažai</a:t>
                      </a:r>
                      <a:r>
                        <a:rPr lang="lt-LT" sz="1800" b="0" dirty="0">
                          <a:solidFill>
                            <a:schemeClr val="tx1">
                              <a:lumMod val="75000"/>
                              <a:lumOff val="25000"/>
                            </a:schemeClr>
                          </a:solidFill>
                          <a:effectLst/>
                        </a:rPr>
                        <a:t>)/ 50 proc. (mažai)</a:t>
                      </a:r>
                      <a:endParaRPr lang="lt-LT" sz="1800" b="0" dirty="0">
                        <a:solidFill>
                          <a:schemeClr val="tx1">
                            <a:lumMod val="75000"/>
                            <a:lumOff val="25000"/>
                          </a:schemeClr>
                        </a:solidFill>
                        <a:effectLst/>
                        <a:latin typeface="Times New Roman"/>
                        <a:ea typeface="Calibri"/>
                      </a:endParaRPr>
                    </a:p>
                  </a:txBody>
                  <a:tcPr marL="57139" marR="5713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lt-LT" sz="1800" b="0" dirty="0">
                          <a:solidFill>
                            <a:schemeClr val="tx1">
                              <a:lumMod val="75000"/>
                              <a:lumOff val="25000"/>
                            </a:schemeClr>
                          </a:solidFill>
                          <a:effectLst/>
                        </a:rPr>
                        <a:t>400/ 8/ 8</a:t>
                      </a:r>
                      <a:endParaRPr lang="lt-LT" sz="1800" b="0" dirty="0">
                        <a:solidFill>
                          <a:schemeClr val="tx1">
                            <a:lumMod val="75000"/>
                            <a:lumOff val="25000"/>
                          </a:schemeClr>
                        </a:solidFill>
                        <a:effectLst/>
                        <a:latin typeface="Times New Roman"/>
                        <a:ea typeface="Calibri"/>
                      </a:endParaRPr>
                    </a:p>
                  </a:txBody>
                  <a:tcPr marL="57139" marR="5713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lt-LT" sz="1800" b="0" dirty="0">
                          <a:solidFill>
                            <a:schemeClr val="tx1">
                              <a:lumMod val="75000"/>
                              <a:lumOff val="25000"/>
                            </a:schemeClr>
                          </a:solidFill>
                          <a:effectLst/>
                        </a:rPr>
                        <a:t>Iki 50/ 1</a:t>
                      </a:r>
                    </a:p>
                    <a:p>
                      <a:pPr algn="ctr">
                        <a:spcAft>
                          <a:spcPts val="0"/>
                        </a:spcAft>
                      </a:pPr>
                      <a:r>
                        <a:rPr lang="lt-LT" sz="1800" b="0" dirty="0">
                          <a:solidFill>
                            <a:schemeClr val="tx1">
                              <a:lumMod val="75000"/>
                              <a:lumOff val="25000"/>
                            </a:schemeClr>
                          </a:solidFill>
                          <a:effectLst/>
                        </a:rPr>
                        <a:t> </a:t>
                      </a:r>
                      <a:endParaRPr lang="lt-LT" sz="1800" b="0" dirty="0">
                        <a:solidFill>
                          <a:schemeClr val="tx1">
                            <a:lumMod val="75000"/>
                            <a:lumOff val="25000"/>
                          </a:schemeClr>
                        </a:solidFill>
                        <a:effectLst/>
                        <a:latin typeface="Times New Roman"/>
                        <a:ea typeface="Calibri"/>
                      </a:endParaRPr>
                    </a:p>
                  </a:txBody>
                  <a:tcPr marL="57139" marR="5713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6" name="Rectangle 5"/>
          <p:cNvSpPr/>
          <p:nvPr/>
        </p:nvSpPr>
        <p:spPr>
          <a:xfrm>
            <a:off x="40032" y="2735582"/>
            <a:ext cx="9103968" cy="3416320"/>
          </a:xfrm>
          <a:prstGeom prst="rect">
            <a:avLst/>
          </a:prstGeom>
        </p:spPr>
        <p:txBody>
          <a:bodyPr wrap="square">
            <a:spAutoFit/>
          </a:bodyPr>
          <a:lstStyle/>
          <a:p>
            <a:r>
              <a:rPr lang="lt-LT" spc="-100" dirty="0">
                <a:solidFill>
                  <a:schemeClr val="tx2"/>
                </a:solidFill>
                <a:latin typeface="+mj-lt"/>
                <a:ea typeface="+mj-ea"/>
                <a:cs typeface="+mj-cs"/>
              </a:rPr>
              <a:t>Sąlygos VPS</a:t>
            </a:r>
          </a:p>
          <a:p>
            <a:pPr marL="285750" lvl="0" indent="-285750">
              <a:buFont typeface="Arial" panose="020B0604020202020204" pitchFamily="34" charset="0"/>
              <a:buChar char="•"/>
            </a:pPr>
            <a:r>
              <a:rPr lang="lt-LT" dirty="0"/>
              <a:t>parama teikiama projektams, vykdomiems Rokiškio r. VVG teritorijoje;</a:t>
            </a:r>
          </a:p>
          <a:p>
            <a:pPr marL="285750" lvl="0" indent="-285750">
              <a:buFont typeface="Arial" panose="020B0604020202020204" pitchFamily="34" charset="0"/>
              <a:buChar char="•"/>
            </a:pPr>
            <a:r>
              <a:rPr lang="lt-LT" dirty="0"/>
              <a:t>parama teikiama ne žemės ūkio veiklai;</a:t>
            </a:r>
          </a:p>
          <a:p>
            <a:pPr marL="285750" lvl="0" indent="-285750">
              <a:buFont typeface="Arial" panose="020B0604020202020204" pitchFamily="34" charset="0"/>
              <a:buChar char="•"/>
            </a:pPr>
            <a:r>
              <a:rPr lang="lt-LT" dirty="0"/>
              <a:t>bus sukurtos sąlyginės naujos darbo vietos (nauji etatai) strategijos teritorijoje; </a:t>
            </a:r>
          </a:p>
          <a:p>
            <a:pPr marL="285750" lvl="0" indent="-285750">
              <a:buFont typeface="Arial" panose="020B0604020202020204" pitchFamily="34" charset="0"/>
              <a:buChar char="•"/>
            </a:pPr>
            <a:r>
              <a:rPr lang="lt-LT" dirty="0"/>
              <a:t>pareiškėjas pateikia ekonomiškai pagrįstą verslo planą;</a:t>
            </a:r>
          </a:p>
          <a:p>
            <a:pPr marL="285750" indent="-285750">
              <a:buFont typeface="Arial" panose="020B0604020202020204" pitchFamily="34" charset="0"/>
              <a:buChar char="•"/>
            </a:pPr>
            <a:r>
              <a:rPr lang="lt-LT" dirty="0"/>
              <a:t>minimalus projekto kontrolės laikotarpis 5 metai po projekto įgyvendinimo.</a:t>
            </a:r>
          </a:p>
          <a:p>
            <a:r>
              <a:rPr lang="lt-LT" dirty="0">
                <a:solidFill>
                  <a:schemeClr val="tx2">
                    <a:lumMod val="75000"/>
                  </a:schemeClr>
                </a:solidFill>
              </a:rPr>
              <a:t>Sąlygos kvietimo </a:t>
            </a:r>
          </a:p>
          <a:p>
            <a:pPr marL="285750" indent="-285750">
              <a:buFont typeface="Arial" panose="020B0604020202020204" pitchFamily="34" charset="0"/>
              <a:buChar char="•"/>
            </a:pPr>
            <a:r>
              <a:rPr lang="lt-LT" dirty="0"/>
              <a:t>Paraiškos pateikimo metu pareiškėjas (fizinis ir juridinis asmuo), įskaitant su juo susijusias įmones, turi atitikti labai mažos arba mažos įmonės apibrėžimą pagal Vietos projektų  administravimo taisyklių 6.15 arba 6.16 papunkčius.</a:t>
            </a:r>
          </a:p>
          <a:p>
            <a:endParaRPr lang="lt-LT" dirty="0">
              <a:solidFill>
                <a:schemeClr val="tx2">
                  <a:lumMod val="75000"/>
                </a:schemeClr>
              </a:solidFill>
            </a:endParaRPr>
          </a:p>
          <a:p>
            <a:endParaRPr lang="lt-LT" dirty="0"/>
          </a:p>
        </p:txBody>
      </p:sp>
      <p:sp>
        <p:nvSpPr>
          <p:cNvPr id="8" name="Rectangle 7"/>
          <p:cNvSpPr/>
          <p:nvPr/>
        </p:nvSpPr>
        <p:spPr>
          <a:xfrm>
            <a:off x="-5687" y="2700325"/>
            <a:ext cx="45719" cy="16430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Tree>
    <p:extLst>
      <p:ext uri="{BB962C8B-B14F-4D97-AF65-F5344CB8AC3E}">
        <p14:creationId xmlns:p14="http://schemas.microsoft.com/office/powerpoint/2010/main" val="521859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990600"/>
          </a:xfrm>
        </p:spPr>
        <p:txBody>
          <a:bodyPr>
            <a:normAutofit/>
          </a:bodyPr>
          <a:lstStyle/>
          <a:p>
            <a:r>
              <a:rPr lang="lt-LT" sz="2800" dirty="0"/>
              <a:t>II prioriteto 2.2. priemonės 2.2.1. veiklos sritis</a:t>
            </a:r>
            <a:r>
              <a:rPr lang="lt-LT" sz="2800" b="1" dirty="0"/>
              <a:t> PRADŽIA</a:t>
            </a:r>
            <a:r>
              <a:rPr lang="lt-LT" sz="2800" dirty="0"/>
              <a:t> </a:t>
            </a:r>
            <a:br>
              <a:rPr lang="lt-LT" sz="2800" dirty="0"/>
            </a:br>
            <a:r>
              <a:rPr lang="lt-LT" sz="2800" dirty="0"/>
              <a:t>(VPS 9 skyrius)</a:t>
            </a:r>
          </a:p>
        </p:txBody>
      </p:sp>
      <p:sp>
        <p:nvSpPr>
          <p:cNvPr id="5" name="Rectangle 4"/>
          <p:cNvSpPr/>
          <p:nvPr/>
        </p:nvSpPr>
        <p:spPr>
          <a:xfrm>
            <a:off x="0" y="1676400"/>
            <a:ext cx="9144000" cy="4616648"/>
          </a:xfrm>
          <a:prstGeom prst="rect">
            <a:avLst/>
          </a:prstGeom>
        </p:spPr>
        <p:txBody>
          <a:bodyPr wrap="square">
            <a:spAutoFit/>
          </a:bodyPr>
          <a:lstStyle/>
          <a:p>
            <a:r>
              <a:rPr lang="lt-LT" spc="-100" dirty="0">
                <a:solidFill>
                  <a:schemeClr val="tx2"/>
                </a:solidFill>
                <a:latin typeface="+mj-lt"/>
                <a:ea typeface="+mj-ea"/>
                <a:cs typeface="+mj-cs"/>
              </a:rPr>
              <a:t>Aprašymas</a:t>
            </a:r>
          </a:p>
          <a:p>
            <a:r>
              <a:rPr lang="lt-LT" dirty="0"/>
              <a:t>Parama skirta fiziniams ir (arba) juridiniams asmenims, kuriantiems naują verslą Rokiškio r. VVG teritorijoje, labai mažas ir mažas įmones, naujas darbo vietas (įskaitant fizinių asmenų darbinę veiklą pagal verslo liudijimą arba individualios veiklos pažymą). Jeigu pareiškėjas jau vykdo ekonominę veiklą, parama gali būti teikiama tik naujai verslo rūšiai pradėti. </a:t>
            </a:r>
          </a:p>
          <a:p>
            <a:r>
              <a:rPr lang="lt-LT" dirty="0"/>
              <a:t> </a:t>
            </a:r>
          </a:p>
          <a:p>
            <a:pPr marL="285750" indent="-285750">
              <a:buFont typeface="Arial" panose="020B0604020202020204" pitchFamily="34" charset="0"/>
              <a:buChar char="•"/>
            </a:pPr>
            <a:r>
              <a:rPr lang="lt-LT" dirty="0"/>
              <a:t>Šia veiklos sritimi siekiama įvairinti kaimo ekonomines veiklas, todėl parama teikiama ne žemės ūkio veiklai. Remiama veikla, apimanti įvairius verslus - produktų gamybą, apdorojimą, perdirbimą, jų pardavimą, įvairių paslaugų teikimą, įskaitant paslaugas žemės ūkiui.</a:t>
            </a:r>
          </a:p>
          <a:p>
            <a:pPr marL="285750" indent="-285750">
              <a:buFont typeface="Arial" panose="020B0604020202020204" pitchFamily="34" charset="0"/>
              <a:buChar char="•"/>
            </a:pPr>
            <a:r>
              <a:rPr lang="lt-LT" dirty="0"/>
              <a:t> Ypatingas dėmesys skiriamas jauniems žmonėms (iki 40 m.).</a:t>
            </a:r>
          </a:p>
          <a:p>
            <a:r>
              <a:rPr lang="lt-LT" dirty="0"/>
              <a:t> </a:t>
            </a:r>
          </a:p>
          <a:p>
            <a:r>
              <a:rPr lang="lt-LT" dirty="0">
                <a:solidFill>
                  <a:schemeClr val="tx2">
                    <a:lumMod val="75000"/>
                  </a:schemeClr>
                </a:solidFill>
              </a:rPr>
              <a:t>Per priemonę bus kuriamos naujos darbo vietos. Suplanuota minimaliai įgyvendinti bent </a:t>
            </a:r>
            <a:r>
              <a:rPr lang="lt-LT" sz="2400" b="1" dirty="0">
                <a:solidFill>
                  <a:schemeClr val="tx2">
                    <a:lumMod val="75000"/>
                  </a:schemeClr>
                </a:solidFill>
              </a:rPr>
              <a:t>8</a:t>
            </a:r>
            <a:r>
              <a:rPr lang="lt-LT" b="1" dirty="0">
                <a:solidFill>
                  <a:schemeClr val="tx2">
                    <a:lumMod val="75000"/>
                  </a:schemeClr>
                </a:solidFill>
              </a:rPr>
              <a:t> </a:t>
            </a:r>
            <a:r>
              <a:rPr lang="lt-LT" dirty="0">
                <a:solidFill>
                  <a:schemeClr val="tx2">
                    <a:lumMod val="75000"/>
                  </a:schemeClr>
                </a:solidFill>
              </a:rPr>
              <a:t>projektus ir  minimaliai sukurti bent </a:t>
            </a:r>
            <a:r>
              <a:rPr lang="lt-LT" sz="2400" b="1" dirty="0">
                <a:solidFill>
                  <a:schemeClr val="tx2">
                    <a:lumMod val="75000"/>
                  </a:schemeClr>
                </a:solidFill>
              </a:rPr>
              <a:t>8</a:t>
            </a:r>
            <a:r>
              <a:rPr lang="lt-LT" dirty="0">
                <a:solidFill>
                  <a:schemeClr val="tx2">
                    <a:lumMod val="75000"/>
                  </a:schemeClr>
                </a:solidFill>
              </a:rPr>
              <a:t> darbo vietas, iš kurių nemažiau, kaip </a:t>
            </a:r>
            <a:r>
              <a:rPr lang="lt-LT" sz="2400" b="1" dirty="0">
                <a:solidFill>
                  <a:schemeClr val="tx2">
                    <a:lumMod val="75000"/>
                  </a:schemeClr>
                </a:solidFill>
              </a:rPr>
              <a:t>20 proc</a:t>
            </a:r>
            <a:r>
              <a:rPr lang="lt-LT" b="1" dirty="0">
                <a:solidFill>
                  <a:schemeClr val="tx2">
                    <a:lumMod val="75000"/>
                  </a:schemeClr>
                </a:solidFill>
              </a:rPr>
              <a:t>. </a:t>
            </a:r>
            <a:r>
              <a:rPr lang="lt-LT" dirty="0">
                <a:solidFill>
                  <a:schemeClr val="tx2">
                    <a:lumMod val="75000"/>
                  </a:schemeClr>
                </a:solidFill>
              </a:rPr>
              <a:t>darbo vietų bus sukurta jauniems žmonėms (iki 40 m.)</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29158" y="6400799"/>
            <a:ext cx="2914842" cy="450169"/>
          </a:xfrm>
          <a:prstGeom prst="rect">
            <a:avLst/>
          </a:prstGeom>
        </p:spPr>
      </p:pic>
    </p:spTree>
    <p:extLst>
      <p:ext uri="{BB962C8B-B14F-4D97-AF65-F5344CB8AC3E}">
        <p14:creationId xmlns:p14="http://schemas.microsoft.com/office/powerpoint/2010/main" val="37541084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1508</TotalTime>
  <Words>3068</Words>
  <Application>Microsoft Office PowerPoint</Application>
  <PresentationFormat>Demonstracija ekrane (4:3)</PresentationFormat>
  <Paragraphs>495</Paragraphs>
  <Slides>21</Slides>
  <Notes>0</Notes>
  <HiddenSlides>0</HiddenSlides>
  <MMClips>0</MMClips>
  <ScaleCrop>false</ScaleCrop>
  <HeadingPairs>
    <vt:vector size="6" baseType="variant">
      <vt:variant>
        <vt:lpstr>Naudojami šriftai</vt:lpstr>
      </vt:variant>
      <vt:variant>
        <vt:i4>4</vt:i4>
      </vt:variant>
      <vt:variant>
        <vt:lpstr>Tema</vt:lpstr>
      </vt:variant>
      <vt:variant>
        <vt:i4>1</vt:i4>
      </vt:variant>
      <vt:variant>
        <vt:lpstr>Skaidrių pavadinimai</vt:lpstr>
      </vt:variant>
      <vt:variant>
        <vt:i4>21</vt:i4>
      </vt:variant>
    </vt:vector>
  </HeadingPairs>
  <TitlesOfParts>
    <vt:vector size="26" baseType="lpstr">
      <vt:lpstr>Arial</vt:lpstr>
      <vt:lpstr>Calibri</vt:lpstr>
      <vt:lpstr>Times New Roman</vt:lpstr>
      <vt:lpstr>Wingdings</vt:lpstr>
      <vt:lpstr>Clarity</vt:lpstr>
      <vt:lpstr>Rokiškio kaimo strategija 2014-2020</vt:lpstr>
      <vt:lpstr>Rokiškio kaimo VPS finansavimas</vt:lpstr>
      <vt:lpstr>„PowerPoint“ pateiktis</vt:lpstr>
      <vt:lpstr>Prioritetai ir priemonės</vt:lpstr>
      <vt:lpstr>II prioriteto 2.1. priemonė (VPS 9 skyrius)</vt:lpstr>
      <vt:lpstr>II prioriteto 2.1. priemonė (VPS 9 skyrius)</vt:lpstr>
      <vt:lpstr>II prioriteto 2.1. priemonė (VPS 9 skyrius)</vt:lpstr>
      <vt:lpstr>II prioriteto 2.2. priemonės 2.2.1. veiklos sritis (VPS 9 skyrius)_PRADŽIA</vt:lpstr>
      <vt:lpstr>II prioriteto 2.2. priemonės 2.2.1. veiklos sritis PRADŽIA  (VPS 9 skyrius)</vt:lpstr>
      <vt:lpstr>II prioriteto 2.1. priemonė. 2.2.1. veiklos sritis PRADŽIA. Kokybės kriterijai (VPS 9 skyrius)</vt:lpstr>
      <vt:lpstr>II prioriteto 2.2. priemonės 2.2.2. veiklos sritis (VPS 9 skyrius) - PLĖTRA</vt:lpstr>
      <vt:lpstr>II prioriteto 2.2. priemonės 2.2.2. veiklos sritis PLĖTRA  (VPS 9 skyrius)</vt:lpstr>
      <vt:lpstr>II prioriteto 2.1. priemonė. 2.2.2. veiklos sritis. PLĖTRA. Kokybės kriterijai (VPS 9 skyrius)</vt:lpstr>
      <vt:lpstr>II prioriteto 2.3. priemonė (VPS 9 skyrius)</vt:lpstr>
      <vt:lpstr>II prioriteto 2.3. priemonė (VPS 9 skyrius)</vt:lpstr>
      <vt:lpstr>II prioriteto 2.4. priemonė (VPS 9 skyrius)</vt:lpstr>
      <vt:lpstr>II prioriteto 2.4. priemonė (VPS 9 skyrius)</vt:lpstr>
      <vt:lpstr>II prioriteto 2.4. priemonė BENDRADARBIAVIMAS  (VPS 9 skyrius)</vt:lpstr>
      <vt:lpstr>Rodikliai (VPS 12 skyrius)</vt:lpstr>
      <vt:lpstr>Kvietimų grafikas (VPS 10 skyrius)</vt:lpstr>
      <vt:lpstr>„PowerPoint“ pateiktis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Rokiškio kaimo strategija 2014-2020</dc:title>
  <dc:creator>ProBook2</dc:creator>
  <cp:lastModifiedBy>Raimonda Viliminie</cp:lastModifiedBy>
  <cp:revision>143</cp:revision>
  <cp:lastPrinted>2017-04-14T10:58:29Z</cp:lastPrinted>
  <dcterms:created xsi:type="dcterms:W3CDTF">2006-08-16T00:00:00Z</dcterms:created>
  <dcterms:modified xsi:type="dcterms:W3CDTF">2018-11-07T12:31:36Z</dcterms:modified>
</cp:coreProperties>
</file>