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1CE701-D58B-4BF7-91F2-018902075437}" type="datetimeFigureOut">
              <a:rPr lang="lt-LT" smtClean="0"/>
              <a:t>2018-11-07</a:t>
            </a:fld>
            <a:endParaRPr lang="lt-LT"/>
          </a:p>
        </p:txBody>
      </p:sp>
      <p:sp>
        <p:nvSpPr>
          <p:cNvPr id="4" name="Skaidrės vaizdo vietos rezervavimo ženkla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t-LT"/>
          </a:p>
        </p:txBody>
      </p:sp>
      <p:sp>
        <p:nvSpPr>
          <p:cNvPr id="5" name="Pastabų vietos rezervavimo ženkl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Poraštės vietos rezervavimo ženkla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t-LT"/>
          </a:p>
        </p:txBody>
      </p:sp>
      <p:sp>
        <p:nvSpPr>
          <p:cNvPr id="7" name="Skaidrės numerio vietos rezervavimo ženkla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9BE85F-B2F9-4C95-B0DF-C3B7C2019AD0}" type="slidenum">
              <a:rPr lang="lt-LT" smtClean="0"/>
              <a:t>‹#›</a:t>
            </a:fld>
            <a:endParaRPr lang="lt-LT"/>
          </a:p>
        </p:txBody>
      </p:sp>
    </p:spTree>
    <p:extLst>
      <p:ext uri="{BB962C8B-B14F-4D97-AF65-F5344CB8AC3E}">
        <p14:creationId xmlns:p14="http://schemas.microsoft.com/office/powerpoint/2010/main" val="1619084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3</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12</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13</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4</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5</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6</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7</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8</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9</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10</a:t>
            </a:fld>
            <a:endParaRPr lang="lt-LT"/>
          </a:p>
        </p:txBody>
      </p:sp>
    </p:spTree>
    <p:extLst>
      <p:ext uri="{BB962C8B-B14F-4D97-AF65-F5344CB8AC3E}">
        <p14:creationId xmlns:p14="http://schemas.microsoft.com/office/powerpoint/2010/main" val="4170087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Skaidrės numerio vietos rezervavimo ženklas 3"/>
          <p:cNvSpPr>
            <a:spLocks noGrp="1"/>
          </p:cNvSpPr>
          <p:nvPr>
            <p:ph type="sldNum" sz="quarter" idx="10"/>
          </p:nvPr>
        </p:nvSpPr>
        <p:spPr/>
        <p:txBody>
          <a:bodyPr/>
          <a:lstStyle/>
          <a:p>
            <a:fld id="{719BE85F-B2F9-4C95-B0DF-C3B7C2019AD0}" type="slidenum">
              <a:rPr lang="lt-LT" smtClean="0"/>
              <a:t>11</a:t>
            </a:fld>
            <a:endParaRPr lang="lt-LT"/>
          </a:p>
        </p:txBody>
      </p:sp>
    </p:spTree>
    <p:extLst>
      <p:ext uri="{BB962C8B-B14F-4D97-AF65-F5344CB8AC3E}">
        <p14:creationId xmlns:p14="http://schemas.microsoft.com/office/powerpoint/2010/main" val="417008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Spustelėkite, jei norite keisite ruoš. pav. stilių</a:t>
            </a:r>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ruošinio paantraštės stiliui keisti</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Vertikalaus teksto vietos rezervavimo ženklas 2"/>
          <p:cNvSpPr>
            <a:spLocks noGrp="1"/>
          </p:cNvSpPr>
          <p:nvPr>
            <p:ph type="body" orient="vert" idx="1"/>
          </p:nvPr>
        </p:nvSpPr>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Spustelėkite, jei norite keisite ruoš. pav. stilių</a:t>
            </a:r>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idx="1"/>
          </p:nvPr>
        </p:nvSpPr>
        <p:spPr/>
        <p:txBody>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Spustelėkite, jei norite keisite ruoš. pav.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ruošinio teksto stiliams keisti</a:t>
            </a:r>
          </a:p>
        </p:txBody>
      </p:sp>
      <p:sp>
        <p:nvSpPr>
          <p:cNvPr id="4" name="Datos vietos rezervavimo ženklas 3"/>
          <p:cNvSpPr>
            <a:spLocks noGrp="1"/>
          </p:cNvSpPr>
          <p:nvPr>
            <p:ph type="dt" sz="half" idx="10"/>
          </p:nvPr>
        </p:nvSpPr>
        <p:spPr/>
        <p:txBody>
          <a:body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2018-11-07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Spustelėkite, jei norite keisite ruoš. pav.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6"/>
          <p:cNvSpPr>
            <a:spLocks noGrp="1"/>
          </p:cNvSpPr>
          <p:nvPr>
            <p:ph type="dt" sz="half" idx="10"/>
          </p:nvPr>
        </p:nvSpPr>
        <p:spPr/>
        <p:txBody>
          <a:bodyPr/>
          <a:lstStyle/>
          <a:p>
            <a:fld id="{42956D04-A3C8-49D4-B877-B45534FE3A10}" type="datetimeFigureOut">
              <a:rPr lang="lt-LT" smtClean="0"/>
              <a:t>2018-11-07</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Datos vietos rezervavimo ženklas 2"/>
          <p:cNvSpPr>
            <a:spLocks noGrp="1"/>
          </p:cNvSpPr>
          <p:nvPr>
            <p:ph type="dt" sz="half" idx="10"/>
          </p:nvPr>
        </p:nvSpPr>
        <p:spPr/>
        <p:txBody>
          <a:bodyPr/>
          <a:lstStyle/>
          <a:p>
            <a:fld id="{42956D04-A3C8-49D4-B877-B45534FE3A10}" type="datetimeFigureOut">
              <a:rPr lang="lt-LT" smtClean="0"/>
              <a:t>2018-11-07</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42956D04-A3C8-49D4-B877-B45534FE3A10}" type="datetimeFigureOut">
              <a:rPr lang="lt-LT" smtClean="0"/>
              <a:t>2018-11-07</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Spustelėkite, jei norite keisite ruoš. pav.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2018-11-07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Spustelėkite, jei norite keisite ruoš. pav. stilių</a:t>
            </a:r>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4"/>
          <p:cNvSpPr>
            <a:spLocks noGrp="1"/>
          </p:cNvSpPr>
          <p:nvPr>
            <p:ph type="dt" sz="half" idx="10"/>
          </p:nvPr>
        </p:nvSpPr>
        <p:spPr/>
        <p:txBody>
          <a:bodyPr/>
          <a:lstStyle/>
          <a:p>
            <a:fld id="{42956D04-A3C8-49D4-B877-B45534FE3A10}" type="datetimeFigureOut">
              <a:rPr lang="lt-LT" smtClean="0"/>
              <a:t>2018-11-07</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A226E2A6-6D93-4997-8D45-933F879E6E5B}" type="slidenum">
              <a:rPr lang="lt-LT" smtClean="0"/>
              <a:t>‹#›</a:t>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t-LT"/>
              <a:t>Spustelėkite, jei norite keisite ruoš. pav. stilių</a:t>
            </a:r>
          </a:p>
        </p:txBody>
      </p:sp>
      <p:sp>
        <p:nvSpPr>
          <p:cNvPr id="3" name="Teksto vietos rezervavimo ženkla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56D04-A3C8-49D4-B877-B45534FE3A10}" type="datetimeFigureOut">
              <a:rPr lang="lt-LT" smtClean="0"/>
              <a:t>2018-11-07</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26E2A6-6D93-4997-8D45-933F879E6E5B}"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rokiskiovvg.lt/kvietimai/2-kvietima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esinvesticijos.lt/lt/dokumentai/supaprastinto-islaidu-apmokejimo-tyrimai"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9D37025-AC82-4054-988E-26E627A55356}"/>
              </a:ext>
            </a:extLst>
          </p:cNvPr>
          <p:cNvSpPr>
            <a:spLocks noGrp="1"/>
          </p:cNvSpPr>
          <p:nvPr>
            <p:ph type="ctrTitle"/>
          </p:nvPr>
        </p:nvSpPr>
        <p:spPr/>
        <p:txBody>
          <a:bodyPr/>
          <a:lstStyle/>
          <a:p>
            <a:r>
              <a:rPr lang="lt-LT" dirty="0"/>
              <a:t>Vietos projektų paraiškos. Reikalavimai</a:t>
            </a:r>
            <a:endParaRPr lang="en-US" dirty="0"/>
          </a:p>
        </p:txBody>
      </p:sp>
      <p:sp>
        <p:nvSpPr>
          <p:cNvPr id="3" name="Antrinis pavadinimas 2">
            <a:extLst>
              <a:ext uri="{FF2B5EF4-FFF2-40B4-BE49-F238E27FC236}">
                <a16:creationId xmlns:a16="http://schemas.microsoft.com/office/drawing/2014/main" id="{87D95503-19A1-4E87-A794-C4143DA61FCF}"/>
              </a:ext>
            </a:extLst>
          </p:cNvPr>
          <p:cNvSpPr>
            <a:spLocks noGrp="1"/>
          </p:cNvSpPr>
          <p:nvPr>
            <p:ph type="subTitle" idx="1"/>
          </p:nvPr>
        </p:nvSpPr>
        <p:spPr/>
        <p:txBody>
          <a:bodyPr/>
          <a:lstStyle/>
          <a:p>
            <a:r>
              <a:rPr lang="lt-LT" dirty="0"/>
              <a:t>2018 m. lapkritis</a:t>
            </a:r>
          </a:p>
          <a:p>
            <a:endParaRPr lang="lt-LT" dirty="0"/>
          </a:p>
          <a:p>
            <a:r>
              <a:rPr lang="lt-LT" sz="1200" dirty="0"/>
              <a:t>Parengė Valerijus </a:t>
            </a:r>
            <a:r>
              <a:rPr lang="lt-LT" sz="1200" dirty="0" err="1"/>
              <a:t>Rancevas</a:t>
            </a:r>
            <a:endParaRPr lang="en-US" sz="1200" dirty="0"/>
          </a:p>
        </p:txBody>
      </p:sp>
      <p:sp>
        <p:nvSpPr>
          <p:cNvPr id="4" name="Skaidrės numerio vietos rezervavimo ženklas 3">
            <a:extLst>
              <a:ext uri="{FF2B5EF4-FFF2-40B4-BE49-F238E27FC236}">
                <a16:creationId xmlns:a16="http://schemas.microsoft.com/office/drawing/2014/main" id="{E8130030-898A-4851-BBEF-AAC8BBB19D5B}"/>
              </a:ext>
            </a:extLst>
          </p:cNvPr>
          <p:cNvSpPr>
            <a:spLocks noGrp="1"/>
          </p:cNvSpPr>
          <p:nvPr>
            <p:ph type="sldNum" sz="quarter" idx="12"/>
          </p:nvPr>
        </p:nvSpPr>
        <p:spPr/>
        <p:txBody>
          <a:bodyPr/>
          <a:lstStyle/>
          <a:p>
            <a:fld id="{D0D4735B-FFB2-4703-B836-68794C73E81E}" type="slidenum">
              <a:rPr lang="lt-LT" smtClean="0"/>
              <a:t>1</a:t>
            </a:fld>
            <a:endParaRPr lang="lt-LT"/>
          </a:p>
        </p:txBody>
      </p:sp>
      <p:pic>
        <p:nvPicPr>
          <p:cNvPr id="6" name="Paveikslėlis 5">
            <a:extLst>
              <a:ext uri="{FF2B5EF4-FFF2-40B4-BE49-F238E27FC236}">
                <a16:creationId xmlns:a16="http://schemas.microsoft.com/office/drawing/2014/main" id="{670D2D9A-D972-4195-8CAB-CAC91FD2C0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81079" y="357139"/>
            <a:ext cx="5581842" cy="862061"/>
          </a:xfrm>
          <a:prstGeom prst="rect">
            <a:avLst/>
          </a:prstGeom>
        </p:spPr>
      </p:pic>
    </p:spTree>
    <p:extLst>
      <p:ext uri="{BB962C8B-B14F-4D97-AF65-F5344CB8AC3E}">
        <p14:creationId xmlns:p14="http://schemas.microsoft.com/office/powerpoint/2010/main" val="1682123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6</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052736"/>
            <a:ext cx="8640960" cy="5472608"/>
          </a:xfrm>
        </p:spPr>
        <p:txBody>
          <a:bodyPr>
            <a:noAutofit/>
          </a:bodyPr>
          <a:lstStyle/>
          <a:p>
            <a:pPr>
              <a:buFont typeface="Wingdings" panose="05000000000000000000" pitchFamily="2" charset="2"/>
              <a:buChar char="ü"/>
            </a:pPr>
            <a:r>
              <a:rPr lang="lt-LT" sz="2000" dirty="0" err="1"/>
              <a:t>Dokumentai,susiję</a:t>
            </a:r>
            <a:r>
              <a:rPr lang="lt-LT" sz="2000" dirty="0"/>
              <a:t> su Vietos projekto investicijomis į nekilnojamąjį turtą:</a:t>
            </a:r>
          </a:p>
          <a:p>
            <a:pPr marL="0" indent="0">
              <a:buNone/>
            </a:pPr>
            <a:r>
              <a:rPr lang="lt-LT" sz="2000" dirty="0"/>
              <a:t>	Statinio techninis projektas arba projektiniai pasiūlymai. </a:t>
            </a:r>
          </a:p>
          <a:p>
            <a:pPr marL="0" indent="0">
              <a:buNone/>
            </a:pPr>
            <a:r>
              <a:rPr lang="lt-LT" sz="2000" dirty="0"/>
              <a:t>	Paprastojo remonto projektas . </a:t>
            </a:r>
          </a:p>
          <a:p>
            <a:pPr marL="0" indent="0">
              <a:buNone/>
            </a:pPr>
            <a:r>
              <a:rPr lang="lt-LT" sz="2000" dirty="0"/>
              <a:t>	Parengtas supaprastintas statybos, rekonstravimo ar kapitalini remonto projektas. </a:t>
            </a:r>
          </a:p>
          <a:p>
            <a:pPr marL="0" indent="0">
              <a:buNone/>
            </a:pPr>
            <a:r>
              <a:rPr lang="lt-LT" sz="2000" dirty="0"/>
              <a:t>Šiuos dokumentus privaloma pateikti kartu su vietos projekto paraiška arba ne vėliau kaip iki pirmojo mokėjimo prašymo pateikimo dienos. </a:t>
            </a:r>
          </a:p>
          <a:p>
            <a:pPr>
              <a:buFont typeface="Wingdings" panose="05000000000000000000" pitchFamily="2" charset="2"/>
              <a:buChar char="ü"/>
            </a:pPr>
            <a:r>
              <a:rPr lang="lt-LT" sz="2000" dirty="0" err="1"/>
              <a:t>Dokumentai,susiję</a:t>
            </a:r>
            <a:r>
              <a:rPr lang="lt-LT" sz="2000" dirty="0"/>
              <a:t> su disponavimu nekilnojamuoju turtu, į kurį numatytos Vietos projekto investicijos:</a:t>
            </a:r>
          </a:p>
          <a:p>
            <a:pPr>
              <a:buFont typeface="Wingdings" panose="05000000000000000000" pitchFamily="2" charset="2"/>
              <a:buChar char="ü"/>
            </a:pPr>
            <a:r>
              <a:rPr lang="lt-LT" sz="2000" dirty="0"/>
              <a:t>Dokumentai, įrodantys, kad vietos projekto vykdytojui suteikta teisė valdyti, naudoti ir disponuoti nekilnojamuoju turtu bei leista atlikti vietos projekte numatytas investicijas. </a:t>
            </a:r>
          </a:p>
          <a:p>
            <a:pPr>
              <a:buFont typeface="Wingdings" panose="05000000000000000000" pitchFamily="2" charset="2"/>
              <a:buChar char="ü"/>
            </a:pPr>
            <a:r>
              <a:rPr lang="lt-LT" sz="2000" dirty="0"/>
              <a:t>Rašytinis Nacionalinės žemės tarnybos prie Žemės ūkio ministerijos pritarimas planuojamai veiklai vykdyti (teikiamas tuo atveju, jeigu vietos projekte investuojama į valstybinės žemės sklypą, kuris yra nesuformuotas);</a:t>
            </a:r>
          </a:p>
        </p:txBody>
      </p:sp>
      <p:pic>
        <p:nvPicPr>
          <p:cNvPr id="4" name="Paveikslėlis 3">
            <a:extLst>
              <a:ext uri="{FF2B5EF4-FFF2-40B4-BE49-F238E27FC236}">
                <a16:creationId xmlns:a16="http://schemas.microsoft.com/office/drawing/2014/main" id="{A47C511C-9C88-47E6-BDC6-42A7002EDAE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340617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7</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052736"/>
            <a:ext cx="8640960" cy="5472608"/>
          </a:xfrm>
        </p:spPr>
        <p:txBody>
          <a:bodyPr>
            <a:noAutofit/>
          </a:bodyPr>
          <a:lstStyle/>
          <a:p>
            <a:pPr>
              <a:buFont typeface="Wingdings" panose="05000000000000000000" pitchFamily="2" charset="2"/>
              <a:buChar char="ü"/>
            </a:pPr>
            <a:r>
              <a:rPr lang="lt-LT" sz="2000" dirty="0"/>
              <a:t>Visų nekilnojamojo </a:t>
            </a:r>
            <a:r>
              <a:rPr lang="lt-LT" sz="2000" u="sng" dirty="0"/>
              <a:t>turto savininkų sutikimai</a:t>
            </a:r>
            <a:r>
              <a:rPr lang="lt-LT" sz="2000" dirty="0"/>
              <a:t> dėl vietos projekte numatytų investicijų (taikoma, kai vietos projekte numatytos investicijos į nekilnojamąjį turtą ir jis nuosavybės teise priklauso keliems </a:t>
            </a:r>
            <a:r>
              <a:rPr lang="lt-LT" sz="2000" dirty="0" err="1"/>
              <a:t>bendraturčiams</a:t>
            </a:r>
            <a:r>
              <a:rPr lang="lt-LT" sz="2000" dirty="0"/>
              <a:t> (įskaitant bendrosios jungtinės nuosavybės teise valdomą nekilnojamąjį turtą, priklausantį sutuoktiniams). Atitiktis šiai tinkamumo sąlygai gali būti tikslinama iki vietos projekto vertinimo pabaigos);</a:t>
            </a:r>
          </a:p>
          <a:p>
            <a:pPr marL="0" indent="0">
              <a:buNone/>
            </a:pPr>
            <a:endParaRPr lang="lt-LT" sz="2000" dirty="0"/>
          </a:p>
          <a:p>
            <a:pPr>
              <a:buFont typeface="Wingdings" panose="05000000000000000000" pitchFamily="2" charset="2"/>
              <a:buChar char="ü"/>
            </a:pPr>
            <a:r>
              <a:rPr lang="lt-LT" sz="2000" dirty="0"/>
              <a:t>P</a:t>
            </a:r>
            <a:r>
              <a:rPr lang="en-US" sz="2000" dirty="0" err="1"/>
              <a:t>raėjusiųjų</a:t>
            </a:r>
            <a:r>
              <a:rPr lang="en-US" sz="2000" dirty="0"/>
              <a:t> </a:t>
            </a:r>
            <a:r>
              <a:rPr lang="en-US" sz="2000" dirty="0" err="1"/>
              <a:t>ir</a:t>
            </a:r>
            <a:r>
              <a:rPr lang="en-US" sz="2000" dirty="0"/>
              <a:t> </a:t>
            </a:r>
            <a:r>
              <a:rPr lang="en-US" sz="2000" dirty="0" err="1"/>
              <a:t>ataskaitinių</a:t>
            </a:r>
            <a:r>
              <a:rPr lang="en-US" sz="2000" dirty="0"/>
              <a:t> </a:t>
            </a:r>
            <a:r>
              <a:rPr lang="en-US" sz="2000" dirty="0" err="1"/>
              <a:t>metų</a:t>
            </a:r>
            <a:r>
              <a:rPr lang="en-US" sz="2000" dirty="0"/>
              <a:t> </a:t>
            </a:r>
            <a:r>
              <a:rPr lang="en-US" sz="2000" dirty="0" err="1"/>
              <a:t>laikotarpio</a:t>
            </a:r>
            <a:r>
              <a:rPr lang="en-US" sz="2000" dirty="0"/>
              <a:t> </a:t>
            </a:r>
            <a:r>
              <a:rPr lang="en-US" sz="2000" dirty="0" err="1"/>
              <a:t>finansinės</a:t>
            </a:r>
            <a:r>
              <a:rPr lang="en-US" sz="2000" dirty="0"/>
              <a:t> </a:t>
            </a:r>
            <a:r>
              <a:rPr lang="en-US" sz="2000" dirty="0" err="1"/>
              <a:t>atskaitomybės</a:t>
            </a:r>
            <a:r>
              <a:rPr lang="en-US" sz="2000" dirty="0"/>
              <a:t> </a:t>
            </a:r>
            <a:r>
              <a:rPr lang="en-US" sz="2000" dirty="0" err="1"/>
              <a:t>dokumentai</a:t>
            </a:r>
            <a:r>
              <a:rPr lang="en-US" sz="2000" dirty="0"/>
              <a:t> (</a:t>
            </a:r>
            <a:r>
              <a:rPr lang="en-US" sz="2000" dirty="0" err="1"/>
              <a:t>naujai</a:t>
            </a:r>
            <a:r>
              <a:rPr lang="en-US" sz="2000" dirty="0"/>
              <a:t> </a:t>
            </a:r>
            <a:r>
              <a:rPr lang="en-US" sz="2000" dirty="0" err="1"/>
              <a:t>įregistruoti</a:t>
            </a:r>
            <a:r>
              <a:rPr lang="en-US" sz="2000" dirty="0"/>
              <a:t> </a:t>
            </a:r>
            <a:r>
              <a:rPr lang="en-US" sz="2000" dirty="0" err="1"/>
              <a:t>juridiniai</a:t>
            </a:r>
            <a:r>
              <a:rPr lang="en-US" sz="2000" dirty="0"/>
              <a:t> </a:t>
            </a:r>
            <a:r>
              <a:rPr lang="en-US" sz="2000" dirty="0" err="1"/>
              <a:t>asmenys</a:t>
            </a:r>
            <a:r>
              <a:rPr lang="en-US" sz="2000" dirty="0"/>
              <a:t> </a:t>
            </a:r>
            <a:r>
              <a:rPr lang="en-US" sz="2000" dirty="0" err="1"/>
              <a:t>pateikia</a:t>
            </a:r>
            <a:r>
              <a:rPr lang="en-US" sz="2000" dirty="0"/>
              <a:t> </a:t>
            </a:r>
            <a:r>
              <a:rPr lang="en-US" sz="2000" dirty="0" err="1"/>
              <a:t>ūkinės</a:t>
            </a:r>
            <a:r>
              <a:rPr lang="en-US" sz="2000" dirty="0"/>
              <a:t> </a:t>
            </a:r>
            <a:r>
              <a:rPr lang="en-US" sz="2000" dirty="0" err="1"/>
              <a:t>veiklos</a:t>
            </a:r>
            <a:r>
              <a:rPr lang="en-US" sz="2000" dirty="0"/>
              <a:t> </a:t>
            </a:r>
            <a:r>
              <a:rPr lang="en-US" sz="2000" dirty="0" err="1"/>
              <a:t>pradžios</a:t>
            </a:r>
            <a:r>
              <a:rPr lang="en-US" sz="2000" dirty="0"/>
              <a:t> </a:t>
            </a:r>
            <a:r>
              <a:rPr lang="en-US" sz="2000" dirty="0" err="1"/>
              <a:t>balansą</a:t>
            </a:r>
            <a:r>
              <a:rPr lang="en-US" sz="2000" dirty="0"/>
              <a:t>).</a:t>
            </a:r>
            <a:endParaRPr lang="lt-LT" sz="2000" dirty="0"/>
          </a:p>
          <a:p>
            <a:pPr marL="0" indent="0">
              <a:buNone/>
            </a:pPr>
            <a:endParaRPr lang="lt-LT" sz="2000" dirty="0"/>
          </a:p>
          <a:p>
            <a:pPr>
              <a:buFont typeface="Wingdings" panose="05000000000000000000" pitchFamily="2" charset="2"/>
              <a:buChar char="ü"/>
            </a:pPr>
            <a:r>
              <a:rPr lang="lt-LT" sz="2000" dirty="0"/>
              <a:t> Dokumentai, pagrindžiantys įsipareigojimą kurti darbo vietas pagal Vietos projektų administravimo taisyklių 23.1.7. papunktį, jeigu vietos projektą teikia fizinis ar juridinis asmuo, vykdantis ekonominę veiklą.</a:t>
            </a:r>
            <a:r>
              <a:rPr lang="lt-LT" sz="2000" b="1" dirty="0"/>
              <a:t> </a:t>
            </a:r>
            <a:endParaRPr lang="lt-LT" sz="2000" dirty="0"/>
          </a:p>
          <a:p>
            <a:pPr>
              <a:buFont typeface="Wingdings" panose="05000000000000000000" pitchFamily="2" charset="2"/>
              <a:buChar char="ü"/>
            </a:pPr>
            <a:endParaRPr lang="lt-LT" sz="2000" dirty="0"/>
          </a:p>
        </p:txBody>
      </p:sp>
      <p:pic>
        <p:nvPicPr>
          <p:cNvPr id="4" name="Paveikslėlis 3">
            <a:extLst>
              <a:ext uri="{FF2B5EF4-FFF2-40B4-BE49-F238E27FC236}">
                <a16:creationId xmlns:a16="http://schemas.microsoft.com/office/drawing/2014/main" id="{3667BC9B-A7BA-4D06-80B4-50C74F1674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336695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8</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052736"/>
            <a:ext cx="8640960" cy="5472608"/>
          </a:xfrm>
        </p:spPr>
        <p:txBody>
          <a:bodyPr>
            <a:noAutofit/>
          </a:bodyPr>
          <a:lstStyle/>
          <a:p>
            <a:pPr>
              <a:buFont typeface="Wingdings" panose="05000000000000000000" pitchFamily="2" charset="2"/>
              <a:buChar char="ü"/>
            </a:pPr>
            <a:r>
              <a:rPr lang="lt-LT" sz="2200" dirty="0"/>
              <a:t>Dokumentai, pagrindžiantys atitiktį horizontaliosioms ES politikos sritims:</a:t>
            </a:r>
          </a:p>
          <a:p>
            <a:pPr marL="0" indent="0">
              <a:buNone/>
            </a:pPr>
            <a:r>
              <a:rPr lang="lt-LT" sz="2200" dirty="0"/>
              <a:t>	Verslui - Smulkiojo ir vidutinio verslo subjekto statuso deklaracija, kurios forma paskelbta Rokiškio rajono VVG interneto svetainėje adresu: </a:t>
            </a:r>
            <a:r>
              <a:rPr lang="lt-LT" sz="2200" u="sng" dirty="0">
                <a:hlinkClick r:id="rId3"/>
              </a:rPr>
              <a:t>http://rokiskiovvg.lt/kvietimai/2-kvietimas</a:t>
            </a:r>
            <a:r>
              <a:rPr lang="lt-LT" sz="2200" dirty="0"/>
              <a:t> (taikoma Vietos projektų administravimo taisyklių 29.3 papunktyje nurodytiems atvejams);</a:t>
            </a:r>
          </a:p>
          <a:p>
            <a:pPr marL="0" indent="0">
              <a:buNone/>
            </a:pPr>
            <a:r>
              <a:rPr lang="lt-LT" sz="2200" dirty="0"/>
              <a:t>	Visiems -„Vienos įmonės“ deklaracija kurios forma paskelbta Rokiškio rajono VVG interneto svetainėje adresu: </a:t>
            </a:r>
            <a:r>
              <a:rPr lang="lt-LT" sz="2200" u="sng" dirty="0">
                <a:hlinkClick r:id="rId3"/>
              </a:rPr>
              <a:t>http://rokiskiovvg.lt/kvietimai/2-kvietimas</a:t>
            </a:r>
            <a:r>
              <a:rPr lang="lt-LT" sz="2200" dirty="0"/>
              <a:t> .</a:t>
            </a:r>
            <a:r>
              <a:rPr lang="lt-LT" sz="2200" i="1" dirty="0"/>
              <a:t> </a:t>
            </a:r>
            <a:endParaRPr lang="lt-LT" sz="2200" dirty="0"/>
          </a:p>
        </p:txBody>
      </p:sp>
      <p:pic>
        <p:nvPicPr>
          <p:cNvPr id="4" name="Paveikslėlis 3">
            <a:extLst>
              <a:ext uri="{FF2B5EF4-FFF2-40B4-BE49-F238E27FC236}">
                <a16:creationId xmlns:a16="http://schemas.microsoft.com/office/drawing/2014/main" id="{9A99EDFC-01FC-4F4C-A3B9-AB9076D575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532049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9</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052736"/>
            <a:ext cx="8640960" cy="5472608"/>
          </a:xfrm>
        </p:spPr>
        <p:txBody>
          <a:bodyPr>
            <a:noAutofit/>
          </a:bodyPr>
          <a:lstStyle/>
          <a:p>
            <a:pPr>
              <a:buFont typeface="Wingdings" panose="05000000000000000000" pitchFamily="2" charset="2"/>
              <a:buChar char="ü"/>
            </a:pPr>
            <a:r>
              <a:rPr lang="lt-LT" sz="2400" dirty="0"/>
              <a:t>Dokumentai, pagrindžiantys nuosavo indėlio tinkamumą (taikoma kai pareiškėjas prie projekto įgyvendinimo prisideda nuosavomis piniginėmis lėšomis arba savivaldybės biudžeto lėšomis). Įrodymo dokumentai turi būti išduoti arba sukurti </a:t>
            </a:r>
            <a:r>
              <a:rPr lang="lt-LT" sz="2400" b="1" dirty="0"/>
              <a:t>10 dienų iki paraiškos pateikimo</a:t>
            </a:r>
            <a:endParaRPr lang="lt-LT" sz="2400" dirty="0"/>
          </a:p>
          <a:p>
            <a:r>
              <a:rPr lang="lt-LT" sz="2400" dirty="0"/>
              <a:t>7.3. Dokumentai, kuriais pagrindžiamos pareiškėjo skolintos lėšos (taikoma, kai pareiškėjas prie vietos projekto įgyvendinimo prisideda skolintomis lėšomis)</a:t>
            </a:r>
            <a:endParaRPr lang="lt-LT" sz="2200" dirty="0"/>
          </a:p>
        </p:txBody>
      </p:sp>
      <p:pic>
        <p:nvPicPr>
          <p:cNvPr id="4" name="Paveikslėlis 3">
            <a:extLst>
              <a:ext uri="{FF2B5EF4-FFF2-40B4-BE49-F238E27FC236}">
                <a16:creationId xmlns:a16="http://schemas.microsoft.com/office/drawing/2014/main" id="{1E58E14B-801C-4FB9-829C-4ED42B6B00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81097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562074"/>
          </a:xfrm>
        </p:spPr>
        <p:txBody>
          <a:bodyPr>
            <a:normAutofit/>
          </a:bodyPr>
          <a:lstStyle/>
          <a:p>
            <a:pPr algn="l"/>
            <a:r>
              <a:rPr lang="lt-LT" sz="2400" b="1" dirty="0">
                <a:latin typeface="Arial" panose="020B0604020202020204" pitchFamily="34" charset="0"/>
                <a:cs typeface="Arial" panose="020B0604020202020204" pitchFamily="34" charset="0"/>
              </a:rPr>
              <a:t>Vietos projektų paraiškų teikimas</a:t>
            </a:r>
          </a:p>
        </p:txBody>
      </p:sp>
      <p:sp>
        <p:nvSpPr>
          <p:cNvPr id="3" name="Turinio vietos rezervavimo ženklas 2"/>
          <p:cNvSpPr>
            <a:spLocks noGrp="1"/>
          </p:cNvSpPr>
          <p:nvPr>
            <p:ph idx="1"/>
          </p:nvPr>
        </p:nvSpPr>
        <p:spPr>
          <a:xfrm>
            <a:off x="457200" y="980728"/>
            <a:ext cx="8229600" cy="5328592"/>
          </a:xfrm>
        </p:spPr>
        <p:txBody>
          <a:bodyPr>
            <a:normAutofit/>
          </a:bodyPr>
          <a:lstStyle/>
          <a:p>
            <a:pPr>
              <a:buFont typeface="Wingdings" panose="05000000000000000000" pitchFamily="2" charset="2"/>
              <a:buChar char="ü"/>
            </a:pPr>
            <a:r>
              <a:rPr lang="lt-LT" sz="2400" dirty="0">
                <a:latin typeface="Arial" panose="020B0604020202020204" pitchFamily="34" charset="0"/>
                <a:cs typeface="Arial" panose="020B0604020202020204" pitchFamily="34" charset="0"/>
              </a:rPr>
              <a:t>Visi vietos projekto paraiškos lapai ir priedai turi būti sunumeruoti, patvirtinti pareiškėjo, jo vadovo arba įgalioto asmens parašu ir antspaudu (jeigu toks yra ar jį privaloma turėti), jeigu su vietos projekto paraiška teikiamos dokumentų kopijos, jos turi būti patvirtintos pareiškėjo, jo vadovo arba įgalioto asmens parašu ir antspaudu (jeigu toks yra ar jį privaloma turėti).</a:t>
            </a:r>
          </a:p>
          <a:p>
            <a:pPr>
              <a:buFont typeface="Wingdings" panose="05000000000000000000" pitchFamily="2" charset="2"/>
              <a:buChar char="ü"/>
            </a:pPr>
            <a:r>
              <a:rPr lang="lt-LT" sz="2400" dirty="0">
                <a:latin typeface="Arial" panose="020B0604020202020204" pitchFamily="34" charset="0"/>
                <a:cs typeface="Arial" panose="020B0604020202020204" pitchFamily="34" charset="0"/>
              </a:rPr>
              <a:t>Kvietimas teikti projektus galioja </a:t>
            </a:r>
            <a:r>
              <a:rPr lang="lt-LT" sz="2400" b="1" dirty="0">
                <a:latin typeface="Arial" panose="020B0604020202020204" pitchFamily="34" charset="0"/>
                <a:cs typeface="Arial" panose="020B0604020202020204" pitchFamily="34" charset="0"/>
              </a:rPr>
              <a:t>iki 2018 m. lapkričio 12 d. 16.00 val.</a:t>
            </a:r>
            <a:r>
              <a:rPr lang="lt-LT" sz="2400" b="1" i="1" dirty="0">
                <a:latin typeface="Arial" panose="020B0604020202020204" pitchFamily="34" charset="0"/>
                <a:cs typeface="Arial" panose="020B0604020202020204" pitchFamily="34" charset="0"/>
              </a:rPr>
              <a:t> </a:t>
            </a:r>
            <a:endParaRPr lang="lt-LT" sz="2400" dirty="0">
              <a:latin typeface="Arial" panose="020B0604020202020204" pitchFamily="34" charset="0"/>
              <a:cs typeface="Arial" panose="020B0604020202020204" pitchFamily="34" charset="0"/>
            </a:endParaRPr>
          </a:p>
          <a:p>
            <a:pPr>
              <a:buFont typeface="Wingdings" panose="05000000000000000000" pitchFamily="2" charset="2"/>
              <a:buChar char="ü"/>
            </a:pPr>
            <a:r>
              <a:rPr lang="lt-LT" sz="2400" dirty="0">
                <a:latin typeface="Arial" panose="020B0604020202020204" pitchFamily="34" charset="0"/>
                <a:cs typeface="Arial" panose="020B0604020202020204" pitchFamily="34" charset="0"/>
              </a:rPr>
              <a:t>Pavėluotai pateiktos paraiškos yra laikomos pateiktomis netinkamai ir negali būti registruojamos. Pavėluotai pateiktų vietos projektų paraiškų teikėjai apie tai informuojami per 5 darbo dienas.</a:t>
            </a:r>
          </a:p>
          <a:p>
            <a:pPr marL="0" indent="0">
              <a:buNone/>
            </a:pPr>
            <a:endParaRPr lang="lt-LT" sz="2400" dirty="0">
              <a:latin typeface="Arial" panose="020B0604020202020204" pitchFamily="34" charset="0"/>
              <a:cs typeface="Arial" panose="020B0604020202020204" pitchFamily="34" charset="0"/>
            </a:endParaRPr>
          </a:p>
          <a:p>
            <a:pPr marL="0" indent="0">
              <a:buNone/>
            </a:pPr>
            <a:endParaRPr lang="lt-LT" sz="2400" dirty="0">
              <a:latin typeface="Arial" panose="020B0604020202020204" pitchFamily="34" charset="0"/>
              <a:cs typeface="Arial" panose="020B0604020202020204" pitchFamily="34" charset="0"/>
            </a:endParaRPr>
          </a:p>
        </p:txBody>
      </p:sp>
      <p:pic>
        <p:nvPicPr>
          <p:cNvPr id="4" name="Paveikslėlis 3">
            <a:extLst>
              <a:ext uri="{FF2B5EF4-FFF2-40B4-BE49-F238E27FC236}">
                <a16:creationId xmlns:a16="http://schemas.microsoft.com/office/drawing/2014/main" id="{1BD7B5CA-66BE-41F2-963D-82324E2CF1D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711348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3568" y="188640"/>
            <a:ext cx="8013576" cy="706090"/>
          </a:xfrm>
        </p:spPr>
        <p:txBody>
          <a:bodyPr>
            <a:noAutofit/>
          </a:bodyPr>
          <a:lstStyle/>
          <a:p>
            <a:pPr algn="l"/>
            <a:r>
              <a:rPr lang="lt-LT" sz="2400" b="1" dirty="0">
                <a:latin typeface="Arial" panose="020B0604020202020204" pitchFamily="34" charset="0"/>
                <a:cs typeface="Arial" panose="020B0604020202020204" pitchFamily="34" charset="0"/>
              </a:rPr>
              <a:t>Vietos projekto paraiškų pateikimo būdai I</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a:buFont typeface="Wingdings" panose="05000000000000000000" pitchFamily="2" charset="2"/>
              <a:buChar char="ü"/>
            </a:pPr>
            <a:r>
              <a:rPr lang="lt-LT" sz="2000" dirty="0"/>
              <a:t>Jeigu pareiškėjas yra </a:t>
            </a:r>
            <a:r>
              <a:rPr lang="lt-LT" sz="2000" b="1" dirty="0"/>
              <a:t>juridinis asmuo</a:t>
            </a:r>
            <a:r>
              <a:rPr lang="lt-LT" sz="2000" dirty="0"/>
              <a:t>, vietos projekto paraišką turi pasirašyti ir ją pateikti vietos projekto paraišką teikiančio juridinio asmens vadovas arba tinkamai įgaliotas asmuo (juridinio asmens įgaliojimas laikomas tinkamu, jeigu jis pasirašytas juridinio asmens vadovo ir ant jo uždėtas to juridinio asmens antspaudas, jeigu jis antspaudą privalo turėti). </a:t>
            </a:r>
          </a:p>
          <a:p>
            <a:pPr marL="0" indent="0">
              <a:buNone/>
            </a:pPr>
            <a:endParaRPr lang="lt-LT" sz="2000" dirty="0"/>
          </a:p>
          <a:p>
            <a:pPr>
              <a:buFont typeface="Wingdings" panose="05000000000000000000" pitchFamily="2" charset="2"/>
              <a:buChar char="ü"/>
            </a:pPr>
            <a:r>
              <a:rPr lang="lt-LT" sz="2000" dirty="0"/>
              <a:t>Jeigu tinkamas pareiškėjas yra </a:t>
            </a:r>
            <a:r>
              <a:rPr lang="lt-LT" sz="2000" b="1" dirty="0"/>
              <a:t>fizinis asmuo</a:t>
            </a:r>
            <a:r>
              <a:rPr lang="lt-LT" sz="2000" dirty="0"/>
              <a:t>, vietos projekto paraišką turi pasirašyti ir pateikti pats arba vietos projekto paraišką pateikti tinkamai įgaliotas kitas asmuo (fizinio asmens įgaliojimas laikomas tinkamu, jeigu jis patvirtintas notaro). </a:t>
            </a:r>
          </a:p>
          <a:p>
            <a:pPr marL="0" indent="0">
              <a:buNone/>
            </a:pPr>
            <a:endParaRPr lang="lt-LT" sz="2000" dirty="0"/>
          </a:p>
          <a:p>
            <a:pPr>
              <a:spcBef>
                <a:spcPts val="0"/>
              </a:spcBef>
              <a:buFont typeface="Wingdings" panose="05000000000000000000" pitchFamily="2" charset="2"/>
              <a:buChar char="ü"/>
            </a:pPr>
            <a:r>
              <a:rPr lang="lt-LT" sz="2000" dirty="0"/>
              <a:t>Vietos projektų paraiškos, pateiktos kitu būdu (pvz., paštu, per kurjerį arba el. paštu) bus laikomos pateiktomis netinkamai ir negalės būti registruojamos. Netinkamu būdu pateiktų vietos projektų paraiškų teikėjai per 5 (penkias) darbo dienas bus informuojami, kad jų vietos projektų paraiškos buvo pateiktos netinkamu būdu, dėl to neregistruotos. </a:t>
            </a:r>
          </a:p>
          <a:p>
            <a:pPr marL="0" indent="0">
              <a:spcBef>
                <a:spcPts val="0"/>
              </a:spcBef>
              <a:buNone/>
            </a:pPr>
            <a:endParaRPr lang="lt-LT" sz="2000" dirty="0"/>
          </a:p>
        </p:txBody>
      </p:sp>
      <p:pic>
        <p:nvPicPr>
          <p:cNvPr id="4" name="Paveikslėlis 3">
            <a:extLst>
              <a:ext uri="{FF2B5EF4-FFF2-40B4-BE49-F238E27FC236}">
                <a16:creationId xmlns:a16="http://schemas.microsoft.com/office/drawing/2014/main" id="{564E12B3-844C-42E9-8324-5B22B29F12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1628323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Vietos projekto paraiškų pateikimo reikalavimai</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a:buFont typeface="Wingdings" panose="05000000000000000000" pitchFamily="2" charset="2"/>
              <a:buChar char="ü"/>
            </a:pPr>
            <a:r>
              <a:rPr lang="lt-LT" sz="2400" dirty="0"/>
              <a:t>Paraiškos ir jų priedai turi būti užpildyti lietuvių kalba, kartu su vietos projekto paraiška teikiami priedai turi būti sudaryti lietuvių kalba arba kartu turi būti pateiktas oficialus vertimų biuro, įmonės ar vertėjo (fizinio asmens) pasirašytas vertimas į lietuvių kalbą.</a:t>
            </a:r>
          </a:p>
          <a:p>
            <a:pPr>
              <a:buFont typeface="Wingdings" panose="05000000000000000000" pitchFamily="2" charset="2"/>
              <a:buChar char="ü"/>
            </a:pPr>
            <a:r>
              <a:rPr lang="lt-LT" sz="2400" dirty="0"/>
              <a:t>Vietos projektas turi būti viešinamas.</a:t>
            </a:r>
          </a:p>
          <a:p>
            <a:pPr marL="0" indent="0">
              <a:buNone/>
            </a:pPr>
            <a:r>
              <a:rPr lang="lt-LT" sz="2400" dirty="0"/>
              <a:t>	Kaip projektas bus viešinamas turi būti išdėstyta vietos projekto paraiškos aprašomojoje dalyje.</a:t>
            </a:r>
          </a:p>
          <a:p>
            <a:endParaRPr lang="lt-LT" sz="2400" dirty="0"/>
          </a:p>
        </p:txBody>
      </p:sp>
      <p:pic>
        <p:nvPicPr>
          <p:cNvPr id="4" name="Paveikslėlis 3">
            <a:extLst>
              <a:ext uri="{FF2B5EF4-FFF2-40B4-BE49-F238E27FC236}">
                <a16:creationId xmlns:a16="http://schemas.microsoft.com/office/drawing/2014/main" id="{A5D1A623-8E80-4412-B6BC-EA8B945DFC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3089478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1</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a:buFont typeface="Wingdings" panose="05000000000000000000" pitchFamily="2" charset="2"/>
              <a:buChar char="ü"/>
            </a:pPr>
            <a:r>
              <a:rPr lang="lt-LT" sz="2400" dirty="0"/>
              <a:t>Vietos projekto paraiška;</a:t>
            </a:r>
          </a:p>
          <a:p>
            <a:pPr marL="0" indent="0">
              <a:buNone/>
            </a:pPr>
            <a:endParaRPr lang="lt-LT" sz="2400" dirty="0"/>
          </a:p>
          <a:p>
            <a:pPr>
              <a:buFont typeface="Wingdings" panose="05000000000000000000" pitchFamily="2" charset="2"/>
              <a:buChar char="ü"/>
            </a:pPr>
            <a:r>
              <a:rPr lang="lt-LT" sz="2400" dirty="0"/>
              <a:t>Verslo planas;</a:t>
            </a:r>
          </a:p>
          <a:p>
            <a:pPr marL="0" indent="0">
              <a:buNone/>
            </a:pPr>
            <a:endParaRPr lang="lt-LT" sz="2400" dirty="0"/>
          </a:p>
          <a:p>
            <a:pPr>
              <a:buFont typeface="Wingdings" panose="05000000000000000000" pitchFamily="2" charset="2"/>
              <a:buChar char="ü"/>
            </a:pPr>
            <a:r>
              <a:rPr lang="lt-LT" sz="2400" dirty="0"/>
              <a:t>Lydraštis </a:t>
            </a:r>
            <a:r>
              <a:rPr lang="lt-LT" sz="2000" dirty="0"/>
              <a:t>(kuriame nurodomi pareiškėjo rekvizitai, projekto pavadinimas, kam teikiama, pateiktų dokumentų su priedais lapų skaičius)</a:t>
            </a:r>
            <a:r>
              <a:rPr lang="lt-LT" sz="2400" dirty="0"/>
              <a:t>;</a:t>
            </a:r>
          </a:p>
          <a:p>
            <a:pPr marL="0" indent="0">
              <a:buNone/>
            </a:pPr>
            <a:endParaRPr lang="lt-LT" sz="2400" dirty="0"/>
          </a:p>
          <a:p>
            <a:pPr>
              <a:buFont typeface="Wingdings" panose="05000000000000000000" pitchFamily="2" charset="2"/>
              <a:buChar char="ü"/>
            </a:pPr>
            <a:r>
              <a:rPr lang="lt-LT" sz="2400" dirty="0"/>
              <a:t>Dokumentai, pagrindžiantys atitiktį vietos projektų atrankos kriterijams </a:t>
            </a:r>
            <a:r>
              <a:rPr lang="lt-LT" sz="2000" dirty="0"/>
              <a:t>(pareiškėjo nuožiūra teikiami dokumentai pagal FSA 2 dalį, siekiant atrankos balo);</a:t>
            </a:r>
          </a:p>
          <a:p>
            <a:pPr>
              <a:buFont typeface="Wingdings" panose="05000000000000000000" pitchFamily="2" charset="2"/>
              <a:buChar char="ü"/>
            </a:pPr>
            <a:endParaRPr lang="lt-LT" sz="2400" dirty="0"/>
          </a:p>
          <a:p>
            <a:pPr marL="0" indent="0">
              <a:buNone/>
            </a:pPr>
            <a:endParaRPr lang="lt-LT" sz="2400" dirty="0"/>
          </a:p>
        </p:txBody>
      </p:sp>
      <p:pic>
        <p:nvPicPr>
          <p:cNvPr id="4" name="Paveikslėlis 3">
            <a:extLst>
              <a:ext uri="{FF2B5EF4-FFF2-40B4-BE49-F238E27FC236}">
                <a16:creationId xmlns:a16="http://schemas.microsoft.com/office/drawing/2014/main" id="{F23706E5-EC6F-4D30-BEDE-17FDD449F1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338963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2</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a:buFont typeface="Wingdings" panose="05000000000000000000" pitchFamily="2" charset="2"/>
              <a:buChar char="ü"/>
            </a:pPr>
            <a:r>
              <a:rPr lang="lt-LT" sz="2400" dirty="0"/>
              <a:t>Dokumentai, pagrindžiantys atitiktį tinkamumo sąlygoms, susijusioms su tinkamomis finansuoti išlaidomis;</a:t>
            </a:r>
          </a:p>
          <a:p>
            <a:pPr marL="0" indent="0">
              <a:buNone/>
            </a:pPr>
            <a:r>
              <a:rPr lang="lt-LT" sz="2400" dirty="0"/>
              <a:t>Jei yra patirtos bendrosios išlaidos:</a:t>
            </a:r>
          </a:p>
          <a:p>
            <a:pPr marL="0" indent="0">
              <a:buNone/>
            </a:pPr>
            <a:r>
              <a:rPr lang="lt-LT" sz="2400" dirty="0"/>
              <a:t>	Vykdytų </a:t>
            </a:r>
            <a:r>
              <a:rPr lang="lt-LT" sz="2000" dirty="0"/>
              <a:t>pirkimų dokumentai (pagal Vietos projektų administravimo </a:t>
            </a:r>
            <a:r>
              <a:rPr lang="lt-LT" sz="2400" dirty="0"/>
              <a:t>taisyklių 140 punktą);</a:t>
            </a:r>
          </a:p>
          <a:p>
            <a:pPr marL="0" indent="0">
              <a:buNone/>
            </a:pPr>
            <a:r>
              <a:rPr lang="lt-LT" sz="2400" dirty="0"/>
              <a:t>	Patirtas </a:t>
            </a:r>
            <a:r>
              <a:rPr lang="lt-LT" sz="2000" dirty="0"/>
              <a:t>išlaidas pagrindžiantys ir įrodantys dokumentai (išlaidų pagrindimo dokumentai – rangovų, paslaugų teikėjų ar prekių tiekėjų pateiktos sąskaitos, priėmimo–perdavimo aktai ar kiti dokumentai, kuriais pagrindžiamos patirtos išlaidos. Išlaidų apmokėjimo įrodymo dokumentai – banko sąskaitos išrašai, interneto bankininkyste besinaudojančių vietos projektų vykdytojų pateikti išrašai, patvirtinti vietos projekto vykdytojo (taikoma fiziniams asmenims), vietos projekto vykdytojo vadovo ar kito įgalioto asmens parašu ir antspaudu, jeigu jis antspaudą privalo turėti (taikoma juridiniams asmenims).</a:t>
            </a:r>
          </a:p>
          <a:p>
            <a:pPr marL="0" indent="0">
              <a:buNone/>
            </a:pPr>
            <a:endParaRPr lang="lt-LT" sz="2400" dirty="0"/>
          </a:p>
        </p:txBody>
      </p:sp>
      <p:pic>
        <p:nvPicPr>
          <p:cNvPr id="4" name="Paveikslėlis 3">
            <a:extLst>
              <a:ext uri="{FF2B5EF4-FFF2-40B4-BE49-F238E27FC236}">
                <a16:creationId xmlns:a16="http://schemas.microsoft.com/office/drawing/2014/main" id="{AAA69CD0-FA43-4022-BC7E-F3DBB916F2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338963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3</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a:buFont typeface="Wingdings" panose="05000000000000000000" pitchFamily="2" charset="2"/>
              <a:buChar char="ü"/>
            </a:pPr>
            <a:r>
              <a:rPr lang="lt-LT" sz="2400" dirty="0"/>
              <a:t>Dokumentai, pagrindžiantys tinkamas vietos projekto išlaidas:</a:t>
            </a:r>
          </a:p>
          <a:p>
            <a:pPr marL="0" indent="0">
              <a:buNone/>
            </a:pPr>
            <a:r>
              <a:rPr lang="lt-LT" sz="2400" dirty="0"/>
              <a:t>	</a:t>
            </a:r>
            <a:r>
              <a:rPr lang="lt-LT" sz="2000" b="1" dirty="0"/>
              <a:t>bent 3</a:t>
            </a:r>
            <a:r>
              <a:rPr lang="lt-LT" sz="2000" dirty="0"/>
              <a:t> (trimis) skirtingų prekių tiekėjų ir (arba) paslaugų teikėjų ir (arba) darbų vykdytojų, prekiaujančių panašiomis prekėmis ir (arba) teikiančių panašias paslaugas ir (arba) vykdančių panašius darbus (panašumo požymį apibūdinantys elementai: ta pati paskirtis, funkcijos, </a:t>
            </a:r>
            <a:r>
              <a:rPr lang="lt-LT" sz="2000" dirty="0" err="1"/>
              <a:t>komplektacija</a:t>
            </a:r>
            <a:r>
              <a:rPr lang="lt-LT" sz="2000" dirty="0"/>
              <a:t>, techninė specifikacija) ir kuriems tai yra įprasta komercinė-ūkinė veikla,</a:t>
            </a:r>
            <a:r>
              <a:rPr lang="lt-LT" sz="2000" b="1" dirty="0"/>
              <a:t> dokumentų alternatyvos</a:t>
            </a:r>
            <a:r>
              <a:rPr lang="lt-LT" sz="2000" dirty="0"/>
              <a:t>:</a:t>
            </a:r>
          </a:p>
          <a:p>
            <a:pPr marL="0" indent="0">
              <a:buNone/>
            </a:pPr>
            <a:r>
              <a:rPr lang="lt-LT" sz="2000" dirty="0"/>
              <a:t>	komerciniai pasiūlymai; </a:t>
            </a:r>
          </a:p>
          <a:p>
            <a:pPr marL="0" indent="0">
              <a:buNone/>
            </a:pPr>
            <a:r>
              <a:rPr lang="lt-LT" sz="2000" dirty="0"/>
              <a:t>	jų interneto tinklalapiuose esančios kainos kompiuterio ekrano nuotraukų forma (anglų k. „</a:t>
            </a:r>
            <a:r>
              <a:rPr lang="lt-LT" sz="2000" dirty="0" err="1"/>
              <a:t>Print</a:t>
            </a:r>
            <a:r>
              <a:rPr lang="lt-LT" sz="2000" dirty="0"/>
              <a:t> </a:t>
            </a:r>
            <a:r>
              <a:rPr lang="lt-LT" sz="2000" dirty="0" err="1"/>
              <a:t>Screen</a:t>
            </a:r>
            <a:r>
              <a:rPr lang="lt-LT" sz="2000" dirty="0"/>
              <a:t>“), </a:t>
            </a:r>
          </a:p>
          <a:p>
            <a:pPr marL="0" indent="0">
              <a:buNone/>
            </a:pPr>
            <a:r>
              <a:rPr lang="lt-LT" sz="2000" dirty="0"/>
              <a:t>	kitos dokumentų formos, leidžiančios objektyviai palyginti bent </a:t>
            </a:r>
            <a:r>
              <a:rPr lang="lt-LT" sz="2000" b="1" dirty="0"/>
              <a:t>3 (trijų) skirtingų prekių tiekėjų ir (arba) paslaugų teikėjų</a:t>
            </a:r>
            <a:r>
              <a:rPr lang="lt-LT" sz="2000" dirty="0"/>
              <a:t>, prekiaujančių panašiomis prekėmis ir (arba) teikiančių panašias paslaugas ir kuriems tai yra įprasta komercinė-ūkinė veikla, siūlomas kainas. </a:t>
            </a:r>
          </a:p>
        </p:txBody>
      </p:sp>
      <p:pic>
        <p:nvPicPr>
          <p:cNvPr id="4" name="Paveikslėlis 3">
            <a:extLst>
              <a:ext uri="{FF2B5EF4-FFF2-40B4-BE49-F238E27FC236}">
                <a16:creationId xmlns:a16="http://schemas.microsoft.com/office/drawing/2014/main" id="{8B25307E-92C7-4E39-840D-E53BB90786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689042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4</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124744"/>
            <a:ext cx="8640960" cy="5400600"/>
          </a:xfrm>
        </p:spPr>
        <p:txBody>
          <a:bodyPr>
            <a:noAutofit/>
          </a:bodyPr>
          <a:lstStyle/>
          <a:p>
            <a:pPr marL="0" indent="0">
              <a:buNone/>
            </a:pPr>
            <a:r>
              <a:rPr lang="lt-LT" sz="2000" dirty="0"/>
              <a:t>	Bent 1 (vienas) rinkos kainą įrodantis dokumentas (komercinis pasiūlymas arba kompiuterio ekrano nuotrauka) turi būti pateiktas iš prekių ar paslaugų teikėjo, kurio buveinės registracijos vieta yra ne VVG teritorijoje. </a:t>
            </a:r>
          </a:p>
          <a:p>
            <a:pPr marL="0" indent="0">
              <a:buNone/>
            </a:pPr>
            <a:r>
              <a:rPr lang="lt-LT" sz="2000" dirty="0"/>
              <a:t>	Galiojančiuose nacionaliniuose teisės aktuose, įskaitant ESIF valdymo institucijų parengtus ESIF priemones įgyvendinančius teisės aktus, nustatytų įkainių taikymui pagrįsti: </a:t>
            </a:r>
          </a:p>
          <a:p>
            <a:pPr marL="400050" lvl="1" indent="0">
              <a:buNone/>
            </a:pPr>
            <a:r>
              <a:rPr lang="lt-LT" sz="2000" dirty="0"/>
              <a:t>Ministerijos, Agentūros ar kitų ESIF administruojančių institucijų patvirtintų fiksuotų arba didžiausių tokių pat prekių ir (arba) paslaugų vienetų įkainiams;</a:t>
            </a:r>
          </a:p>
          <a:p>
            <a:pPr marL="400050" lvl="1" indent="0">
              <a:buNone/>
            </a:pPr>
            <a:r>
              <a:rPr lang="lt-LT" sz="2000" dirty="0"/>
              <a:t>Europos Sąjungos struktūriniams fondams (Europos socialiniam fondui, Europos regioninės plėtros fondui, Europos sanglaudos fondui) taikomų rinkos kainų tyrimams - interneto tinklalapio </a:t>
            </a:r>
            <a:r>
              <a:rPr lang="lt-LT" sz="2000" dirty="0" err="1"/>
              <a:t>www.esinvesticijos.lt</a:t>
            </a:r>
            <a:r>
              <a:rPr lang="lt-LT" sz="2000" dirty="0"/>
              <a:t> nuorodos „Dokumentai“ skyriaus „Tyrimai“ poskyryje „Supaprastinto išlaidų apmokėjimo tyrimai“, (</a:t>
            </a:r>
            <a:r>
              <a:rPr lang="lt-LT" sz="2000" u="sng" dirty="0">
                <a:hlinkClick r:id="rId3"/>
              </a:rPr>
              <a:t>http://www.esinvesticijos.lt/lt/dokumentai/supaprastinto-islaidu-apmokejimo-tyrimai</a:t>
            </a:r>
            <a:r>
              <a:rPr lang="lt-LT" sz="2000" dirty="0"/>
              <a:t>), kurie taikomi tokių pat prekių ir (arba) paslaugų vienetų įkainiams, šių tyrimų naujausio tyrimo kopija.</a:t>
            </a:r>
          </a:p>
        </p:txBody>
      </p:sp>
      <p:pic>
        <p:nvPicPr>
          <p:cNvPr id="4" name="Paveikslėlis 3">
            <a:extLst>
              <a:ext uri="{FF2B5EF4-FFF2-40B4-BE49-F238E27FC236}">
                <a16:creationId xmlns:a16="http://schemas.microsoft.com/office/drawing/2014/main" id="{61DBEB93-3CAC-4FA4-87EA-F57AEB48AE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689042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251520" y="188640"/>
            <a:ext cx="8445624" cy="706090"/>
          </a:xfrm>
        </p:spPr>
        <p:txBody>
          <a:bodyPr>
            <a:noAutofit/>
          </a:bodyPr>
          <a:lstStyle/>
          <a:p>
            <a:pPr algn="l"/>
            <a:r>
              <a:rPr lang="lt-LT" sz="2400" b="1" dirty="0">
                <a:latin typeface="Arial" panose="020B0604020202020204" pitchFamily="34" charset="0"/>
                <a:cs typeface="Arial" panose="020B0604020202020204" pitchFamily="34" charset="0"/>
              </a:rPr>
              <a:t>Pareiškėjo pateikiami dokumentai 5</a:t>
            </a:r>
            <a:endParaRPr lang="lt-LT" sz="2400" dirty="0">
              <a:latin typeface="Arial" panose="020B0604020202020204" pitchFamily="34" charset="0"/>
              <a:cs typeface="Arial" panose="020B0604020202020204" pitchFamily="34" charset="0"/>
            </a:endParaRPr>
          </a:p>
        </p:txBody>
      </p:sp>
      <p:sp>
        <p:nvSpPr>
          <p:cNvPr id="3" name="Turinio vietos rezervavimo ženklas 2"/>
          <p:cNvSpPr>
            <a:spLocks noGrp="1"/>
          </p:cNvSpPr>
          <p:nvPr>
            <p:ph idx="1"/>
          </p:nvPr>
        </p:nvSpPr>
        <p:spPr>
          <a:xfrm>
            <a:off x="251520" y="1412776"/>
            <a:ext cx="8640960" cy="5112568"/>
          </a:xfrm>
        </p:spPr>
        <p:txBody>
          <a:bodyPr>
            <a:noAutofit/>
          </a:bodyPr>
          <a:lstStyle/>
          <a:p>
            <a:pPr>
              <a:buFont typeface="Wingdings" panose="05000000000000000000" pitchFamily="2" charset="2"/>
              <a:buChar char="ü"/>
            </a:pPr>
            <a:r>
              <a:rPr lang="lt-LT" sz="2000" dirty="0"/>
              <a:t>Dokumentai, leidžiantys identifikuoti pareiškėją ir jo vykdomą veiklą:</a:t>
            </a:r>
          </a:p>
          <a:p>
            <a:pPr marL="0" indent="0">
              <a:buNone/>
            </a:pPr>
            <a:r>
              <a:rPr lang="lt-LT" sz="2000" dirty="0"/>
              <a:t>	</a:t>
            </a:r>
          </a:p>
          <a:p>
            <a:pPr marL="0" indent="0">
              <a:buNone/>
            </a:pPr>
            <a:r>
              <a:rPr lang="lt-LT" sz="2000" dirty="0"/>
              <a:t>	Fizinio asmens atveju: </a:t>
            </a:r>
          </a:p>
          <a:p>
            <a:pPr marL="0" indent="0">
              <a:buNone/>
            </a:pPr>
            <a:r>
              <a:rPr lang="lt-LT" sz="2000" dirty="0"/>
              <a:t>		asmens tapatybės dokumentas;</a:t>
            </a:r>
          </a:p>
          <a:p>
            <a:pPr marL="0" indent="0">
              <a:buNone/>
            </a:pPr>
            <a:r>
              <a:rPr lang="lt-LT" sz="2000" dirty="0"/>
              <a:t>		gyvenamosios vietos deklaracija;</a:t>
            </a:r>
          </a:p>
          <a:p>
            <a:pPr marL="0" indent="0">
              <a:buNone/>
            </a:pPr>
            <a:r>
              <a:rPr lang="lt-LT" sz="2000" dirty="0"/>
              <a:t>		žemės ūkio valdos registro dokumentai (taikoma ūkininkams);</a:t>
            </a:r>
          </a:p>
          <a:p>
            <a:pPr marL="0" indent="0">
              <a:buNone/>
            </a:pPr>
            <a:r>
              <a:rPr lang="lt-LT" sz="2000" dirty="0"/>
              <a:t>		jei fizinis asmuo veiklą jau vykdo,- fizinio asmens verslo</a:t>
            </a:r>
          </a:p>
          <a:p>
            <a:pPr marL="0" indent="0">
              <a:buNone/>
            </a:pPr>
            <a:r>
              <a:rPr lang="lt-LT" sz="2000" dirty="0"/>
              <a:t>		liudijimas arba individualios veiklos pažyma;</a:t>
            </a:r>
          </a:p>
          <a:p>
            <a:pPr marL="0" indent="0">
              <a:buNone/>
            </a:pPr>
            <a:endParaRPr lang="lt-LT" sz="2000" dirty="0"/>
          </a:p>
          <a:p>
            <a:pPr marL="0" indent="0">
              <a:buNone/>
            </a:pPr>
            <a:r>
              <a:rPr lang="lt-LT" sz="2000" dirty="0"/>
              <a:t>	Juridinio asmens atveju: </a:t>
            </a:r>
          </a:p>
          <a:p>
            <a:pPr marL="0" indent="0">
              <a:buNone/>
            </a:pPr>
            <a:r>
              <a:rPr lang="lt-LT" sz="2000" dirty="0"/>
              <a:t>		steigimo dokumentai.</a:t>
            </a:r>
          </a:p>
          <a:p>
            <a:pPr marL="0" indent="0">
              <a:buNone/>
            </a:pPr>
            <a:endParaRPr lang="lt-LT" sz="2000" dirty="0"/>
          </a:p>
        </p:txBody>
      </p:sp>
      <p:pic>
        <p:nvPicPr>
          <p:cNvPr id="4" name="Paveikslėlis 3">
            <a:extLst>
              <a:ext uri="{FF2B5EF4-FFF2-40B4-BE49-F238E27FC236}">
                <a16:creationId xmlns:a16="http://schemas.microsoft.com/office/drawing/2014/main" id="{8158D50F-D3F9-4677-A02B-9B69DA60FD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44208" y="6327485"/>
            <a:ext cx="2430881" cy="375426"/>
          </a:xfrm>
          <a:prstGeom prst="rect">
            <a:avLst/>
          </a:prstGeom>
        </p:spPr>
      </p:pic>
    </p:spTree>
    <p:extLst>
      <p:ext uri="{BB962C8B-B14F-4D97-AF65-F5344CB8AC3E}">
        <p14:creationId xmlns:p14="http://schemas.microsoft.com/office/powerpoint/2010/main" val="20558413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573</TotalTime>
  <Words>643</Words>
  <Application>Microsoft Office PowerPoint</Application>
  <PresentationFormat>Demonstracija ekrane (4:3)</PresentationFormat>
  <Paragraphs>88</Paragraphs>
  <Slides>13</Slides>
  <Notes>11</Notes>
  <HiddenSlides>0</HiddenSlides>
  <MMClips>0</MMClips>
  <ScaleCrop>false</ScaleCrop>
  <HeadingPairs>
    <vt:vector size="6" baseType="variant">
      <vt:variant>
        <vt:lpstr>Naudojami šriftai</vt:lpstr>
      </vt:variant>
      <vt:variant>
        <vt:i4>3</vt:i4>
      </vt:variant>
      <vt:variant>
        <vt:lpstr>Tema</vt:lpstr>
      </vt:variant>
      <vt:variant>
        <vt:i4>1</vt:i4>
      </vt:variant>
      <vt:variant>
        <vt:lpstr>Skaidrių pavadinimai</vt:lpstr>
      </vt:variant>
      <vt:variant>
        <vt:i4>13</vt:i4>
      </vt:variant>
    </vt:vector>
  </HeadingPairs>
  <TitlesOfParts>
    <vt:vector size="17" baseType="lpstr">
      <vt:lpstr>Arial</vt:lpstr>
      <vt:lpstr>Calibri</vt:lpstr>
      <vt:lpstr>Wingdings</vt:lpstr>
      <vt:lpstr>Office tema</vt:lpstr>
      <vt:lpstr>Vietos projektų paraiškos. Reikalavimai</vt:lpstr>
      <vt:lpstr>Vietos projektų paraiškų teikimas</vt:lpstr>
      <vt:lpstr>Vietos projekto paraiškų pateikimo būdai I</vt:lpstr>
      <vt:lpstr>Vietos projekto paraiškų pateikimo reikalavimai</vt:lpstr>
      <vt:lpstr>Pareiškėjo pateikiami dokumentai 1</vt:lpstr>
      <vt:lpstr>Pareiškėjo pateikiami dokumentai 2</vt:lpstr>
      <vt:lpstr>Pareiškėjo pateikiami dokumentai 3</vt:lpstr>
      <vt:lpstr>Pareiškėjo pateikiami dokumentai 4</vt:lpstr>
      <vt:lpstr>Pareiškėjo pateikiami dokumentai 5</vt:lpstr>
      <vt:lpstr>Pareiškėjo pateikiami dokumentai 6</vt:lpstr>
      <vt:lpstr>Pareiškėjo pateikiami dokumentai 7</vt:lpstr>
      <vt:lpstr>Pareiškėjo pateikiami dokumentai 8</vt:lpstr>
      <vt:lpstr>Pareiškėjo pateikiami dokumentai 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User</dc:creator>
  <cp:lastModifiedBy>Raimonda Viliminie</cp:lastModifiedBy>
  <cp:revision>27</cp:revision>
  <dcterms:created xsi:type="dcterms:W3CDTF">2018-11-05T10:10:36Z</dcterms:created>
  <dcterms:modified xsi:type="dcterms:W3CDTF">2018-11-07T12:24:22Z</dcterms:modified>
</cp:coreProperties>
</file>