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6" r:id="rId2"/>
    <p:sldId id="257" r:id="rId3"/>
    <p:sldId id="259" r:id="rId4"/>
    <p:sldId id="260" r:id="rId5"/>
    <p:sldId id="261" r:id="rId6"/>
    <p:sldId id="269" r:id="rId7"/>
    <p:sldId id="258" r:id="rId8"/>
    <p:sldId id="262" r:id="rId9"/>
    <p:sldId id="268" r:id="rId10"/>
    <p:sldId id="263" r:id="rId11"/>
    <p:sldId id="264" r:id="rId12"/>
    <p:sldId id="265" r:id="rId13"/>
    <p:sldId id="267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3" autoAdjust="0"/>
    <p:restoredTop sz="95683" autoAdjust="0"/>
  </p:normalViewPr>
  <p:slideViewPr>
    <p:cSldViewPr>
      <p:cViewPr varScale="1">
        <p:scale>
          <a:sx n="82" d="100"/>
          <a:sy n="82" d="100"/>
        </p:scale>
        <p:origin x="156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4B91-846D-4760-8D77-76F5501C6B78}" type="datetimeFigureOut">
              <a:rPr lang="lt-LT" smtClean="0"/>
              <a:t>2018-11-07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838D0-2F48-405A-8AF9-BC5250A170E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474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838D0-2F48-405A-8AF9-BC5250A170E5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67401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838D0-2F48-405A-8AF9-BC5250A170E5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55907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838D0-2F48-405A-8AF9-BC5250A170E5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52144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838D0-2F48-405A-8AF9-BC5250A170E5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28834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838D0-2F48-405A-8AF9-BC5250A170E5}" type="slidenum">
              <a:rPr lang="lt-LT" smtClean="0"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07743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838D0-2F48-405A-8AF9-BC5250A170E5}" type="slidenum">
              <a:rPr lang="lt-LT" smtClean="0"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39797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Spustelėję redag. ruoš. paantrš.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0B8C-17D9-45F4-9F69-2FFD1E24C858}" type="datetime1">
              <a:rPr lang="lt-LT" smtClean="0"/>
              <a:t>2018-11-07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107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DF3B-82B3-423D-93F5-6B59EF63DE7E}" type="datetime1">
              <a:rPr lang="lt-LT" smtClean="0"/>
              <a:t>2018-11-07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7337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9008-B97F-40FF-8E77-0BA25989B229}" type="datetime1">
              <a:rPr lang="lt-LT" smtClean="0"/>
              <a:t>2018-11-07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3240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252E4-F808-4124-AEBE-9BA8EE8F582F}" type="datetime1">
              <a:rPr lang="lt-LT" smtClean="0"/>
              <a:t>2018-11-07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9730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232E-1455-4A21-81BE-BE9597F3E00B}" type="datetime1">
              <a:rPr lang="lt-LT" smtClean="0"/>
              <a:t>2018-11-07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861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57E3-4E91-4B40-92BC-6B83009B2F7C}" type="datetime1">
              <a:rPr lang="lt-LT" smtClean="0"/>
              <a:t>2018-11-07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2575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08D0-0A85-49D1-8D27-7F9FB2AE1123}" type="datetime1">
              <a:rPr lang="lt-LT" smtClean="0"/>
              <a:t>2018-11-07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0881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B8F84-16B8-4AE1-991B-B24CFC7C9C1F}" type="datetime1">
              <a:rPr lang="lt-LT" smtClean="0"/>
              <a:t>2018-11-07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8454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D0FC-A640-4B75-B752-2AD40C37347C}" type="datetime1">
              <a:rPr lang="lt-LT" smtClean="0"/>
              <a:t>2018-11-07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5784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AB41-B1FD-49F6-AFDA-81299AAD7062}" type="datetime1">
              <a:rPr lang="lt-LT" smtClean="0"/>
              <a:t>2018-11-07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2840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9461-288B-42AC-B692-A28CAB8E5E5D}" type="datetime1">
              <a:rPr lang="lt-LT" smtClean="0"/>
              <a:t>2018-11-07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6556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B291-E7D1-4CF5-89E8-350C8542D2A1}" type="datetime1">
              <a:rPr lang="lt-LT" smtClean="0"/>
              <a:t>2018-11-07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4735B-FFB2-4703-B836-68794C73E81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4691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9D37025-AC82-4054-988E-26E627A553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/>
              <a:t>LEADER projektai. Reikalavimai statyboms ir remontams</a:t>
            </a:r>
            <a:endParaRPr lang="en-US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7D95503-19A1-4E87-A794-C4143DA61F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/>
              <a:t>2018 m. spalis</a:t>
            </a:r>
          </a:p>
          <a:p>
            <a:endParaRPr lang="lt-LT" dirty="0"/>
          </a:p>
          <a:p>
            <a:r>
              <a:rPr lang="lt-LT" sz="1200" dirty="0"/>
              <a:t>Parengė Valerijus </a:t>
            </a:r>
            <a:r>
              <a:rPr lang="lt-LT" sz="1200" dirty="0" err="1"/>
              <a:t>Rancevas</a:t>
            </a:r>
            <a:endParaRPr lang="en-US" sz="1200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E8130030-898A-4851-BBEF-AAC8BBB19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1</a:t>
            </a:fld>
            <a:endParaRPr lang="lt-LT"/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670D2D9A-D972-4195-8CAB-CAC91FD2C0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079" y="357139"/>
            <a:ext cx="5581842" cy="86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123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lt-LT" sz="2800" b="1" dirty="0"/>
              <a:t>Pagrindinės sąvokos 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187624" y="1196752"/>
            <a:ext cx="7704856" cy="5256584"/>
          </a:xfrm>
        </p:spPr>
        <p:txBody>
          <a:bodyPr>
            <a:noAutofit/>
          </a:bodyPr>
          <a:lstStyle/>
          <a:p>
            <a:r>
              <a:rPr lang="lt-LT" sz="2000" b="1" dirty="0"/>
              <a:t>5. Statiniai skirstomi į pastatus ir inžinerinius statinius:</a:t>
            </a:r>
          </a:p>
          <a:p>
            <a:endParaRPr lang="lt-LT" sz="2000" dirty="0"/>
          </a:p>
          <a:p>
            <a:pPr marL="0" indent="0">
              <a:buNone/>
            </a:pPr>
            <a:r>
              <a:rPr lang="lt-LT" sz="2000" i="1" dirty="0"/>
              <a:t>5.1. Pastatai pagal paskirtį skirstomi į dvi grupes:</a:t>
            </a:r>
          </a:p>
          <a:p>
            <a:pPr marL="0" indent="0">
              <a:buNone/>
            </a:pPr>
            <a:r>
              <a:rPr lang="lt-LT" sz="2000" dirty="0"/>
              <a:t>5.1.1. gyvenamuosius pastatus;</a:t>
            </a:r>
          </a:p>
          <a:p>
            <a:pPr marL="0" indent="0">
              <a:buNone/>
            </a:pPr>
            <a:r>
              <a:rPr lang="lt-LT" sz="2000" dirty="0"/>
              <a:t>5.1.2. negyvenamuosius pastatus.</a:t>
            </a:r>
          </a:p>
          <a:p>
            <a:pPr marL="0" indent="0">
              <a:buNone/>
            </a:pPr>
            <a:endParaRPr lang="lt-LT" sz="2000" dirty="0"/>
          </a:p>
          <a:p>
            <a:pPr marL="0" indent="0">
              <a:buNone/>
            </a:pPr>
            <a:r>
              <a:rPr lang="lt-LT" sz="2000" i="1" dirty="0"/>
              <a:t>5.2. Inžineriniai statiniai pagal paskirtį skirstomi į grupes:</a:t>
            </a:r>
          </a:p>
          <a:p>
            <a:pPr marL="0" indent="0">
              <a:buNone/>
            </a:pPr>
            <a:r>
              <a:rPr lang="lt-LT" sz="2000" dirty="0"/>
              <a:t>5.2.1. susisiekimo komunikacijos;</a:t>
            </a:r>
          </a:p>
          <a:p>
            <a:pPr marL="0" indent="0">
              <a:buNone/>
            </a:pPr>
            <a:r>
              <a:rPr lang="lt-LT" sz="2000" dirty="0"/>
              <a:t>5.2.2. inžineriniai tinklai;</a:t>
            </a:r>
          </a:p>
          <a:p>
            <a:pPr marL="0" indent="0">
              <a:buNone/>
            </a:pPr>
            <a:r>
              <a:rPr lang="lt-LT" sz="2000" dirty="0"/>
              <a:t>5.2.3. hidrotechnikos statiniai;</a:t>
            </a:r>
          </a:p>
          <a:p>
            <a:pPr marL="0" indent="0">
              <a:buNone/>
            </a:pPr>
            <a:r>
              <a:rPr lang="lt-LT" sz="2000" dirty="0"/>
              <a:t>5.2.4. kiti inžineriniai statiniai.</a:t>
            </a:r>
          </a:p>
          <a:p>
            <a:pPr marL="0" indent="0">
              <a:buNone/>
            </a:pPr>
            <a:endParaRPr lang="lt-LT" sz="2000" dirty="0"/>
          </a:p>
          <a:p>
            <a:pPr marL="0" indent="0" algn="r">
              <a:buNone/>
            </a:pPr>
            <a:endParaRPr lang="lt-LT" sz="1200" b="1" cap="all" dirty="0"/>
          </a:p>
          <a:p>
            <a:pPr marL="0" indent="0" algn="r">
              <a:buNone/>
            </a:pPr>
            <a:r>
              <a:rPr lang="lt-LT" sz="1200" b="1" cap="all" dirty="0"/>
              <a:t>STATYBOS TECHNINIS REGLAMENTAS STR 1.01.03:2017 „STATINIŲ KLASIFIKAVIMAS“</a:t>
            </a:r>
            <a:endParaRPr lang="lt-LT" sz="1200" dirty="0"/>
          </a:p>
          <a:p>
            <a:pPr marL="0" indent="0">
              <a:buNone/>
            </a:pPr>
            <a:endParaRPr lang="lt-LT" sz="200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10</a:t>
            </a:fld>
            <a:endParaRPr lang="lt-LT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8E9AE3AA-86D8-429A-BE28-33D80D9952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064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lt-LT" sz="2800" b="1" dirty="0"/>
              <a:t>Pagrindinės sąvokos II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27584" y="1196752"/>
            <a:ext cx="8064896" cy="4752528"/>
          </a:xfrm>
        </p:spPr>
        <p:txBody>
          <a:bodyPr>
            <a:noAutofit/>
          </a:bodyPr>
          <a:lstStyle/>
          <a:p>
            <a:r>
              <a:rPr lang="lt-LT" sz="2000" b="1" dirty="0"/>
              <a:t>6. Gyvenamieji pastatai pagal tipą skirstomi į pogrupius</a:t>
            </a:r>
            <a:r>
              <a:rPr lang="lt-LT" sz="2000" dirty="0"/>
              <a:t>:</a:t>
            </a:r>
          </a:p>
          <a:p>
            <a:r>
              <a:rPr lang="lt-LT" sz="2000" dirty="0"/>
              <a:t>6.1. gyvenamosios paskirties (vieno buto) pastatai – skirti gyventi vienai šeimai;</a:t>
            </a:r>
          </a:p>
          <a:p>
            <a:r>
              <a:rPr lang="lt-LT" sz="2000" dirty="0"/>
              <a:t>6.2. gyvenamosios paskirties (dviejų butų) pastatai – skirti gyventi dviem šeimoms;</a:t>
            </a:r>
          </a:p>
          <a:p>
            <a:r>
              <a:rPr lang="lt-LT" sz="2000" dirty="0"/>
              <a:t>6.3 gyvenamosios paskirties (trijų ir daugiau butų (daugiabučiai)</a:t>
            </a:r>
          </a:p>
          <a:p>
            <a:r>
              <a:rPr lang="lt-LT" sz="2000" dirty="0"/>
              <a:t>6.4 gyvenamosios paskirties (įvairių socialinių grupių asmenims) pastatai – skirti gyventi įvairių socialinių grupių asmenims (bendrabučiai, vaikų namai, prieglaudos, globos namai, šeimos namai, vienuolynai ir pan.)</a:t>
            </a:r>
            <a:endParaRPr lang="lt-LT" sz="1200" b="1" cap="all" dirty="0"/>
          </a:p>
          <a:p>
            <a:pPr marL="0" indent="0" algn="r">
              <a:buNone/>
            </a:pPr>
            <a:endParaRPr lang="lt-LT" sz="1200" b="1" cap="all" dirty="0"/>
          </a:p>
          <a:p>
            <a:pPr marL="0" indent="0" algn="r">
              <a:buNone/>
            </a:pPr>
            <a:endParaRPr lang="lt-LT" sz="1200" b="1" cap="all" dirty="0"/>
          </a:p>
          <a:p>
            <a:pPr marL="0" indent="0" algn="r">
              <a:buNone/>
            </a:pPr>
            <a:endParaRPr lang="lt-LT" sz="1200" b="1" cap="all" dirty="0"/>
          </a:p>
          <a:p>
            <a:pPr marL="0" indent="0" algn="r">
              <a:buNone/>
            </a:pPr>
            <a:endParaRPr lang="lt-LT" sz="1200" b="1" cap="all" dirty="0"/>
          </a:p>
          <a:p>
            <a:pPr marL="0" indent="0" algn="r">
              <a:buNone/>
            </a:pPr>
            <a:endParaRPr lang="lt-LT" sz="1200" b="1" cap="all" dirty="0"/>
          </a:p>
          <a:p>
            <a:pPr marL="0" indent="0" algn="r">
              <a:buNone/>
            </a:pPr>
            <a:endParaRPr lang="lt-LT" sz="1200" b="1" cap="all" dirty="0"/>
          </a:p>
          <a:p>
            <a:pPr marL="0" indent="0" algn="r">
              <a:buNone/>
            </a:pPr>
            <a:r>
              <a:rPr lang="lt-LT" sz="1200" b="1" cap="all" dirty="0"/>
              <a:t>STATYBOS TECHNINIS REGLAMENTAS STR 1.01.03:2017 „STATINIŲ KLASIFIKAVIMAS“</a:t>
            </a:r>
            <a:endParaRPr lang="lt-LT" sz="1200" dirty="0"/>
          </a:p>
          <a:p>
            <a:pPr marL="0" indent="0">
              <a:buNone/>
            </a:pPr>
            <a:endParaRPr lang="lt-LT" sz="200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11</a:t>
            </a:fld>
            <a:endParaRPr lang="lt-LT" dirty="0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B2329A4B-1F50-4DE4-9A07-1AF4F5D488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06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lt-LT" sz="2800" b="1" dirty="0"/>
              <a:t>Pagrindinės sąvokos III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6712" y="1654796"/>
            <a:ext cx="8064896" cy="4464496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lt-LT" sz="1800" dirty="0"/>
              <a:t>7.1. viešbučių paskirties pastatai;</a:t>
            </a:r>
          </a:p>
          <a:p>
            <a:pPr marL="0" indent="0">
              <a:buNone/>
            </a:pPr>
            <a:r>
              <a:rPr lang="lt-LT" sz="1800" dirty="0"/>
              <a:t>7.2. administracinės paskirties;</a:t>
            </a:r>
          </a:p>
          <a:p>
            <a:pPr marL="0" indent="0">
              <a:buNone/>
            </a:pPr>
            <a:r>
              <a:rPr lang="lt-LT" sz="1800" dirty="0"/>
              <a:t>7.3. prekybos paskirties pastatai;</a:t>
            </a:r>
          </a:p>
          <a:p>
            <a:pPr marL="0" indent="0">
              <a:buNone/>
            </a:pPr>
            <a:r>
              <a:rPr lang="lt-LT" sz="1800" dirty="0"/>
              <a:t>7.4. paslaugų paskirties;</a:t>
            </a:r>
          </a:p>
          <a:p>
            <a:pPr marL="0" indent="0">
              <a:buNone/>
            </a:pPr>
            <a:r>
              <a:rPr lang="lt-LT" sz="1800" dirty="0"/>
              <a:t>7.5. maitinimo paskirties;</a:t>
            </a:r>
          </a:p>
          <a:p>
            <a:pPr marL="0" indent="0">
              <a:buNone/>
            </a:pPr>
            <a:r>
              <a:rPr lang="lt-LT" sz="1800" dirty="0"/>
              <a:t>7.6. transporto paskirties;</a:t>
            </a:r>
          </a:p>
          <a:p>
            <a:pPr marL="0" indent="0">
              <a:buNone/>
            </a:pPr>
            <a:r>
              <a:rPr lang="lt-LT" sz="1800" dirty="0"/>
              <a:t>7.7. garažų paskirties pastatai;</a:t>
            </a:r>
          </a:p>
          <a:p>
            <a:pPr marL="0" indent="0">
              <a:buNone/>
            </a:pPr>
            <a:r>
              <a:rPr lang="lt-LT" sz="1800" dirty="0"/>
              <a:t>7.8. gamybos, pramonės paskirties pastatai;</a:t>
            </a:r>
          </a:p>
          <a:p>
            <a:pPr marL="0" indent="0">
              <a:buNone/>
            </a:pPr>
            <a:r>
              <a:rPr lang="lt-LT" sz="1800" dirty="0"/>
              <a:t>7.9. sandėliavimo paskirties pastatai;</a:t>
            </a:r>
          </a:p>
          <a:p>
            <a:pPr marL="0" indent="0">
              <a:buNone/>
            </a:pPr>
            <a:r>
              <a:rPr lang="lt-LT" sz="1800" dirty="0"/>
              <a:t>7.10. kultūros paskirties;</a:t>
            </a:r>
          </a:p>
          <a:p>
            <a:pPr marL="0" indent="0">
              <a:buNone/>
            </a:pPr>
            <a:r>
              <a:rPr lang="lt-LT" sz="1800" dirty="0"/>
              <a:t>7.11. mokslo paskirties;</a:t>
            </a:r>
          </a:p>
          <a:p>
            <a:pPr marL="0" indent="0">
              <a:buNone/>
            </a:pPr>
            <a:r>
              <a:rPr lang="lt-LT" sz="1800" dirty="0"/>
              <a:t>7.12. gydymo paskirties pastatai</a:t>
            </a:r>
            <a:r>
              <a:rPr lang="lt-LT" sz="1800" b="1" dirty="0"/>
              <a:t> </a:t>
            </a:r>
            <a:r>
              <a:rPr lang="lt-LT" sz="1800" dirty="0"/>
              <a:t>;</a:t>
            </a:r>
          </a:p>
          <a:p>
            <a:pPr marL="0" indent="0">
              <a:buNone/>
            </a:pPr>
            <a:endParaRPr lang="lt-LT" sz="1800" dirty="0"/>
          </a:p>
          <a:p>
            <a:pPr marL="0" indent="0">
              <a:buNone/>
            </a:pPr>
            <a:r>
              <a:rPr lang="lt-LT" sz="1800" dirty="0"/>
              <a:t>7.13. poilsio paskirties ;</a:t>
            </a:r>
          </a:p>
          <a:p>
            <a:pPr marL="0" indent="0">
              <a:buNone/>
            </a:pPr>
            <a:r>
              <a:rPr lang="lt-LT" sz="1800" dirty="0"/>
              <a:t>7.14. sporto paskirties pastatai;</a:t>
            </a:r>
          </a:p>
          <a:p>
            <a:pPr marL="0" indent="0">
              <a:buNone/>
            </a:pPr>
            <a:r>
              <a:rPr lang="lt-LT" sz="1800" dirty="0"/>
              <a:t>7.15. religinės paskirties pastatai;</a:t>
            </a:r>
          </a:p>
          <a:p>
            <a:pPr marL="0" indent="0">
              <a:buNone/>
            </a:pPr>
            <a:r>
              <a:rPr lang="lt-LT" sz="1800" dirty="0"/>
              <a:t>7.16. specialiosios paskirties ;</a:t>
            </a:r>
          </a:p>
          <a:p>
            <a:pPr marL="0" indent="0">
              <a:buNone/>
            </a:pPr>
            <a:r>
              <a:rPr lang="lt-LT" sz="1800" dirty="0"/>
              <a:t>7.17. pagalbinio ūkio paskirties;</a:t>
            </a:r>
          </a:p>
          <a:p>
            <a:pPr marL="0" indent="0">
              <a:buNone/>
            </a:pPr>
            <a:r>
              <a:rPr lang="lt-LT" sz="1800" dirty="0"/>
              <a:t>7.18. kitos (fermų) paskirties;</a:t>
            </a:r>
          </a:p>
          <a:p>
            <a:pPr marL="0" indent="0">
              <a:buNone/>
            </a:pPr>
            <a:r>
              <a:rPr lang="lt-LT" sz="1800" dirty="0"/>
              <a:t>7.20. kitos (šiltnamių) paskirties pastatai;</a:t>
            </a:r>
          </a:p>
          <a:p>
            <a:pPr marL="0" indent="0">
              <a:buNone/>
            </a:pPr>
            <a:r>
              <a:rPr lang="lt-LT" sz="1800" dirty="0"/>
              <a:t>7.21. kiti (sodų) paskirties pastatai ;</a:t>
            </a:r>
          </a:p>
          <a:p>
            <a:pPr marL="0" indent="0">
              <a:buNone/>
            </a:pPr>
            <a:r>
              <a:rPr lang="lt-LT" sz="1800" dirty="0"/>
              <a:t>7.22. kitos paskirties pastatai – kitos paskirties pastatai, nurodant tikslinę paskirtį (lošimų namų pastatai ir kita), kurių negalima priskirti prie kitų Reglamente išvardintų pastatų grupių (pogrupių).</a:t>
            </a:r>
            <a:endParaRPr lang="lt-LT" sz="2000" dirty="0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8E40D340-31AE-4855-907F-4C9AC44A4B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  <p:sp>
        <p:nvSpPr>
          <p:cNvPr id="6" name="Stačiakampis 5">
            <a:extLst>
              <a:ext uri="{FF2B5EF4-FFF2-40B4-BE49-F238E27FC236}">
                <a16:creationId xmlns:a16="http://schemas.microsoft.com/office/drawing/2014/main" id="{DB2BA69E-EDD2-4C4E-BB41-B50E6BBC5405}"/>
              </a:ext>
            </a:extLst>
          </p:cNvPr>
          <p:cNvSpPr/>
          <p:nvPr/>
        </p:nvSpPr>
        <p:spPr>
          <a:xfrm>
            <a:off x="836712" y="1064228"/>
            <a:ext cx="65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dirty="0"/>
              <a:t>7. Negyvenamieji pastatai pagal paskirtį skirstomi į pogrupius:</a:t>
            </a: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395D3B9D-D850-456F-86A6-7C1E8AE5D708}"/>
              </a:ext>
            </a:extLst>
          </p:cNvPr>
          <p:cNvSpPr/>
          <p:nvPr/>
        </p:nvSpPr>
        <p:spPr>
          <a:xfrm>
            <a:off x="3635896" y="6209722"/>
            <a:ext cx="526571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100" b="1" cap="all" dirty="0"/>
              <a:t>STATYBOS TECHNINIS REGLAMENTAS STR 1.01.03:2017 „STATINIŲ KLASIFIKAVIMAS“</a:t>
            </a:r>
            <a:endParaRPr lang="lt-LT" sz="1100" dirty="0"/>
          </a:p>
        </p:txBody>
      </p:sp>
    </p:spTree>
    <p:extLst>
      <p:ext uri="{BB962C8B-B14F-4D97-AF65-F5344CB8AC3E}">
        <p14:creationId xmlns:p14="http://schemas.microsoft.com/office/powerpoint/2010/main" val="865563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DEA4465-844E-4BC0-A2E0-4BE7B83A7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Sudėtingi ir </a:t>
            </a:r>
            <a:r>
              <a:rPr lang="lt-LT" dirty="0">
                <a:solidFill>
                  <a:srgbClr val="FF0000"/>
                </a:solidFill>
              </a:rPr>
              <a:t>nesudėtingi</a:t>
            </a:r>
            <a:r>
              <a:rPr lang="lt-LT" dirty="0"/>
              <a:t> statiniai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0413264-E956-4A9F-824A-2005CDFBF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r>
              <a:rPr lang="lt-LT" dirty="0"/>
              <a:t>Nesudėtingi statiniai, kokių dokumentų reikalauja STR</a:t>
            </a:r>
            <a:endParaRPr lang="en-US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3D8A645A-4F7C-445F-B59D-1D9E947EE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13</a:t>
            </a:fld>
            <a:endParaRPr lang="lt-LT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D77A094B-27E2-4700-B30D-76FE037EAA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927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lt-LT" sz="2800" b="1" dirty="0"/>
              <a:t>Supaprastintas statybos projektas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16"/>
          </a:xfrm>
        </p:spPr>
        <p:txBody>
          <a:bodyPr>
            <a:normAutofit/>
          </a:bodyPr>
          <a:lstStyle/>
          <a:p>
            <a:r>
              <a:rPr lang="lt-LT" sz="2000" b="1" dirty="0"/>
              <a:t>privalomas II grupės nesudėtingiems statiniams</a:t>
            </a:r>
            <a:r>
              <a:rPr lang="lt-LT" sz="2000" dirty="0"/>
              <a:t>, taip pat nesudėtingiems statiniams, kurie yra kultūros paveldo objekto teritorijoje, valstybiniuose parkuose, rezervatuose, draustiniuose, ekologinės apsaugos prioriteto (apsaugančiose) teritorijose, tarp jų ir paviršinio vandens telkinių apsaugos zonose.</a:t>
            </a:r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pPr marL="0" indent="0" algn="r">
              <a:buNone/>
            </a:pPr>
            <a:r>
              <a:rPr lang="lt-LT" sz="1200" b="1" cap="all" dirty="0"/>
              <a:t>STR 1.01.03:2017  „STATINIŲ KLASIFIKAVIMAS“</a:t>
            </a:r>
            <a:endParaRPr lang="lt-LT" sz="1200" dirty="0"/>
          </a:p>
          <a:p>
            <a:endParaRPr lang="lt-LT" sz="200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14</a:t>
            </a:fld>
            <a:endParaRPr lang="lt-LT"/>
          </a:p>
        </p:txBody>
      </p:sp>
      <p:graphicFrame>
        <p:nvGraphicFramePr>
          <p:cNvPr id="5" name="Lentelė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214398"/>
              </p:ext>
            </p:extLst>
          </p:nvPr>
        </p:nvGraphicFramePr>
        <p:xfrm>
          <a:off x="755578" y="2309169"/>
          <a:ext cx="7776862" cy="3558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2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8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0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0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494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4373">
                <a:tc rowSpan="3">
                  <a:txBody>
                    <a:bodyPr/>
                    <a:lstStyle/>
                    <a:p>
                      <a:pPr marL="508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Eil. Nr.</a:t>
                      </a:r>
                    </a:p>
                    <a:p>
                      <a:pPr marL="508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Pastatai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>
                          <a:effectLst/>
                        </a:rPr>
                        <a:t>Pastatų požymiai ir techniniai parametrai </a:t>
                      </a:r>
                      <a:endParaRPr lang="lt-L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Pastabos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63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>
                          <a:effectLst/>
                        </a:rPr>
                        <a:t>Didžiausias aukštis, m</a:t>
                      </a:r>
                      <a:endParaRPr lang="lt-L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>
                          <a:effectLst/>
                        </a:rPr>
                        <a:t>Didžiausias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>
                          <a:effectLst/>
                        </a:rPr>
                        <a:t>plotas, m</a:t>
                      </a:r>
                      <a:r>
                        <a:rPr lang="lt-LT" sz="1100" baseline="30000" dirty="0">
                          <a:effectLst/>
                        </a:rPr>
                        <a:t>2</a:t>
                      </a:r>
                      <a:endParaRPr lang="lt-L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373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100">
                          <a:effectLst/>
                        </a:rPr>
                        <a:t>I grupė</a:t>
                      </a:r>
                      <a:endParaRPr lang="lt-L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100">
                          <a:effectLst/>
                        </a:rPr>
                        <a:t>II grupė</a:t>
                      </a:r>
                      <a:endParaRPr lang="lt-L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100">
                          <a:effectLst/>
                        </a:rPr>
                        <a:t>I grupė</a:t>
                      </a:r>
                      <a:endParaRPr lang="lt-L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>
                          <a:effectLst/>
                        </a:rPr>
                        <a:t>II grupė</a:t>
                      </a:r>
                      <a:endParaRPr lang="lt-L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450">
                <a:tc gridSpan="7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Gyvenamieji pastatai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908">
                <a:tc>
                  <a:txBody>
                    <a:bodyPr/>
                    <a:lstStyle/>
                    <a:p>
                      <a:pPr marL="508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1.</a:t>
                      </a:r>
                    </a:p>
                    <a:p>
                      <a:pPr marL="508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Gyvenamosios paskirties (vieno, dviejų butų) pastatas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_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&gt;8,5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_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&gt;80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Projektuojami pagal </a:t>
                      </a:r>
                      <a:br>
                        <a:rPr lang="lt-LT" sz="1000" dirty="0">
                          <a:effectLst/>
                        </a:rPr>
                      </a:br>
                      <a:r>
                        <a:rPr lang="lt-LT" sz="1000" dirty="0">
                          <a:effectLst/>
                        </a:rPr>
                        <a:t>STR 2.02.09:2005 „Vienbučiai ir dvibučiai gyvenamieji pastatai“ nustatytus reikalavimus [3.35]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989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Negyvenamieji pastatai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494">
                <a:tc>
                  <a:txBody>
                    <a:bodyPr/>
                    <a:lstStyle/>
                    <a:p>
                      <a:pPr marL="508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2.</a:t>
                      </a:r>
                    </a:p>
                    <a:p>
                      <a:pPr marL="508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Pagalbinio ūkio paskirties pastatai – be gyvenamųjų patalpų 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&gt;8,5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50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&gt;80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450">
                <a:tc>
                  <a:txBody>
                    <a:bodyPr/>
                    <a:lstStyle/>
                    <a:p>
                      <a:pPr marL="508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3.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kitos (šiltnamių) paskirties pastatai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5</a:t>
                      </a: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_</a:t>
                      </a: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80</a:t>
                      </a: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_</a:t>
                      </a: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450">
                <a:tc>
                  <a:txBody>
                    <a:bodyPr/>
                    <a:lstStyle/>
                    <a:p>
                      <a:pPr marL="508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4.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Sodo namai [3.15]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8,5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_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80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_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37">
                <a:tc>
                  <a:txBody>
                    <a:bodyPr/>
                    <a:lstStyle/>
                    <a:p>
                      <a:pPr marL="508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5.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Kiti negyvenamieji pastatai nenurodyti 2, 3 ir 4 punktuose 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8,5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50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80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lt-LT" sz="10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000" dirty="0">
                          <a:effectLst/>
                        </a:rPr>
                        <a:t> </a:t>
                      </a:r>
                      <a:endParaRPr lang="lt-L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05" marR="29005" marT="29005" marB="2900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Paveikslėlis 5">
            <a:extLst>
              <a:ext uri="{FF2B5EF4-FFF2-40B4-BE49-F238E27FC236}">
                <a16:creationId xmlns:a16="http://schemas.microsoft.com/office/drawing/2014/main" id="{5D9EDE73-E84F-4512-A3B5-7B4463459B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444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l"/>
            <a:r>
              <a:rPr lang="en-US" sz="2000" b="1" cap="all" dirty="0"/>
              <a:t>KADA PRIVALOMAS STATYBĄ LEIDŽIANTIS DOKUMENTAS</a:t>
            </a:r>
            <a:r>
              <a:rPr lang="lt-LT" sz="2000" b="1" cap="all" dirty="0"/>
              <a:t>? I</a:t>
            </a:r>
            <a:endParaRPr lang="lt-LT" sz="20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fontAlgn="ctr"/>
            <a:r>
              <a:rPr lang="lt-LT" sz="1800" dirty="0"/>
              <a:t>1. Leidimas </a:t>
            </a:r>
            <a:r>
              <a:rPr lang="lt-LT" sz="1800" b="1" dirty="0"/>
              <a:t>statyti naują statinį </a:t>
            </a:r>
            <a:r>
              <a:rPr lang="lt-LT" sz="1800" dirty="0"/>
              <a:t>privalomas šiais naujo nesudėtingojo statinio statybos atvejais:</a:t>
            </a:r>
          </a:p>
          <a:p>
            <a:r>
              <a:rPr lang="lt-LT" sz="1800" dirty="0"/>
              <a:t>1.1. kultūros paveldo objekto teritorijoje, &lt;.....&gt; Europos ekologinio tinklo „</a:t>
            </a:r>
            <a:r>
              <a:rPr lang="lt-LT" sz="1800" dirty="0" err="1"/>
              <a:t>Natura</a:t>
            </a:r>
            <a:r>
              <a:rPr lang="lt-LT" sz="1800" dirty="0"/>
              <a:t> 2000“ teritorijoje (jeigu statoma ne sodyboje) – statant </a:t>
            </a:r>
            <a:r>
              <a:rPr lang="lt-LT" sz="1800" b="1" dirty="0"/>
              <a:t>I grupės nesudėtingąjį statinį; </a:t>
            </a:r>
          </a:p>
          <a:p>
            <a:pPr fontAlgn="ctr"/>
            <a:r>
              <a:rPr lang="lt-LT" sz="1800" dirty="0"/>
              <a:t>1.2. &lt;.....&gt; konservacinės apsaugos prioriteto ar kompleksinėje saugomoje teritorijoje, kultūros paveldo objekto teritorijoje, &lt;.....&gt;  Europos ekologinio tinklo „</a:t>
            </a:r>
            <a:r>
              <a:rPr lang="lt-LT" sz="1800" dirty="0" err="1"/>
              <a:t>Natura</a:t>
            </a:r>
            <a:r>
              <a:rPr lang="lt-LT" sz="1800" dirty="0"/>
              <a:t> 2000“ teritorijoje (jeigu statoma ne sodyboje) – statant </a:t>
            </a:r>
            <a:r>
              <a:rPr lang="lt-LT" sz="1800" b="1" dirty="0"/>
              <a:t>II grupės nesudėtingąjį statinį;</a:t>
            </a:r>
          </a:p>
          <a:p>
            <a:pPr fontAlgn="ctr"/>
            <a:r>
              <a:rPr lang="lt-LT" sz="1800" dirty="0"/>
              <a:t>1.3. statant</a:t>
            </a:r>
            <a:r>
              <a:rPr lang="lt-LT" sz="1800" b="1" dirty="0"/>
              <a:t> II grupės </a:t>
            </a:r>
            <a:r>
              <a:rPr lang="lt-LT" sz="1800" dirty="0"/>
              <a:t>nesudėtingąjį gyvenamosios paskirties (vieno, dviejų butų) pastatą;</a:t>
            </a:r>
          </a:p>
          <a:p>
            <a:pPr fontAlgn="ctr"/>
            <a:r>
              <a:rPr lang="lt-LT" sz="1800" dirty="0"/>
              <a:t>1.4. magistralinio dujotiekio vietovės klasių teritorijose, esančiose 200 metrų atstumu abipus magistralinio dujotiekio vamzdyno ašies, – statant </a:t>
            </a:r>
            <a:r>
              <a:rPr lang="lt-LT" sz="1800" b="1" dirty="0"/>
              <a:t>I ir (ar) II grupės </a:t>
            </a:r>
            <a:r>
              <a:rPr lang="lt-LT" sz="1800" dirty="0"/>
              <a:t>nesudėtingąjį statinį;</a:t>
            </a:r>
          </a:p>
          <a:p>
            <a:r>
              <a:rPr lang="lt-LT" sz="1800" dirty="0"/>
              <a:t>1.5. </a:t>
            </a:r>
            <a:r>
              <a:rPr lang="lt-LT" sz="1800" b="1" dirty="0"/>
              <a:t>statant II </a:t>
            </a:r>
            <a:r>
              <a:rPr lang="lt-LT" sz="1800" dirty="0"/>
              <a:t>grupės nesudėtingų statinių kategorijai priskirtas [8.28] nuotekų valyklas ir (ar) nuotekų kaupimo rezervuarus. </a:t>
            </a:r>
          </a:p>
          <a:p>
            <a:pPr marL="0" indent="0" algn="r">
              <a:buNone/>
            </a:pPr>
            <a:endParaRPr lang="lt-LT" sz="1200" dirty="0"/>
          </a:p>
          <a:p>
            <a:pPr marL="0" indent="0" algn="r">
              <a:buNone/>
            </a:pPr>
            <a:r>
              <a:rPr lang="lt-LT" sz="1200" b="1" dirty="0"/>
              <a:t>STR 1.05.01:2017  STATYBĄ LEIDŽIANTYS DOKUMENTAI ...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15</a:t>
            </a:fld>
            <a:endParaRPr lang="lt-LT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101424A1-9A9F-4D4E-B6C2-66047591F7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63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l"/>
            <a:r>
              <a:rPr lang="en-US" sz="2000" b="1" cap="all" dirty="0"/>
              <a:t>KADA PRIVALOMAS STATYBĄ LEIDŽIANTIS DOKUMENTAS</a:t>
            </a:r>
            <a:r>
              <a:rPr lang="lt-LT" sz="2000" b="1" cap="all" dirty="0"/>
              <a:t>? II</a:t>
            </a:r>
            <a:endParaRPr lang="lt-LT" sz="20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fontAlgn="ctr"/>
            <a:r>
              <a:rPr lang="lt-LT" sz="1800" dirty="0"/>
              <a:t>2. Leidimas </a:t>
            </a:r>
            <a:r>
              <a:rPr lang="lt-LT" sz="1800" b="1" dirty="0"/>
              <a:t>rekonstruoti statinį </a:t>
            </a:r>
            <a:r>
              <a:rPr lang="lt-LT" sz="1800" dirty="0"/>
              <a:t>privalomas šiais nesudėtingojo statinio rekonstravimo atvejais:</a:t>
            </a:r>
          </a:p>
          <a:p>
            <a:pPr fontAlgn="ctr"/>
            <a:r>
              <a:rPr lang="lt-LT" sz="1800" dirty="0"/>
              <a:t>2.1. kultūros paveldo objekto teritorijoje, &lt;.....&gt; – rekonstruojant </a:t>
            </a:r>
            <a:r>
              <a:rPr lang="lt-LT" sz="1800" b="1" dirty="0"/>
              <a:t>I grupės </a:t>
            </a:r>
            <a:r>
              <a:rPr lang="lt-LT" sz="1800" dirty="0"/>
              <a:t>nesudėtingąjį statinį;</a:t>
            </a:r>
          </a:p>
          <a:p>
            <a:pPr fontAlgn="ctr"/>
            <a:r>
              <a:rPr lang="lt-LT" sz="1800" dirty="0"/>
              <a:t>2.2. &lt;.....&gt; kompleksinėje saugomoje teritorijoje, kultūros paveldo objekto teritorijoje, &lt;.....&gt; Europos ekologinio tinklo „</a:t>
            </a:r>
            <a:r>
              <a:rPr lang="lt-LT" sz="1800" dirty="0" err="1"/>
              <a:t>Natura</a:t>
            </a:r>
            <a:r>
              <a:rPr lang="lt-LT" sz="1800" dirty="0"/>
              <a:t> 2000“ teritorijoje (jeigu rekonstruojamas ne sodyboje esantis statinys) – rekonstruojant </a:t>
            </a:r>
            <a:r>
              <a:rPr lang="lt-LT" sz="1800" b="1" dirty="0"/>
              <a:t>II grupės </a:t>
            </a:r>
            <a:r>
              <a:rPr lang="lt-LT" sz="1800" dirty="0"/>
              <a:t>nesudėtingąjį statinį;</a:t>
            </a:r>
          </a:p>
          <a:p>
            <a:pPr fontAlgn="ctr"/>
            <a:r>
              <a:rPr lang="lt-LT" sz="1800" dirty="0"/>
              <a:t>2.3. rekonstruojant nesudėtingąjį pastatą, kai </a:t>
            </a:r>
            <a:r>
              <a:rPr lang="lt-LT" sz="1800" b="1" dirty="0"/>
              <a:t>jo paskirtis keičiama į gyvenamąją</a:t>
            </a:r>
            <a:r>
              <a:rPr lang="lt-LT" sz="1800" dirty="0"/>
              <a:t>;</a:t>
            </a:r>
          </a:p>
          <a:p>
            <a:pPr fontAlgn="ctr"/>
            <a:r>
              <a:rPr lang="lt-LT" sz="1800" dirty="0"/>
              <a:t>2.4. magistralinio dujotiekio vietovės klasių teritorijose, esančiose 200 metrų atstumu abipus magistralinio dujotiekio vamzdyno ašies, – rekonstruojant </a:t>
            </a:r>
            <a:r>
              <a:rPr lang="lt-LT" sz="1800" b="1" dirty="0"/>
              <a:t>I ir (ar) II grupės</a:t>
            </a:r>
            <a:r>
              <a:rPr lang="lt-LT" sz="1800" dirty="0"/>
              <a:t> nesudėtingąjį statinį.</a:t>
            </a:r>
          </a:p>
          <a:p>
            <a:pPr marL="0" indent="0" fontAlgn="ctr">
              <a:buNone/>
            </a:pPr>
            <a:endParaRPr lang="lt-LT" sz="1800" dirty="0"/>
          </a:p>
          <a:p>
            <a:pPr marL="0" indent="0" fontAlgn="ctr">
              <a:buNone/>
            </a:pPr>
            <a:endParaRPr lang="lt-LT" sz="1800" dirty="0"/>
          </a:p>
          <a:p>
            <a:pPr marL="0" indent="0" fontAlgn="ctr">
              <a:buNone/>
            </a:pPr>
            <a:endParaRPr lang="lt-LT" sz="1800" dirty="0"/>
          </a:p>
          <a:p>
            <a:pPr marL="0" indent="0" fontAlgn="ctr">
              <a:buNone/>
            </a:pPr>
            <a:endParaRPr lang="lt-LT" sz="1800" dirty="0"/>
          </a:p>
          <a:p>
            <a:pPr marL="0" indent="0" algn="r" fontAlgn="ctr">
              <a:buNone/>
            </a:pPr>
            <a:r>
              <a:rPr lang="lt-LT" sz="1200" b="1" dirty="0"/>
              <a:t>STR 1.05.01:2017  STATYBĄ LEIDŽIANTYS DOKUMENTAI ...</a:t>
            </a:r>
          </a:p>
          <a:p>
            <a:pPr marL="0" indent="0" fontAlgn="ctr">
              <a:buNone/>
            </a:pPr>
            <a:endParaRPr lang="lt-LT" sz="180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16</a:t>
            </a:fld>
            <a:endParaRPr lang="lt-LT" dirty="0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F9A01097-F536-4767-AC70-1946982570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30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692696"/>
            <a:ext cx="8579296" cy="52565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sz="2800" b="1" dirty="0"/>
              <a:t>Naujo statinio statyba, statinio rekonstravimas, statinio kapitalinis remontas, infrastruktūros įrengimo, atnaujinimo darbai </a:t>
            </a:r>
            <a:r>
              <a:rPr lang="lt-LT" sz="2800" dirty="0"/>
              <a:t>(Taisyklės, 23.1.8) turi būti pateikiami dokumentai:</a:t>
            </a:r>
          </a:p>
          <a:p>
            <a:pPr marL="0" indent="0">
              <a:buNone/>
            </a:pPr>
            <a:r>
              <a:rPr lang="lt-LT" sz="2400" b="1" dirty="0"/>
              <a:t>Statinio techninis projektas arba projektiniai pasiūlymai su statinio statybos kainos apskaičiavimu. </a:t>
            </a:r>
            <a:r>
              <a:rPr lang="lt-LT" sz="2400" dirty="0"/>
              <a:t>Dokumentai turi būti parengti ir pateikti iki </a:t>
            </a:r>
            <a:r>
              <a:rPr lang="lt-LT" sz="2400" i="1" dirty="0"/>
              <a:t>(alternatyvos)</a:t>
            </a:r>
            <a:r>
              <a:rPr lang="lt-LT" sz="2400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t-LT" sz="2400" dirty="0"/>
              <a:t>vietos projekto paraiškos pateikimo dienos ir pateikti kartu su paraiška;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t-LT" sz="2400" b="1" dirty="0"/>
              <a:t>Statinio techninis projektas su ekspertizėmis  (kai privaloma) ir statybą leidžiantis dokumentas – </a:t>
            </a:r>
            <a:r>
              <a:rPr lang="lt-LT" sz="2400" dirty="0"/>
              <a:t>ne vėliau, kaip iki pirmojo mokėjimo prašymo dienos ir pateikti ne vėliau kaip su pirmuoju mokėjimo prašymu.</a:t>
            </a:r>
          </a:p>
          <a:p>
            <a:pPr marL="0" lvl="1" indent="0">
              <a:buNone/>
            </a:pPr>
            <a:r>
              <a:rPr lang="lt-LT" sz="2400" b="1" dirty="0"/>
              <a:t>Skaičiuojamosios kainos dalies ekspertizės išvada –tik įstaigos, turinčios teisę užsiimti šia veikla (su pirmuoju mokėjimo prašymu).</a:t>
            </a: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DB2D983E-F067-465A-9A2F-A6BDE42FCA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  <p:sp>
        <p:nvSpPr>
          <p:cNvPr id="2" name="Stačiakampis 1">
            <a:extLst>
              <a:ext uri="{FF2B5EF4-FFF2-40B4-BE49-F238E27FC236}">
                <a16:creationId xmlns:a16="http://schemas.microsoft.com/office/drawing/2014/main" id="{92E96B41-59F6-4054-A540-4F25E2C09A8C}"/>
              </a:ext>
            </a:extLst>
          </p:cNvPr>
          <p:cNvSpPr/>
          <p:nvPr/>
        </p:nvSpPr>
        <p:spPr>
          <a:xfrm>
            <a:off x="4572000" y="6381329"/>
            <a:ext cx="31683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lt-LT" sz="1000" b="1" dirty="0"/>
              <a:t>VP administravimo taisyklės</a:t>
            </a:r>
          </a:p>
        </p:txBody>
      </p:sp>
    </p:spTree>
    <p:extLst>
      <p:ext uri="{BB962C8B-B14F-4D97-AF65-F5344CB8AC3E}">
        <p14:creationId xmlns:p14="http://schemas.microsoft.com/office/powerpoint/2010/main" val="341614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lt-LT" sz="2800" b="1" dirty="0"/>
              <a:t>Naujo statinio statyba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475656" y="908720"/>
            <a:ext cx="7211144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t-LT" sz="2000" dirty="0"/>
              <a:t>8. </a:t>
            </a:r>
            <a:r>
              <a:rPr lang="lt-LT" sz="2000" dirty="0">
                <a:sym typeface="Wingdings" panose="05000000000000000000" pitchFamily="2" charset="2"/>
              </a:rPr>
              <a:t>&lt;__&gt;</a:t>
            </a:r>
            <a:r>
              <a:rPr lang="lt-LT" sz="2000" dirty="0"/>
              <a:t>. </a:t>
            </a:r>
            <a:r>
              <a:rPr lang="lt-LT" sz="2000" b="1" dirty="0"/>
              <a:t>Naujo statinio statybos tikslai yra:</a:t>
            </a:r>
          </a:p>
          <a:p>
            <a:pPr marL="0" indent="0">
              <a:buNone/>
            </a:pPr>
            <a:r>
              <a:rPr lang="lt-LT" sz="2000" dirty="0"/>
              <a:t>8.1. </a:t>
            </a:r>
            <a:r>
              <a:rPr lang="lt-LT" sz="2000" b="1" dirty="0"/>
              <a:t>pastatyti naują statinį;</a:t>
            </a:r>
          </a:p>
          <a:p>
            <a:pPr marL="0" indent="0">
              <a:buNone/>
            </a:pPr>
            <a:r>
              <a:rPr lang="lt-LT" sz="2000" dirty="0"/>
              <a:t>8.2. </a:t>
            </a:r>
            <a:r>
              <a:rPr lang="lt-LT" sz="2000" b="1" dirty="0"/>
              <a:t>pristatyti prie esamo statinio antžeminį ar požeminį priestatą, dėl priestato statybos neperstatant ir nepertvarkant</a:t>
            </a:r>
            <a:r>
              <a:rPr lang="lt-LT" sz="2000" dirty="0"/>
              <a:t> (nekeičiant, </a:t>
            </a:r>
            <a:r>
              <a:rPr lang="lt-LT" sz="2000" dirty="0" err="1"/>
              <a:t>nesilpninant</a:t>
            </a:r>
            <a:r>
              <a:rPr lang="lt-LT" sz="2000" dirty="0"/>
              <a:t>, nestiprinant ir pan.) esamo statinio laikančiųjų konstrukcijų;</a:t>
            </a:r>
          </a:p>
          <a:p>
            <a:pPr marL="0" indent="0">
              <a:buNone/>
            </a:pPr>
            <a:r>
              <a:rPr lang="lt-LT" sz="2000" dirty="0"/>
              <a:t>8.3. </a:t>
            </a:r>
            <a:r>
              <a:rPr lang="lt-LT" sz="2000" b="1" dirty="0"/>
              <a:t>nutiesti naujus inžinerinius tinklus naujose trasose</a:t>
            </a:r>
            <a:r>
              <a:rPr lang="lt-LT" sz="2000" dirty="0"/>
              <a:t>, neatsižvelgiant į jų paskirties sąsajas su esamais tinklais;</a:t>
            </a:r>
          </a:p>
          <a:p>
            <a:pPr marL="0" indent="0">
              <a:buNone/>
            </a:pPr>
            <a:r>
              <a:rPr lang="lt-LT" sz="2000" dirty="0"/>
              <a:t>8.4</a:t>
            </a:r>
            <a:r>
              <a:rPr lang="lt-LT" sz="2000" b="1" dirty="0"/>
              <a:t>. nutiesti naujas susisiekimo komunikacijas naujose trasose</a:t>
            </a:r>
            <a:r>
              <a:rPr lang="lt-LT" sz="2000" dirty="0"/>
              <a:t>, neatsižvelgiant į jų paskirties sąsajas su esamomis komunikacijomis;</a:t>
            </a:r>
          </a:p>
          <a:p>
            <a:pPr marL="0" indent="0">
              <a:buNone/>
            </a:pPr>
            <a:r>
              <a:rPr lang="lt-LT" sz="2000" dirty="0"/>
              <a:t>8.5. </a:t>
            </a:r>
            <a:r>
              <a:rPr lang="lt-LT" sz="2000" b="1" dirty="0"/>
              <a:t>atstatyti buvusį </a:t>
            </a:r>
            <a:r>
              <a:rPr lang="lt-LT" sz="2000" dirty="0"/>
              <a:t>(visiškai sugriuvusį, sunaikintą, nugriautą) statinį. Statinys laikomas visiškai sugriuvusiu, sunaikintu ar nugriautu, jei jo konstrukcijų nelikę, arba likę tik po žemės paviršiumi giliau kaip 0,5 m esančios laikančiosios konstrukcijos (požeminio statinio, t. y. statinio, kurio visos konstrukcijos arba didžioji jų dalis buvo po žemės paviršiumi, atveju – kai nelikę visų statinio laikančiųjų konstrukcijų).</a:t>
            </a:r>
          </a:p>
          <a:p>
            <a:pPr marL="0" indent="0" algn="r">
              <a:buNone/>
            </a:pPr>
            <a:endParaRPr lang="lt-LT" sz="1200" b="1" cap="all" dirty="0"/>
          </a:p>
          <a:p>
            <a:pPr marL="0" indent="0" algn="r">
              <a:buNone/>
            </a:pPr>
            <a:endParaRPr lang="lt-LT" sz="1200" b="1" cap="all" dirty="0"/>
          </a:p>
          <a:p>
            <a:pPr marL="0" indent="0" algn="r">
              <a:buNone/>
            </a:pPr>
            <a:r>
              <a:rPr lang="lt-LT" sz="1200" b="1" cap="all" dirty="0"/>
              <a:t>STATYBOS TECHNINIS REGLAMENTAS STR 1.01.08:2002 STATINIO STATYBOS RŪŠYS</a:t>
            </a:r>
            <a:endParaRPr lang="lt-LT" sz="1200" dirty="0"/>
          </a:p>
          <a:p>
            <a:endParaRPr lang="lt-LT" sz="180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3</a:t>
            </a:fld>
            <a:endParaRPr lang="lt-LT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FB9628FB-2C19-4967-BF4A-6706BCDB1D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225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lt-LT" sz="2800" b="1" dirty="0"/>
              <a:t>Statinio rekonstravimas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83568" y="980728"/>
            <a:ext cx="8003232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sz="2000" dirty="0"/>
              <a:t>9. Statinio rekonstravimo tikslas – perstatyti esamo statinio laikančiąsias konstrukcijas ir tuo pakeičiant (padidinant, sumažinant) bet kuriuos statinio išorės matmenis – ilgį, plotį, aukštį, skersmenį ir pan. </a:t>
            </a:r>
            <a:r>
              <a:rPr lang="lt-LT" sz="2000" b="1" dirty="0"/>
              <a:t>Laikoma, kad laikančiosios konstrukcijos perstatomos, kai:</a:t>
            </a:r>
          </a:p>
          <a:p>
            <a:pPr marL="400050" lvl="1" indent="0">
              <a:buNone/>
            </a:pPr>
            <a:r>
              <a:rPr lang="lt-LT" sz="2000" dirty="0"/>
              <a:t>9.1. pastatomi nauji aukštai;</a:t>
            </a:r>
          </a:p>
          <a:p>
            <a:pPr marL="400050" lvl="1" indent="0">
              <a:buNone/>
            </a:pPr>
            <a:r>
              <a:rPr lang="lt-LT" sz="2000" dirty="0"/>
              <a:t>9.2. įrengiamas naujas rūsys, praplečiamas esamas;</a:t>
            </a:r>
          </a:p>
          <a:p>
            <a:pPr marL="400050" lvl="1" indent="0">
              <a:buNone/>
            </a:pPr>
            <a:r>
              <a:rPr lang="lt-LT" sz="2000" dirty="0"/>
              <a:t>9.4. nugriaunama dalis esamų aukštų;</a:t>
            </a:r>
          </a:p>
          <a:p>
            <a:pPr marL="400050" lvl="1" indent="0">
              <a:buNone/>
            </a:pPr>
            <a:r>
              <a:rPr lang="lt-LT" sz="2000" dirty="0"/>
              <a:t>9.5. prie statinio pristatomas (ar pastatomas tarp gretimų statinių) priestatas, jei dėl šio priestato pristatymo keičiamos, silpninamos, stiprinamos ir pan. esamo statinio laikančiosios konstrukcijos; </a:t>
            </a:r>
          </a:p>
          <a:p>
            <a:pPr marL="400050" lvl="1" indent="0">
              <a:buNone/>
            </a:pPr>
            <a:r>
              <a:rPr lang="lt-LT" sz="2000" dirty="0"/>
              <a:t>9.6. pakeičiamos bet kurios laikančiosios konstrukcijos kitomis laikančiosiomis konstrukcijomis, įrengiamos naujos laikančiosios konstrukcijos, pašalinama dalis esančių laikančiųjų konstrukcijų. </a:t>
            </a:r>
          </a:p>
          <a:p>
            <a:pPr marL="0" indent="0">
              <a:buNone/>
            </a:pPr>
            <a:endParaRPr lang="lt-LT" sz="1800" b="1" dirty="0"/>
          </a:p>
          <a:p>
            <a:pPr marL="0" indent="0">
              <a:buNone/>
            </a:pPr>
            <a:endParaRPr lang="lt-LT" sz="1800" b="1" dirty="0"/>
          </a:p>
          <a:p>
            <a:pPr marL="0" indent="0">
              <a:buNone/>
            </a:pPr>
            <a:endParaRPr lang="lt-LT" sz="1800" b="1" dirty="0"/>
          </a:p>
          <a:p>
            <a:pPr marL="0" indent="0" algn="r">
              <a:buNone/>
            </a:pPr>
            <a:r>
              <a:rPr lang="lt-LT" sz="1200" b="1" cap="all" dirty="0"/>
              <a:t>STATYBOS TECHNINIS REGLAMENTAS STR 1.01.08:2002 STATINIO STATYBOS RŪŠYS</a:t>
            </a:r>
            <a:endParaRPr lang="lt-LT" sz="1200" dirty="0"/>
          </a:p>
          <a:p>
            <a:pPr marL="0" indent="0">
              <a:buNone/>
            </a:pPr>
            <a:endParaRPr lang="lt-LT" sz="180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4</a:t>
            </a:fld>
            <a:endParaRPr lang="lt-LT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1D61D1E4-7E1C-4893-A978-983AEB6332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301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lt-LT" sz="2800" b="1" dirty="0"/>
              <a:t>Statinio kapitalinis remontas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idx="1"/>
          </p:nvPr>
        </p:nvSpPr>
        <p:spPr>
          <a:xfrm>
            <a:off x="1547664" y="1124744"/>
            <a:ext cx="7139136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sz="2000" dirty="0"/>
              <a:t>10. Statinio kapitalinio remonto tikslas – </a:t>
            </a:r>
            <a:r>
              <a:rPr lang="lt-LT" sz="2000" b="1" dirty="0"/>
              <a:t>pertvarkyti statinio laikančiąsias konstrukcijas, nekeičiant statinio išorės matmenų </a:t>
            </a:r>
            <a:r>
              <a:rPr lang="lt-LT" sz="2000" dirty="0"/>
              <a:t>– ilgio, pločio, aukščio, skersmens ir pan. Laikoma, kad statinio laikančiosios konstrukcijos pertvarkomos, kai jos stiprinamos (išskyrus esamų angų užtaisymą), silpninamos, pakeičiamos (dalinai ar visos) to paties ar kito tipo laikančiosiomis konstrukcijomis. </a:t>
            </a:r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endParaRPr lang="lt-LT" sz="2000" dirty="0"/>
          </a:p>
          <a:p>
            <a:pPr marL="0" indent="0">
              <a:buNone/>
            </a:pPr>
            <a:endParaRPr lang="lt-LT" sz="2000" dirty="0"/>
          </a:p>
          <a:p>
            <a:pPr marL="0" indent="0" algn="r">
              <a:buNone/>
            </a:pPr>
            <a:r>
              <a:rPr lang="lt-LT" sz="1200" b="1" cap="all" dirty="0"/>
              <a:t>STATYBOS TECHNINIS REGLAMENTAS STR 1.01.08:2002 STATINIO STATYBOS RŪŠYS</a:t>
            </a:r>
            <a:endParaRPr lang="lt-LT" sz="1200" dirty="0"/>
          </a:p>
          <a:p>
            <a:endParaRPr lang="lt-LT" sz="2000" dirty="0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5</a:t>
            </a:fld>
            <a:endParaRPr lang="lt-LT"/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F168188C-CE6E-44C0-B086-98E2B2ADFF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048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lt-LT" sz="2800" b="1" dirty="0"/>
              <a:t>Statinio parastasis remontas (Taisyklės, 23.1.9)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idx="1"/>
          </p:nvPr>
        </p:nvSpPr>
        <p:spPr>
          <a:xfrm>
            <a:off x="827584" y="1124744"/>
            <a:ext cx="7859216" cy="50014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lt-LT" sz="3600" dirty="0"/>
              <a:t>12. </a:t>
            </a:r>
            <a:r>
              <a:rPr lang="lt-LT" sz="3600" b="1" dirty="0"/>
              <a:t>Statinio paprastojo remonto tikslas – atnaujinti esamą statinį, jo nerekonstruojant ir kapitališkai neremontuojant.</a:t>
            </a:r>
          </a:p>
          <a:p>
            <a:pPr marL="0" indent="0">
              <a:buNone/>
            </a:pPr>
            <a:endParaRPr lang="lt-LT" sz="3600" dirty="0"/>
          </a:p>
          <a:p>
            <a:pPr marL="0" indent="0">
              <a:buNone/>
            </a:pPr>
            <a:r>
              <a:rPr lang="lt-LT" sz="3600" dirty="0"/>
              <a:t>Taisyklės neremia</a:t>
            </a:r>
            <a:endParaRPr lang="lt-LT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lt-LT" sz="3600" dirty="0">
                <a:solidFill>
                  <a:srgbClr val="FF0000"/>
                </a:solidFill>
              </a:rPr>
              <a:t>12.12. kiti statybos darbai (jų tarpe apdailos darbai), atliekami nekeičiant, nešalinant, neįrengiant, nestiprinant ir nesilpninant laikančiųjų konstrukcijų. </a:t>
            </a:r>
          </a:p>
          <a:p>
            <a:pPr marL="0" indent="0">
              <a:buNone/>
            </a:pPr>
            <a:endParaRPr lang="lt-LT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lt-LT" sz="3600" dirty="0"/>
              <a:t>Turi būti pateikiami dokumentai: </a:t>
            </a:r>
            <a:r>
              <a:rPr lang="lt-LT" sz="3600" b="1" dirty="0"/>
              <a:t>paprastojo remonto projektas iki (alternatyvos)</a:t>
            </a:r>
          </a:p>
          <a:p>
            <a:r>
              <a:rPr lang="lt-LT" sz="3600" dirty="0"/>
              <a:t>su vietos projekto paraiška;</a:t>
            </a:r>
          </a:p>
          <a:p>
            <a:r>
              <a:rPr lang="lt-LT" sz="3600" dirty="0"/>
              <a:t>pirmojo mokėjimo prašymo.</a:t>
            </a:r>
          </a:p>
          <a:p>
            <a:pPr marL="0" indent="0">
              <a:buNone/>
            </a:pPr>
            <a:endParaRPr lang="lt-LT" sz="2000" dirty="0"/>
          </a:p>
          <a:p>
            <a:pPr marL="0" indent="0" algn="r">
              <a:buNone/>
            </a:pPr>
            <a:r>
              <a:rPr lang="lt-LT" sz="1200" b="1" cap="all" dirty="0"/>
              <a:t>STATYBOS TECHNINIS REGLAMENTAS STR 1.01.08:2002 STATINIO STATYBOS RŪŠYS</a:t>
            </a:r>
            <a:endParaRPr lang="lt-LT" sz="1200" dirty="0"/>
          </a:p>
          <a:p>
            <a:endParaRPr lang="lt-LT" sz="2000" dirty="0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6</a:t>
            </a:fld>
            <a:endParaRPr lang="lt-LT"/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F168188C-CE6E-44C0-B086-98E2B2ADFF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351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lt-LT" sz="2800" b="1" dirty="0"/>
              <a:t>Statinio paprastasis remontas 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259632" y="1124744"/>
            <a:ext cx="756084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t-LT" sz="2000" dirty="0"/>
              <a:t>12. </a:t>
            </a:r>
            <a:r>
              <a:rPr lang="lt-LT" sz="2000" b="1" dirty="0"/>
              <a:t>Statinio paprastojo remonto tikslas – atnaujinti esamą statinį, jo nerekonstruojant ir kapitališkai neremontuojant.</a:t>
            </a:r>
            <a:r>
              <a:rPr lang="lt-LT" sz="2000" dirty="0"/>
              <a:t> Į šią statybos rūšį patenka visi statybos darbai, nenurodyti VI ir VII skyriuose, tarp jų:</a:t>
            </a:r>
          </a:p>
          <a:p>
            <a:pPr marL="0" indent="0">
              <a:buNone/>
            </a:pPr>
            <a:r>
              <a:rPr lang="lt-LT" sz="2000" dirty="0"/>
              <a:t>12.1. </a:t>
            </a:r>
            <a:r>
              <a:rPr lang="lt-LT" sz="2000" b="1" dirty="0"/>
              <a:t>statinio nelaikančiųjų konstrukcijų </a:t>
            </a:r>
            <a:r>
              <a:rPr lang="lt-LT" sz="2000" dirty="0"/>
              <a:t>(jų tarpe – laiptų aikštelių, </a:t>
            </a:r>
            <a:r>
              <a:rPr lang="lt-LT" sz="2000" dirty="0" err="1"/>
              <a:t>laiptatakių</a:t>
            </a:r>
            <a:r>
              <a:rPr lang="lt-LT" sz="2000" dirty="0"/>
              <a:t>, nepriskiriamų statinio laikančiosioms konstrukcijoms) įrengimas, perstatymas, pertvarkymas ar griovimas;</a:t>
            </a:r>
          </a:p>
          <a:p>
            <a:pPr marL="0" indent="0">
              <a:buNone/>
            </a:pPr>
            <a:r>
              <a:rPr lang="lt-LT" sz="2000" dirty="0"/>
              <a:t>12.2. </a:t>
            </a:r>
            <a:r>
              <a:rPr lang="lt-LT" sz="2000" b="1" dirty="0"/>
              <a:t>sąramų laikančiose sienose stiprinimas, keitimas jų </a:t>
            </a:r>
            <a:r>
              <a:rPr lang="lt-LT" sz="2000" b="1" dirty="0" err="1"/>
              <a:t>nesilpninant</a:t>
            </a:r>
            <a:r>
              <a:rPr lang="lt-LT" sz="2000" b="1" dirty="0"/>
              <a:t>; pavienių elementų </a:t>
            </a:r>
            <a:r>
              <a:rPr lang="lt-LT" sz="2000" dirty="0"/>
              <a:t>(rąstų, gegnių, plytų ir pan.) </a:t>
            </a:r>
            <a:r>
              <a:rPr lang="lt-LT" sz="2000" b="1" dirty="0"/>
              <a:t>laikančiose konstrukcijose pakeitimas, </a:t>
            </a:r>
            <a:r>
              <a:rPr lang="lt-LT" sz="2000" b="1" dirty="0" err="1"/>
              <a:t>nesilpninant</a:t>
            </a:r>
            <a:r>
              <a:rPr lang="lt-LT" sz="2000" b="1" dirty="0"/>
              <a:t> laikančiųjų konstrukcijų; </a:t>
            </a:r>
          </a:p>
          <a:p>
            <a:pPr marL="0" indent="0">
              <a:buNone/>
            </a:pPr>
            <a:r>
              <a:rPr lang="lt-LT" sz="2000" dirty="0"/>
              <a:t>12.4. </a:t>
            </a:r>
            <a:r>
              <a:rPr lang="lt-LT" sz="2000" b="1" dirty="0"/>
              <a:t>fasadų ar stogo dangos ar apdailos keitimas</a:t>
            </a:r>
            <a:r>
              <a:rPr lang="lt-LT" sz="2000" dirty="0"/>
              <a:t>;</a:t>
            </a:r>
          </a:p>
          <a:p>
            <a:pPr marL="0" indent="0">
              <a:buNone/>
            </a:pPr>
            <a:r>
              <a:rPr lang="lt-LT" sz="2000" dirty="0"/>
              <a:t>12.5. </a:t>
            </a:r>
            <a:r>
              <a:rPr lang="lt-LT" sz="2000" b="1" dirty="0"/>
              <a:t>angų, reikalingų statinio inžinerinių sistemų įrengimui iškirtimas skersai laikančiąsias atitvaras, kai bet kuris angos matmuo ne didesnis už atitvaros storį;</a:t>
            </a:r>
          </a:p>
          <a:p>
            <a:endParaRPr lang="lt-LT" sz="2000" b="1" dirty="0"/>
          </a:p>
          <a:p>
            <a:pPr marL="0" indent="0" algn="r">
              <a:buNone/>
            </a:pPr>
            <a:r>
              <a:rPr lang="lt-LT" sz="1200" b="1" cap="all" dirty="0"/>
              <a:t>STATYBOS TECHNINIS REGLAMENTAS STR 1.01.08:2002 STATINIO STATYBOS RŪŠYS</a:t>
            </a:r>
            <a:endParaRPr lang="lt-LT" sz="1200" dirty="0"/>
          </a:p>
          <a:p>
            <a:endParaRPr lang="lt-LT" sz="2000" b="1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7</a:t>
            </a:fld>
            <a:endParaRPr lang="lt-LT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37D1DB6C-00EA-40F1-86E6-CF62FF5D0E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96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lt-LT" sz="2800" b="1" dirty="0"/>
              <a:t>Statinio paprastasis remontas II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27584" y="1124744"/>
            <a:ext cx="7992888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t-LT" sz="2000" dirty="0"/>
              <a:t>12.6. </a:t>
            </a:r>
            <a:r>
              <a:rPr lang="lt-LT" sz="2000" b="1" dirty="0"/>
              <a:t>nišų laikančiose atitvarose iškirtimas, kai nišos gylis neviršija pusės atitvaros storio, o kiti nišos matmenys ne didesni kaip dvigubas atitvaros storis;</a:t>
            </a:r>
          </a:p>
          <a:p>
            <a:pPr marL="0" indent="0">
              <a:buNone/>
            </a:pPr>
            <a:r>
              <a:rPr lang="lt-LT" sz="2000" dirty="0"/>
              <a:t>12.7. </a:t>
            </a:r>
            <a:r>
              <a:rPr lang="lt-LT" sz="2000" b="1" dirty="0"/>
              <a:t>angų atitvarose užtaisymas, buvusių laikinai užtaisytų angų atvėrimas</a:t>
            </a:r>
            <a:r>
              <a:rPr lang="lt-LT" sz="2000" dirty="0"/>
              <a:t>;</a:t>
            </a:r>
          </a:p>
          <a:p>
            <a:pPr marL="0" indent="0">
              <a:buNone/>
            </a:pPr>
            <a:r>
              <a:rPr lang="lt-LT" sz="2000" dirty="0"/>
              <a:t>12.8. </a:t>
            </a:r>
            <a:r>
              <a:rPr lang="lt-LT" sz="2000" b="1" dirty="0"/>
              <a:t>pastatų ar jų dalių apšiltinimas</a:t>
            </a:r>
            <a:r>
              <a:rPr lang="lt-LT" sz="2000" dirty="0"/>
              <a:t>;</a:t>
            </a:r>
          </a:p>
          <a:p>
            <a:pPr marL="0" indent="0">
              <a:buNone/>
            </a:pPr>
            <a:r>
              <a:rPr lang="lt-LT" sz="2000" dirty="0"/>
              <a:t>12.9. </a:t>
            </a:r>
            <a:r>
              <a:rPr lang="lt-LT" sz="2000" b="1" dirty="0"/>
              <a:t>balkonų, </a:t>
            </a:r>
            <a:r>
              <a:rPr lang="lt-LT" sz="2000" b="1" dirty="0" err="1"/>
              <a:t>lodžijų</a:t>
            </a:r>
            <a:r>
              <a:rPr lang="lt-LT" sz="2000" b="1" dirty="0"/>
              <a:t> įstiklinimas, fasado elementų pakeitimas, </a:t>
            </a:r>
            <a:r>
              <a:rPr lang="lt-LT" sz="2000" b="1" dirty="0" err="1"/>
              <a:t>nesilpninant</a:t>
            </a:r>
            <a:r>
              <a:rPr lang="lt-LT" sz="2000" b="1" dirty="0"/>
              <a:t> laikančiųjų konstrukcijų</a:t>
            </a:r>
            <a:r>
              <a:rPr lang="lt-LT" sz="2000" dirty="0"/>
              <a:t>;</a:t>
            </a:r>
          </a:p>
          <a:p>
            <a:pPr marL="0" indent="0">
              <a:buNone/>
            </a:pPr>
            <a:r>
              <a:rPr lang="lt-LT" sz="2000" dirty="0"/>
              <a:t>12.10. </a:t>
            </a:r>
            <a:r>
              <a:rPr lang="lt-LT" sz="2000" b="1" dirty="0"/>
              <a:t>architektūros detalių pakeitimas</a:t>
            </a:r>
            <a:r>
              <a:rPr lang="lt-LT" sz="2000" dirty="0"/>
              <a:t>;</a:t>
            </a:r>
          </a:p>
          <a:p>
            <a:pPr marL="0" indent="0">
              <a:buNone/>
            </a:pPr>
            <a:r>
              <a:rPr lang="lt-LT" sz="2000" dirty="0"/>
              <a:t>12.11. </a:t>
            </a:r>
            <a:r>
              <a:rPr lang="lt-LT" sz="2000" b="1" dirty="0"/>
              <a:t>statinio bendrųjų, atskirųjų, vartotojo inžinerinių sistemų įrengimas, keitimas, šalinimas</a:t>
            </a:r>
            <a:r>
              <a:rPr lang="lt-LT" sz="2000" dirty="0"/>
              <a:t>;</a:t>
            </a:r>
          </a:p>
          <a:p>
            <a:pPr marL="0" indent="0">
              <a:buNone/>
            </a:pPr>
            <a:r>
              <a:rPr lang="lt-LT" sz="2000" dirty="0">
                <a:solidFill>
                  <a:srgbClr val="FF0000"/>
                </a:solidFill>
              </a:rPr>
              <a:t>Neremiama veikla</a:t>
            </a:r>
          </a:p>
          <a:p>
            <a:pPr marL="0" indent="0">
              <a:buNone/>
            </a:pPr>
            <a:r>
              <a:rPr lang="lt-LT" sz="2000" dirty="0">
                <a:solidFill>
                  <a:srgbClr val="FF0000"/>
                </a:solidFill>
              </a:rPr>
              <a:t>12.12. kiti statybos darbai (jų tarpe apdailos darbai), atliekami nekeičiant, nešalinant, neįrengiant, nestiprinant ir </a:t>
            </a:r>
            <a:r>
              <a:rPr lang="lt-LT" sz="2000" dirty="0" err="1">
                <a:solidFill>
                  <a:srgbClr val="FF0000"/>
                </a:solidFill>
              </a:rPr>
              <a:t>nesilpninant</a:t>
            </a:r>
            <a:r>
              <a:rPr lang="lt-LT" sz="2000" dirty="0">
                <a:solidFill>
                  <a:srgbClr val="FF0000"/>
                </a:solidFill>
              </a:rPr>
              <a:t> laikančiųjų konstrukcijų. </a:t>
            </a:r>
          </a:p>
          <a:p>
            <a:endParaRPr lang="lt-LT" sz="1800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lt-LT" sz="1200" b="1" cap="all" dirty="0"/>
              <a:t>STATYBOS TECHNINIS REGLAMENTAS STR 1.01.08:2002 STATINIO STATYBOS RŪŠYS</a:t>
            </a:r>
            <a:endParaRPr lang="lt-LT" sz="1200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735B-FFB2-4703-B836-68794C73E81E}" type="slidenum">
              <a:rPr lang="lt-LT" smtClean="0"/>
              <a:t>8</a:t>
            </a:fld>
            <a:endParaRPr lang="lt-LT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59C87CBE-978F-4847-B93F-C96A4C6DB6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755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692696"/>
            <a:ext cx="8579296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sz="2800" b="1" dirty="0"/>
              <a:t>Nesudėtingų statinių statyba, rekonstravimas, kapitalinis remontas </a:t>
            </a:r>
            <a:r>
              <a:rPr lang="lt-LT" sz="2800" dirty="0"/>
              <a:t>(Taisyklės, 23.1.10) turi būti pateikiami dokumentai:</a:t>
            </a:r>
          </a:p>
          <a:p>
            <a:pPr marL="0" indent="0">
              <a:buNone/>
            </a:pPr>
            <a:r>
              <a:rPr lang="lt-LT" sz="2400" b="1" i="1" dirty="0"/>
              <a:t>(</a:t>
            </a:r>
            <a:r>
              <a:rPr lang="lt-LT" sz="2400" b="1" i="1" dirty="0">
                <a:highlight>
                  <a:srgbClr val="FFFF00"/>
                </a:highlight>
              </a:rPr>
              <a:t>kai privaloma rengti</a:t>
            </a:r>
            <a:r>
              <a:rPr lang="lt-LT" sz="2400" b="1" i="1" dirty="0"/>
              <a:t>)</a:t>
            </a:r>
            <a:r>
              <a:rPr lang="lt-LT" sz="2400" b="1" dirty="0"/>
              <a:t> Supaprastintas statybos, rekonstravimo projektas;  kapitalinio remonto aprašas ir statybą leidžiantys dokumentai. </a:t>
            </a:r>
            <a:r>
              <a:rPr lang="lt-LT" sz="2400" dirty="0"/>
              <a:t>Dokumentai turi būti parengti ir pateikti iki </a:t>
            </a:r>
            <a:r>
              <a:rPr lang="lt-LT" sz="2400" i="1" dirty="0"/>
              <a:t>(alternatyvos)</a:t>
            </a:r>
            <a:r>
              <a:rPr lang="lt-LT" sz="2400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t-LT" sz="2400" dirty="0"/>
              <a:t>vietos projekto paraiškos pateikimo dienos ir pateikti kartu su paraiška;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t-LT" sz="2400" dirty="0"/>
              <a:t>ne vėliau, kaip iki pirmojo mokėjimo prašymo dienos ir pateikti ne vėliau kaip su pirmuoju mokėjimo prašymu.</a:t>
            </a:r>
          </a:p>
          <a:p>
            <a:pPr marL="0" lvl="1" indent="0">
              <a:buNone/>
            </a:pPr>
            <a:r>
              <a:rPr lang="lt-LT" sz="2400" b="1" dirty="0"/>
              <a:t>Skaičiuojamosios kainos dalies ekspertizės išvada –tik įstaigos, turinčios teisę užsiimti šia veikla (su pirmuoju mokėjimo prašymu).</a:t>
            </a:r>
          </a:p>
          <a:p>
            <a:pPr marL="0" lvl="1" indent="0">
              <a:buNone/>
            </a:pPr>
            <a:endParaRPr lang="lt-LT" sz="2400" dirty="0"/>
          </a:p>
          <a:p>
            <a:pPr marL="457200" lvl="1" indent="0">
              <a:buNone/>
            </a:pPr>
            <a:endParaRPr lang="lt-LT" sz="2400" b="1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DB2D983E-F067-465A-9A2F-A6BDE42FCA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-1241477" y="5022798"/>
            <a:ext cx="2942858" cy="454496"/>
          </a:xfrm>
          <a:prstGeom prst="rect">
            <a:avLst/>
          </a:prstGeom>
        </p:spPr>
      </p:pic>
      <p:sp>
        <p:nvSpPr>
          <p:cNvPr id="2" name="Stačiakampis 1">
            <a:extLst>
              <a:ext uri="{FF2B5EF4-FFF2-40B4-BE49-F238E27FC236}">
                <a16:creationId xmlns:a16="http://schemas.microsoft.com/office/drawing/2014/main" id="{92E96B41-59F6-4054-A540-4F25E2C09A8C}"/>
              </a:ext>
            </a:extLst>
          </p:cNvPr>
          <p:cNvSpPr/>
          <p:nvPr/>
        </p:nvSpPr>
        <p:spPr>
          <a:xfrm>
            <a:off x="4572000" y="6381329"/>
            <a:ext cx="31683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lt-LT" sz="1000" b="1" dirty="0"/>
              <a:t>VP administravimo taisyklės</a:t>
            </a:r>
          </a:p>
        </p:txBody>
      </p:sp>
    </p:spTree>
    <p:extLst>
      <p:ext uri="{BB962C8B-B14F-4D97-AF65-F5344CB8AC3E}">
        <p14:creationId xmlns:p14="http://schemas.microsoft.com/office/powerpoint/2010/main" val="2127424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1606</Words>
  <Application>Microsoft Office PowerPoint</Application>
  <PresentationFormat>Demonstracija ekrane (4:3)</PresentationFormat>
  <Paragraphs>252</Paragraphs>
  <Slides>16</Slides>
  <Notes>6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Office tema</vt:lpstr>
      <vt:lpstr>LEADER projektai. Reikalavimai statyboms ir remontams</vt:lpstr>
      <vt:lpstr>„PowerPoint“ pateiktis</vt:lpstr>
      <vt:lpstr>Naujo statinio statyba</vt:lpstr>
      <vt:lpstr>Statinio rekonstravimas</vt:lpstr>
      <vt:lpstr>Statinio kapitalinis remontas</vt:lpstr>
      <vt:lpstr>Statinio parastasis remontas (Taisyklės, 23.1.9)</vt:lpstr>
      <vt:lpstr>Statinio paprastasis remontas I</vt:lpstr>
      <vt:lpstr>Statinio paprastasis remontas II</vt:lpstr>
      <vt:lpstr>„PowerPoint“ pateiktis</vt:lpstr>
      <vt:lpstr>Pagrindinės sąvokos I</vt:lpstr>
      <vt:lpstr>Pagrindinės sąvokos II</vt:lpstr>
      <vt:lpstr>Pagrindinės sąvokos III</vt:lpstr>
      <vt:lpstr>Sudėtingi ir nesudėtingi statiniai</vt:lpstr>
      <vt:lpstr>Supaprastintas statybos projektas</vt:lpstr>
      <vt:lpstr>KADA PRIVALOMAS STATYBĄ LEIDŽIANTIS DOKUMENTAS? I</vt:lpstr>
      <vt:lpstr>KADA PRIVALOMAS STATYBĄ LEIDŽIANTIS DOKUMENTAS?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User</dc:creator>
  <cp:lastModifiedBy>Raimonda Viliminie</cp:lastModifiedBy>
  <cp:revision>40</cp:revision>
  <dcterms:created xsi:type="dcterms:W3CDTF">2018-10-16T08:37:07Z</dcterms:created>
  <dcterms:modified xsi:type="dcterms:W3CDTF">2018-11-07T12:28:47Z</dcterms:modified>
</cp:coreProperties>
</file>