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256" r:id="rId2"/>
    <p:sldId id="609" r:id="rId3"/>
    <p:sldId id="490" r:id="rId4"/>
    <p:sldId id="489" r:id="rId5"/>
    <p:sldId id="600" r:id="rId6"/>
    <p:sldId id="475" r:id="rId7"/>
    <p:sldId id="601" r:id="rId8"/>
    <p:sldId id="602" r:id="rId9"/>
    <p:sldId id="611" r:id="rId10"/>
    <p:sldId id="603" r:id="rId11"/>
    <p:sldId id="607" r:id="rId12"/>
    <p:sldId id="610" r:id="rId13"/>
    <p:sldId id="604" r:id="rId14"/>
    <p:sldId id="608" r:id="rId15"/>
    <p:sldId id="614" r:id="rId16"/>
    <p:sldId id="615" r:id="rId17"/>
    <p:sldId id="616" r:id="rId18"/>
    <p:sldId id="605" r:id="rId19"/>
    <p:sldId id="492" r:id="rId20"/>
    <p:sldId id="612" r:id="rId21"/>
    <p:sldId id="617" r:id="rId22"/>
    <p:sldId id="521" r:id="rId23"/>
    <p:sldId id="613" r:id="rId24"/>
  </p:sldIdLst>
  <p:sldSz cx="12192000" cy="6858000"/>
  <p:notesSz cx="6858000" cy="9144000"/>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Vidutinis stilius 2 – paryškinima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Vidutinis stilius 2 – paryškinima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Vidutinis stilius 2 – paryškinima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9012ECD-51FC-41F1-AA8D-1B2483CD663E}" styleName="Šviesus stilius 2 – paryškinimas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C6F7C8C-D95C-469E-A067-9799B056E320}" type="doc">
      <dgm:prSet loTypeId="urn:microsoft.com/office/officeart/2009/3/layout/StepUpProcess" loCatId="process" qsTypeId="urn:microsoft.com/office/officeart/2005/8/quickstyle/simple1" qsCatId="simple" csTypeId="urn:microsoft.com/office/officeart/2005/8/colors/colorful5" csCatId="colorful" phldr="1"/>
      <dgm:spPr/>
      <dgm:t>
        <a:bodyPr/>
        <a:lstStyle/>
        <a:p>
          <a:endParaRPr lang="lt-LT"/>
        </a:p>
      </dgm:t>
    </dgm:pt>
    <dgm:pt modelId="{2B501054-6953-44BA-9EF9-2BB983942A62}">
      <dgm:prSet phldrT="[Tekstas]"/>
      <dgm:spPr/>
      <dgm:t>
        <a:bodyPr/>
        <a:lstStyle/>
        <a:p>
          <a:r>
            <a:rPr lang="lt-LT" dirty="0"/>
            <a:t>Surašomos tiesioginės išlaidos</a:t>
          </a:r>
        </a:p>
      </dgm:t>
    </dgm:pt>
    <dgm:pt modelId="{D49B249E-9EB1-4FA3-84BA-0859F40E9FEE}" type="parTrans" cxnId="{E9C5B07F-C79A-41AC-A343-AC7500CFE0F0}">
      <dgm:prSet/>
      <dgm:spPr/>
      <dgm:t>
        <a:bodyPr/>
        <a:lstStyle/>
        <a:p>
          <a:endParaRPr lang="lt-LT"/>
        </a:p>
      </dgm:t>
    </dgm:pt>
    <dgm:pt modelId="{043C754C-54AF-4BC2-BF8E-E99DB0F95407}" type="sibTrans" cxnId="{E9C5B07F-C79A-41AC-A343-AC7500CFE0F0}">
      <dgm:prSet/>
      <dgm:spPr/>
      <dgm:t>
        <a:bodyPr/>
        <a:lstStyle/>
        <a:p>
          <a:endParaRPr lang="lt-LT"/>
        </a:p>
      </dgm:t>
    </dgm:pt>
    <dgm:pt modelId="{790F5288-C21B-44EF-B2C7-CFA3BA0CE46A}">
      <dgm:prSet phldrT="[Tekstas]"/>
      <dgm:spPr/>
      <dgm:t>
        <a:bodyPr/>
        <a:lstStyle/>
        <a:p>
          <a:r>
            <a:rPr lang="lt-LT" dirty="0"/>
            <a:t>Finansinis planas</a:t>
          </a:r>
        </a:p>
      </dgm:t>
    </dgm:pt>
    <dgm:pt modelId="{3CE6C2F1-1B3B-4750-9811-A3359237B549}" type="parTrans" cxnId="{C3CDE153-EE11-4054-A3B9-62A2F7BED07E}">
      <dgm:prSet/>
      <dgm:spPr/>
      <dgm:t>
        <a:bodyPr/>
        <a:lstStyle/>
        <a:p>
          <a:endParaRPr lang="lt-LT"/>
        </a:p>
      </dgm:t>
    </dgm:pt>
    <dgm:pt modelId="{87A6AEAC-5E0F-4A18-A1E0-B360E8CC8E86}" type="sibTrans" cxnId="{C3CDE153-EE11-4054-A3B9-62A2F7BED07E}">
      <dgm:prSet/>
      <dgm:spPr/>
      <dgm:t>
        <a:bodyPr/>
        <a:lstStyle/>
        <a:p>
          <a:endParaRPr lang="lt-LT"/>
        </a:p>
      </dgm:t>
    </dgm:pt>
    <dgm:pt modelId="{62CB178E-74F1-4F52-B159-F9CCE977DA84}">
      <dgm:prSet phldrT="[Tekstas]"/>
      <dgm:spPr/>
      <dgm:t>
        <a:bodyPr/>
        <a:lstStyle/>
        <a:p>
          <a:r>
            <a:rPr lang="lt-LT" dirty="0"/>
            <a:t>Identifikuojamos veiklų rangos išlaidos (dalis nuo tiesioginių)</a:t>
          </a:r>
        </a:p>
      </dgm:t>
    </dgm:pt>
    <dgm:pt modelId="{C59173F2-35B9-4EE1-AEAE-0A4CC1F95E51}" type="parTrans" cxnId="{27E09A83-21F1-4F33-B3C8-42879EE8B9F9}">
      <dgm:prSet/>
      <dgm:spPr/>
      <dgm:t>
        <a:bodyPr/>
        <a:lstStyle/>
        <a:p>
          <a:endParaRPr lang="lt-LT"/>
        </a:p>
      </dgm:t>
    </dgm:pt>
    <dgm:pt modelId="{C7FF2550-6FEF-4288-9448-ACBBF118A0FE}" type="sibTrans" cxnId="{27E09A83-21F1-4F33-B3C8-42879EE8B9F9}">
      <dgm:prSet/>
      <dgm:spPr/>
      <dgm:t>
        <a:bodyPr/>
        <a:lstStyle/>
        <a:p>
          <a:endParaRPr lang="lt-LT"/>
        </a:p>
      </dgm:t>
    </dgm:pt>
    <dgm:pt modelId="{622E4C1F-19FE-4869-A9FA-6734F81A3377}">
      <dgm:prSet phldrT="[Tekstas]"/>
      <dgm:spPr/>
      <dgm:t>
        <a:bodyPr/>
        <a:lstStyle/>
        <a:p>
          <a:r>
            <a:rPr lang="lt-LT" dirty="0"/>
            <a:t>Finansinis planas, VII stulpelis</a:t>
          </a:r>
        </a:p>
      </dgm:t>
    </dgm:pt>
    <dgm:pt modelId="{EAE2963A-BAA9-4EE7-91FD-DB5A5E4F5479}" type="parTrans" cxnId="{29CA8FD3-48BC-4570-A648-D7148B3791FA}">
      <dgm:prSet/>
      <dgm:spPr/>
      <dgm:t>
        <a:bodyPr/>
        <a:lstStyle/>
        <a:p>
          <a:endParaRPr lang="lt-LT"/>
        </a:p>
      </dgm:t>
    </dgm:pt>
    <dgm:pt modelId="{A343FA6A-B3AB-4BFE-8870-1CAB885FA275}" type="sibTrans" cxnId="{29CA8FD3-48BC-4570-A648-D7148B3791FA}">
      <dgm:prSet/>
      <dgm:spPr/>
      <dgm:t>
        <a:bodyPr/>
        <a:lstStyle/>
        <a:p>
          <a:endParaRPr lang="lt-LT"/>
        </a:p>
      </dgm:t>
    </dgm:pt>
    <dgm:pt modelId="{037C6DBB-7946-4567-A6C6-DD36D20C6A09}">
      <dgm:prSet phldrT="[Tekstas]"/>
      <dgm:spPr/>
      <dgm:t>
        <a:bodyPr/>
        <a:lstStyle/>
        <a:p>
          <a:r>
            <a:rPr lang="lt-LT" dirty="0"/>
            <a:t>Apskaičiuojamos tiesioginių išlaidų ir veiklų rangos išlaidų sumos</a:t>
          </a:r>
        </a:p>
      </dgm:t>
    </dgm:pt>
    <dgm:pt modelId="{39AC214D-C17D-413B-BFE6-1F130130BD32}" type="parTrans" cxnId="{09F8DC59-4540-4EAA-BD83-7690B9338BA8}">
      <dgm:prSet/>
      <dgm:spPr/>
      <dgm:t>
        <a:bodyPr/>
        <a:lstStyle/>
        <a:p>
          <a:endParaRPr lang="lt-LT"/>
        </a:p>
      </dgm:t>
    </dgm:pt>
    <dgm:pt modelId="{D4A83A8E-9293-44B3-9C4D-035B598A7624}" type="sibTrans" cxnId="{09F8DC59-4540-4EAA-BD83-7690B9338BA8}">
      <dgm:prSet/>
      <dgm:spPr/>
      <dgm:t>
        <a:bodyPr/>
        <a:lstStyle/>
        <a:p>
          <a:endParaRPr lang="lt-LT"/>
        </a:p>
      </dgm:t>
    </dgm:pt>
    <dgm:pt modelId="{D7505A0A-1F2F-4EAA-8AA9-3FE88EE2B19C}">
      <dgm:prSet phldrT="[Tekstas]"/>
      <dgm:spPr/>
      <dgm:t>
        <a:bodyPr/>
        <a:lstStyle/>
        <a:p>
          <a:r>
            <a:rPr lang="lt-LT" dirty="0"/>
            <a:t>Finansinis planas, 5.3 eilutė</a:t>
          </a:r>
        </a:p>
      </dgm:t>
    </dgm:pt>
    <dgm:pt modelId="{D716A1D0-93A0-4F53-8D5E-9EE6D6AC5982}" type="parTrans" cxnId="{974BB917-2AFF-4B6C-8058-2D2AB49942BA}">
      <dgm:prSet/>
      <dgm:spPr/>
      <dgm:t>
        <a:bodyPr/>
        <a:lstStyle/>
        <a:p>
          <a:endParaRPr lang="lt-LT"/>
        </a:p>
      </dgm:t>
    </dgm:pt>
    <dgm:pt modelId="{154E7727-5757-455B-9032-2581A89770E1}" type="sibTrans" cxnId="{974BB917-2AFF-4B6C-8058-2D2AB49942BA}">
      <dgm:prSet/>
      <dgm:spPr/>
      <dgm:t>
        <a:bodyPr/>
        <a:lstStyle/>
        <a:p>
          <a:endParaRPr lang="lt-LT"/>
        </a:p>
      </dgm:t>
    </dgm:pt>
    <dgm:pt modelId="{7D72967F-4A81-4499-A1A1-8E0528BE6007}">
      <dgm:prSet phldrT="[Tekstas]"/>
      <dgm:spPr/>
      <dgm:t>
        <a:bodyPr/>
        <a:lstStyle/>
        <a:p>
          <a:r>
            <a:rPr lang="lt-LT" dirty="0"/>
            <a:t>Apskaičiuojama veiklų rangos dalis (</a:t>
          </a:r>
          <a:r>
            <a:rPr lang="en-US" dirty="0"/>
            <a:t>%) nuo tiesiogini</a:t>
          </a:r>
          <a:r>
            <a:rPr lang="lt-LT" dirty="0"/>
            <a:t>ų išlaidų</a:t>
          </a:r>
        </a:p>
      </dgm:t>
    </dgm:pt>
    <dgm:pt modelId="{94259A10-FDE9-45DA-82EA-D83647EFD5D3}" type="parTrans" cxnId="{092C2BF3-BD97-4F58-93E2-2E21710AF3C9}">
      <dgm:prSet/>
      <dgm:spPr/>
      <dgm:t>
        <a:bodyPr/>
        <a:lstStyle/>
        <a:p>
          <a:endParaRPr lang="lt-LT"/>
        </a:p>
      </dgm:t>
    </dgm:pt>
    <dgm:pt modelId="{8E1D9319-D5DB-4FD7-93D1-B3D546D0B0E0}" type="sibTrans" cxnId="{092C2BF3-BD97-4F58-93E2-2E21710AF3C9}">
      <dgm:prSet/>
      <dgm:spPr/>
      <dgm:t>
        <a:bodyPr/>
        <a:lstStyle/>
        <a:p>
          <a:endParaRPr lang="lt-LT"/>
        </a:p>
      </dgm:t>
    </dgm:pt>
    <dgm:pt modelId="{F7CDE29E-5211-482B-973D-3AEE37C754A8}">
      <dgm:prSet phldrT="[Tekstas]"/>
      <dgm:spPr/>
      <dgm:t>
        <a:bodyPr/>
        <a:lstStyle/>
        <a:p>
          <a:r>
            <a:rPr lang="lt-LT" dirty="0"/>
            <a:t>Finansinis planas, 5.4 eilutė</a:t>
          </a:r>
        </a:p>
      </dgm:t>
    </dgm:pt>
    <dgm:pt modelId="{3F1C116D-54F9-4E48-96E5-46718A42CC27}" type="parTrans" cxnId="{5ADD2205-3897-4A13-B320-8E91B2EEF48D}">
      <dgm:prSet/>
      <dgm:spPr/>
      <dgm:t>
        <a:bodyPr/>
        <a:lstStyle/>
        <a:p>
          <a:endParaRPr lang="lt-LT"/>
        </a:p>
      </dgm:t>
    </dgm:pt>
    <dgm:pt modelId="{B62468E4-32DB-46A5-B3B4-825622279175}" type="sibTrans" cxnId="{5ADD2205-3897-4A13-B320-8E91B2EEF48D}">
      <dgm:prSet/>
      <dgm:spPr/>
      <dgm:t>
        <a:bodyPr/>
        <a:lstStyle/>
        <a:p>
          <a:endParaRPr lang="lt-LT"/>
        </a:p>
      </dgm:t>
    </dgm:pt>
    <dgm:pt modelId="{DED7C4DA-9524-4870-8BF6-2D2BE6E29B03}">
      <dgm:prSet phldrT="[Tekstas]"/>
      <dgm:spPr/>
      <dgm:t>
        <a:bodyPr/>
        <a:lstStyle/>
        <a:p>
          <a:r>
            <a:rPr lang="lt-LT" dirty="0"/>
            <a:t>Pagal tiesioginių išlaidų sumą ir veiklų rangos dalį nustatoma preliminari FN</a:t>
          </a:r>
        </a:p>
      </dgm:t>
    </dgm:pt>
    <dgm:pt modelId="{E4AA44C4-7E3C-40E2-84FE-09F84C5199A6}" type="parTrans" cxnId="{5875EEBA-4147-4041-BA34-B375DDD78E5B}">
      <dgm:prSet/>
      <dgm:spPr/>
      <dgm:t>
        <a:bodyPr/>
        <a:lstStyle/>
        <a:p>
          <a:endParaRPr lang="lt-LT"/>
        </a:p>
      </dgm:t>
    </dgm:pt>
    <dgm:pt modelId="{EACD9BEB-8AF9-414D-9756-601C4E809931}" type="sibTrans" cxnId="{5875EEBA-4147-4041-BA34-B375DDD78E5B}">
      <dgm:prSet/>
      <dgm:spPr/>
      <dgm:t>
        <a:bodyPr/>
        <a:lstStyle/>
        <a:p>
          <a:endParaRPr lang="lt-LT"/>
        </a:p>
      </dgm:t>
    </dgm:pt>
    <dgm:pt modelId="{FAF083AA-A6A3-4B60-841B-6445CAE6569D}">
      <dgm:prSet phldrT="[Tekstas]"/>
      <dgm:spPr/>
      <dgm:t>
        <a:bodyPr/>
        <a:lstStyle/>
        <a:p>
          <a:r>
            <a:rPr lang="lt-LT" dirty="0"/>
            <a:t>Finansinis planas, 5.5 eilutė</a:t>
          </a:r>
        </a:p>
      </dgm:t>
    </dgm:pt>
    <dgm:pt modelId="{C526D230-9254-453E-B983-93E02AE4EFBF}" type="parTrans" cxnId="{384A6E25-B68F-4902-8CDE-D7F8332B444B}">
      <dgm:prSet/>
      <dgm:spPr/>
      <dgm:t>
        <a:bodyPr/>
        <a:lstStyle/>
        <a:p>
          <a:endParaRPr lang="lt-LT"/>
        </a:p>
      </dgm:t>
    </dgm:pt>
    <dgm:pt modelId="{2D6C1279-765C-4F1A-A269-A23775D1B9B3}" type="sibTrans" cxnId="{384A6E25-B68F-4902-8CDE-D7F8332B444B}">
      <dgm:prSet/>
      <dgm:spPr/>
      <dgm:t>
        <a:bodyPr/>
        <a:lstStyle/>
        <a:p>
          <a:endParaRPr lang="lt-LT"/>
        </a:p>
      </dgm:t>
    </dgm:pt>
    <dgm:pt modelId="{CDF144F9-6282-41E2-A018-92BC3558B991}">
      <dgm:prSet phldrT="[Tekstas]"/>
      <dgm:spPr/>
      <dgm:t>
        <a:bodyPr/>
        <a:lstStyle/>
        <a:p>
          <a:r>
            <a:rPr lang="lt-LT" dirty="0"/>
            <a:t>Apskaičiuojamos netiesioginės išlaidos, pritaikius FN</a:t>
          </a:r>
        </a:p>
      </dgm:t>
    </dgm:pt>
    <dgm:pt modelId="{B4C562B9-5877-4837-ABE9-59AEA41BD0DA}" type="parTrans" cxnId="{3FF01F90-0EBF-47C5-AD58-77D3396F879A}">
      <dgm:prSet/>
      <dgm:spPr/>
      <dgm:t>
        <a:bodyPr/>
        <a:lstStyle/>
        <a:p>
          <a:endParaRPr lang="lt-LT"/>
        </a:p>
      </dgm:t>
    </dgm:pt>
    <dgm:pt modelId="{7D6AD718-77F1-4CFF-BC1F-2624F76885D5}" type="sibTrans" cxnId="{3FF01F90-0EBF-47C5-AD58-77D3396F879A}">
      <dgm:prSet/>
      <dgm:spPr/>
      <dgm:t>
        <a:bodyPr/>
        <a:lstStyle/>
        <a:p>
          <a:endParaRPr lang="lt-LT"/>
        </a:p>
      </dgm:t>
    </dgm:pt>
    <dgm:pt modelId="{E140FD7E-D457-41A6-8B49-7640C4EE26CB}">
      <dgm:prSet phldrT="[Tekstas]"/>
      <dgm:spPr/>
      <dgm:t>
        <a:bodyPr/>
        <a:lstStyle/>
        <a:p>
          <a:r>
            <a:rPr lang="lt-LT" dirty="0"/>
            <a:t>Finansinis planas, 5.6 eilutė</a:t>
          </a:r>
        </a:p>
      </dgm:t>
    </dgm:pt>
    <dgm:pt modelId="{1E662CB5-1FBF-40B3-8D4F-C711054C2A5C}" type="parTrans" cxnId="{6B740AE9-21AE-4E9F-A8BB-7D9AB535B5D7}">
      <dgm:prSet/>
      <dgm:spPr/>
      <dgm:t>
        <a:bodyPr/>
        <a:lstStyle/>
        <a:p>
          <a:endParaRPr lang="lt-LT"/>
        </a:p>
      </dgm:t>
    </dgm:pt>
    <dgm:pt modelId="{46195A88-850D-4F81-AFA4-282B06C51A1B}" type="sibTrans" cxnId="{6B740AE9-21AE-4E9F-A8BB-7D9AB535B5D7}">
      <dgm:prSet/>
      <dgm:spPr/>
      <dgm:t>
        <a:bodyPr/>
        <a:lstStyle/>
        <a:p>
          <a:endParaRPr lang="lt-LT"/>
        </a:p>
      </dgm:t>
    </dgm:pt>
    <dgm:pt modelId="{FCF9AD60-C943-4C37-B490-2427AE25B785}">
      <dgm:prSet phldrT="[Tekstas]"/>
      <dgm:spPr/>
      <dgm:t>
        <a:bodyPr/>
        <a:lstStyle/>
        <a:p>
          <a:r>
            <a:rPr lang="lt-LT" dirty="0"/>
            <a:t>Suskaičiuojama bendra tinkamų finansuoti išlaidų suma ir patikrinama, ar teisingai pritaikyta FN</a:t>
          </a:r>
        </a:p>
      </dgm:t>
    </dgm:pt>
    <dgm:pt modelId="{3806B1DA-CD68-4D3F-890A-FFF49783169F}" type="parTrans" cxnId="{E2D26BD4-3796-4929-9A40-B99093C350E0}">
      <dgm:prSet/>
      <dgm:spPr/>
      <dgm:t>
        <a:bodyPr/>
        <a:lstStyle/>
        <a:p>
          <a:endParaRPr lang="lt-LT"/>
        </a:p>
      </dgm:t>
    </dgm:pt>
    <dgm:pt modelId="{A305F8FC-0FA1-4A6B-9BF0-520E3DD62662}" type="sibTrans" cxnId="{E2D26BD4-3796-4929-9A40-B99093C350E0}">
      <dgm:prSet/>
      <dgm:spPr/>
      <dgm:t>
        <a:bodyPr/>
        <a:lstStyle/>
        <a:p>
          <a:endParaRPr lang="lt-LT"/>
        </a:p>
      </dgm:t>
    </dgm:pt>
    <dgm:pt modelId="{A3DAAF81-704B-4A9B-8C37-836804C047C3}">
      <dgm:prSet phldrT="[Tekstas]"/>
      <dgm:spPr/>
      <dgm:t>
        <a:bodyPr/>
        <a:lstStyle/>
        <a:p>
          <a:r>
            <a:rPr lang="lt-LT" dirty="0"/>
            <a:t>Finansinis planas, 5.7 eilutė</a:t>
          </a:r>
        </a:p>
      </dgm:t>
    </dgm:pt>
    <dgm:pt modelId="{D478A705-4AB9-4A49-95CA-3445BBCE0778}" type="parTrans" cxnId="{1D516586-ED47-4F54-AA35-B6938178DB6B}">
      <dgm:prSet/>
      <dgm:spPr/>
      <dgm:t>
        <a:bodyPr/>
        <a:lstStyle/>
        <a:p>
          <a:endParaRPr lang="lt-LT"/>
        </a:p>
      </dgm:t>
    </dgm:pt>
    <dgm:pt modelId="{255D5993-FC66-4E1B-A11C-6C48BAFF1FF8}" type="sibTrans" cxnId="{1D516586-ED47-4F54-AA35-B6938178DB6B}">
      <dgm:prSet/>
      <dgm:spPr/>
      <dgm:t>
        <a:bodyPr/>
        <a:lstStyle/>
        <a:p>
          <a:endParaRPr lang="lt-LT"/>
        </a:p>
      </dgm:t>
    </dgm:pt>
    <dgm:pt modelId="{6015B3B0-2185-416B-B851-BB5626C0CFEF}" type="pres">
      <dgm:prSet presAssocID="{2C6F7C8C-D95C-469E-A067-9799B056E320}" presName="rootnode" presStyleCnt="0">
        <dgm:presLayoutVars>
          <dgm:chMax/>
          <dgm:chPref/>
          <dgm:dir/>
          <dgm:animLvl val="lvl"/>
        </dgm:presLayoutVars>
      </dgm:prSet>
      <dgm:spPr/>
      <dgm:t>
        <a:bodyPr/>
        <a:lstStyle/>
        <a:p>
          <a:endParaRPr lang="lt-LT"/>
        </a:p>
      </dgm:t>
    </dgm:pt>
    <dgm:pt modelId="{EC057CD1-0CDB-414E-AAA6-695DEF85B3E8}" type="pres">
      <dgm:prSet presAssocID="{2B501054-6953-44BA-9EF9-2BB983942A62}" presName="composite" presStyleCnt="0"/>
      <dgm:spPr/>
    </dgm:pt>
    <dgm:pt modelId="{AD8B9B59-A443-4E72-AA9F-3CF9D0A1404D}" type="pres">
      <dgm:prSet presAssocID="{2B501054-6953-44BA-9EF9-2BB983942A62}" presName="LShape" presStyleLbl="alignNode1" presStyleIdx="0" presStyleCnt="13"/>
      <dgm:spPr/>
    </dgm:pt>
    <dgm:pt modelId="{1C3D62D3-CB99-4262-8E48-75BE0D55586D}" type="pres">
      <dgm:prSet presAssocID="{2B501054-6953-44BA-9EF9-2BB983942A62}" presName="ParentText" presStyleLbl="revTx" presStyleIdx="0" presStyleCnt="7">
        <dgm:presLayoutVars>
          <dgm:chMax val="0"/>
          <dgm:chPref val="0"/>
          <dgm:bulletEnabled val="1"/>
        </dgm:presLayoutVars>
      </dgm:prSet>
      <dgm:spPr/>
      <dgm:t>
        <a:bodyPr/>
        <a:lstStyle/>
        <a:p>
          <a:endParaRPr lang="lt-LT"/>
        </a:p>
      </dgm:t>
    </dgm:pt>
    <dgm:pt modelId="{CCD7D70F-179B-42EE-BCDA-D7FDC8B99170}" type="pres">
      <dgm:prSet presAssocID="{2B501054-6953-44BA-9EF9-2BB983942A62}" presName="Triangle" presStyleLbl="alignNode1" presStyleIdx="1" presStyleCnt="13"/>
      <dgm:spPr/>
    </dgm:pt>
    <dgm:pt modelId="{BF81EC55-2831-41C2-BEBD-0A300A59F7F1}" type="pres">
      <dgm:prSet presAssocID="{043C754C-54AF-4BC2-BF8E-E99DB0F95407}" presName="sibTrans" presStyleCnt="0"/>
      <dgm:spPr/>
    </dgm:pt>
    <dgm:pt modelId="{0F6EEB59-D491-4BEF-995C-781717F16D3E}" type="pres">
      <dgm:prSet presAssocID="{043C754C-54AF-4BC2-BF8E-E99DB0F95407}" presName="space" presStyleCnt="0"/>
      <dgm:spPr/>
    </dgm:pt>
    <dgm:pt modelId="{355B8F1D-4719-4D3E-9CA9-9D8CC7D8F71F}" type="pres">
      <dgm:prSet presAssocID="{62CB178E-74F1-4F52-B159-F9CCE977DA84}" presName="composite" presStyleCnt="0"/>
      <dgm:spPr/>
    </dgm:pt>
    <dgm:pt modelId="{36B042DC-3697-4640-9BF0-9382CEE44DE0}" type="pres">
      <dgm:prSet presAssocID="{62CB178E-74F1-4F52-B159-F9CCE977DA84}" presName="LShape" presStyleLbl="alignNode1" presStyleIdx="2" presStyleCnt="13"/>
      <dgm:spPr/>
    </dgm:pt>
    <dgm:pt modelId="{4D28BD22-96E4-48C5-B856-0DECA8A13B0C}" type="pres">
      <dgm:prSet presAssocID="{62CB178E-74F1-4F52-B159-F9CCE977DA84}" presName="ParentText" presStyleLbl="revTx" presStyleIdx="1" presStyleCnt="7">
        <dgm:presLayoutVars>
          <dgm:chMax val="0"/>
          <dgm:chPref val="0"/>
          <dgm:bulletEnabled val="1"/>
        </dgm:presLayoutVars>
      </dgm:prSet>
      <dgm:spPr/>
      <dgm:t>
        <a:bodyPr/>
        <a:lstStyle/>
        <a:p>
          <a:endParaRPr lang="lt-LT"/>
        </a:p>
      </dgm:t>
    </dgm:pt>
    <dgm:pt modelId="{996077DD-7995-4A94-83AF-F872083E073C}" type="pres">
      <dgm:prSet presAssocID="{62CB178E-74F1-4F52-B159-F9CCE977DA84}" presName="Triangle" presStyleLbl="alignNode1" presStyleIdx="3" presStyleCnt="13"/>
      <dgm:spPr/>
    </dgm:pt>
    <dgm:pt modelId="{B069964D-A7FE-4D07-875D-E554E65E692A}" type="pres">
      <dgm:prSet presAssocID="{C7FF2550-6FEF-4288-9448-ACBBF118A0FE}" presName="sibTrans" presStyleCnt="0"/>
      <dgm:spPr/>
    </dgm:pt>
    <dgm:pt modelId="{6E8D7622-7650-4D9C-B05C-0DC301E06EA7}" type="pres">
      <dgm:prSet presAssocID="{C7FF2550-6FEF-4288-9448-ACBBF118A0FE}" presName="space" presStyleCnt="0"/>
      <dgm:spPr/>
    </dgm:pt>
    <dgm:pt modelId="{1A5995FB-5D03-4F20-B4E8-5F53B20B8DC0}" type="pres">
      <dgm:prSet presAssocID="{037C6DBB-7946-4567-A6C6-DD36D20C6A09}" presName="composite" presStyleCnt="0"/>
      <dgm:spPr/>
    </dgm:pt>
    <dgm:pt modelId="{F4759F0E-6CEB-4B5E-A1D5-E391A6370D34}" type="pres">
      <dgm:prSet presAssocID="{037C6DBB-7946-4567-A6C6-DD36D20C6A09}" presName="LShape" presStyleLbl="alignNode1" presStyleIdx="4" presStyleCnt="13"/>
      <dgm:spPr/>
    </dgm:pt>
    <dgm:pt modelId="{6778629E-0F51-419D-BD76-E2033DB16F08}" type="pres">
      <dgm:prSet presAssocID="{037C6DBB-7946-4567-A6C6-DD36D20C6A09}" presName="ParentText" presStyleLbl="revTx" presStyleIdx="2" presStyleCnt="7">
        <dgm:presLayoutVars>
          <dgm:chMax val="0"/>
          <dgm:chPref val="0"/>
          <dgm:bulletEnabled val="1"/>
        </dgm:presLayoutVars>
      </dgm:prSet>
      <dgm:spPr/>
      <dgm:t>
        <a:bodyPr/>
        <a:lstStyle/>
        <a:p>
          <a:endParaRPr lang="lt-LT"/>
        </a:p>
      </dgm:t>
    </dgm:pt>
    <dgm:pt modelId="{4D16ABAC-3EB0-4FCA-BDD4-5C425D7DE121}" type="pres">
      <dgm:prSet presAssocID="{037C6DBB-7946-4567-A6C6-DD36D20C6A09}" presName="Triangle" presStyleLbl="alignNode1" presStyleIdx="5" presStyleCnt="13"/>
      <dgm:spPr/>
    </dgm:pt>
    <dgm:pt modelId="{14457261-B67D-4BA5-9004-71F4E3942CE7}" type="pres">
      <dgm:prSet presAssocID="{D4A83A8E-9293-44B3-9C4D-035B598A7624}" presName="sibTrans" presStyleCnt="0"/>
      <dgm:spPr/>
    </dgm:pt>
    <dgm:pt modelId="{72EA47F0-481A-4389-84E4-35A8D8A32644}" type="pres">
      <dgm:prSet presAssocID="{D4A83A8E-9293-44B3-9C4D-035B598A7624}" presName="space" presStyleCnt="0"/>
      <dgm:spPr/>
    </dgm:pt>
    <dgm:pt modelId="{891764D0-266B-456E-886F-F3E5C598C1E4}" type="pres">
      <dgm:prSet presAssocID="{7D72967F-4A81-4499-A1A1-8E0528BE6007}" presName="composite" presStyleCnt="0"/>
      <dgm:spPr/>
    </dgm:pt>
    <dgm:pt modelId="{0F9DC305-75E2-4307-8796-B63D83E57472}" type="pres">
      <dgm:prSet presAssocID="{7D72967F-4A81-4499-A1A1-8E0528BE6007}" presName="LShape" presStyleLbl="alignNode1" presStyleIdx="6" presStyleCnt="13"/>
      <dgm:spPr/>
    </dgm:pt>
    <dgm:pt modelId="{CE563B06-A3F5-48A3-85F4-14515E97B42A}" type="pres">
      <dgm:prSet presAssocID="{7D72967F-4A81-4499-A1A1-8E0528BE6007}" presName="ParentText" presStyleLbl="revTx" presStyleIdx="3" presStyleCnt="7">
        <dgm:presLayoutVars>
          <dgm:chMax val="0"/>
          <dgm:chPref val="0"/>
          <dgm:bulletEnabled val="1"/>
        </dgm:presLayoutVars>
      </dgm:prSet>
      <dgm:spPr/>
      <dgm:t>
        <a:bodyPr/>
        <a:lstStyle/>
        <a:p>
          <a:endParaRPr lang="lt-LT"/>
        </a:p>
      </dgm:t>
    </dgm:pt>
    <dgm:pt modelId="{B072B15A-C2F2-4756-8127-453EBE8680A9}" type="pres">
      <dgm:prSet presAssocID="{7D72967F-4A81-4499-A1A1-8E0528BE6007}" presName="Triangle" presStyleLbl="alignNode1" presStyleIdx="7" presStyleCnt="13"/>
      <dgm:spPr/>
    </dgm:pt>
    <dgm:pt modelId="{8FBD5D73-06D4-4672-9CD8-7992A1AC2593}" type="pres">
      <dgm:prSet presAssocID="{8E1D9319-D5DB-4FD7-93D1-B3D546D0B0E0}" presName="sibTrans" presStyleCnt="0"/>
      <dgm:spPr/>
    </dgm:pt>
    <dgm:pt modelId="{CD9CD108-574F-4392-8E2C-0ED42091BA3A}" type="pres">
      <dgm:prSet presAssocID="{8E1D9319-D5DB-4FD7-93D1-B3D546D0B0E0}" presName="space" presStyleCnt="0"/>
      <dgm:spPr/>
    </dgm:pt>
    <dgm:pt modelId="{9B797395-B529-497F-9908-498952D3700B}" type="pres">
      <dgm:prSet presAssocID="{DED7C4DA-9524-4870-8BF6-2D2BE6E29B03}" presName="composite" presStyleCnt="0"/>
      <dgm:spPr/>
    </dgm:pt>
    <dgm:pt modelId="{0F477882-77CD-4FFB-A716-4511E9312658}" type="pres">
      <dgm:prSet presAssocID="{DED7C4DA-9524-4870-8BF6-2D2BE6E29B03}" presName="LShape" presStyleLbl="alignNode1" presStyleIdx="8" presStyleCnt="13"/>
      <dgm:spPr/>
    </dgm:pt>
    <dgm:pt modelId="{A8C03EE7-E232-45D1-BEF2-54C82FF3BACE}" type="pres">
      <dgm:prSet presAssocID="{DED7C4DA-9524-4870-8BF6-2D2BE6E29B03}" presName="ParentText" presStyleLbl="revTx" presStyleIdx="4" presStyleCnt="7">
        <dgm:presLayoutVars>
          <dgm:chMax val="0"/>
          <dgm:chPref val="0"/>
          <dgm:bulletEnabled val="1"/>
        </dgm:presLayoutVars>
      </dgm:prSet>
      <dgm:spPr/>
      <dgm:t>
        <a:bodyPr/>
        <a:lstStyle/>
        <a:p>
          <a:endParaRPr lang="lt-LT"/>
        </a:p>
      </dgm:t>
    </dgm:pt>
    <dgm:pt modelId="{2E5EF771-8B24-4D66-B1F2-7E0EBA688BBE}" type="pres">
      <dgm:prSet presAssocID="{DED7C4DA-9524-4870-8BF6-2D2BE6E29B03}" presName="Triangle" presStyleLbl="alignNode1" presStyleIdx="9" presStyleCnt="13"/>
      <dgm:spPr/>
    </dgm:pt>
    <dgm:pt modelId="{C7A023CB-D25E-4B90-8FC7-5CB05831B4A8}" type="pres">
      <dgm:prSet presAssocID="{EACD9BEB-8AF9-414D-9756-601C4E809931}" presName="sibTrans" presStyleCnt="0"/>
      <dgm:spPr/>
    </dgm:pt>
    <dgm:pt modelId="{E55B21AE-F038-4734-8CFF-A486EFAA6C36}" type="pres">
      <dgm:prSet presAssocID="{EACD9BEB-8AF9-414D-9756-601C4E809931}" presName="space" presStyleCnt="0"/>
      <dgm:spPr/>
    </dgm:pt>
    <dgm:pt modelId="{284BF5D3-9E7D-4440-832F-5DAA749065E9}" type="pres">
      <dgm:prSet presAssocID="{CDF144F9-6282-41E2-A018-92BC3558B991}" presName="composite" presStyleCnt="0"/>
      <dgm:spPr/>
    </dgm:pt>
    <dgm:pt modelId="{D9CF0684-6D62-4D00-B4B0-59BB57ADCFA9}" type="pres">
      <dgm:prSet presAssocID="{CDF144F9-6282-41E2-A018-92BC3558B991}" presName="LShape" presStyleLbl="alignNode1" presStyleIdx="10" presStyleCnt="13"/>
      <dgm:spPr/>
    </dgm:pt>
    <dgm:pt modelId="{47C86687-2491-42EA-B749-277724047B62}" type="pres">
      <dgm:prSet presAssocID="{CDF144F9-6282-41E2-A018-92BC3558B991}" presName="ParentText" presStyleLbl="revTx" presStyleIdx="5" presStyleCnt="7">
        <dgm:presLayoutVars>
          <dgm:chMax val="0"/>
          <dgm:chPref val="0"/>
          <dgm:bulletEnabled val="1"/>
        </dgm:presLayoutVars>
      </dgm:prSet>
      <dgm:spPr/>
      <dgm:t>
        <a:bodyPr/>
        <a:lstStyle/>
        <a:p>
          <a:endParaRPr lang="lt-LT"/>
        </a:p>
      </dgm:t>
    </dgm:pt>
    <dgm:pt modelId="{9907BE68-E6F6-4827-A997-7E50BCE2460D}" type="pres">
      <dgm:prSet presAssocID="{CDF144F9-6282-41E2-A018-92BC3558B991}" presName="Triangle" presStyleLbl="alignNode1" presStyleIdx="11" presStyleCnt="13"/>
      <dgm:spPr/>
    </dgm:pt>
    <dgm:pt modelId="{86557F59-E497-423F-88DA-61CB1E0B73D2}" type="pres">
      <dgm:prSet presAssocID="{7D6AD718-77F1-4CFF-BC1F-2624F76885D5}" presName="sibTrans" presStyleCnt="0"/>
      <dgm:spPr/>
    </dgm:pt>
    <dgm:pt modelId="{30183880-2166-4457-A696-12365B2A0BB9}" type="pres">
      <dgm:prSet presAssocID="{7D6AD718-77F1-4CFF-BC1F-2624F76885D5}" presName="space" presStyleCnt="0"/>
      <dgm:spPr/>
    </dgm:pt>
    <dgm:pt modelId="{E4D500AE-8372-442F-A61F-AE313041D85D}" type="pres">
      <dgm:prSet presAssocID="{FCF9AD60-C943-4C37-B490-2427AE25B785}" presName="composite" presStyleCnt="0"/>
      <dgm:spPr/>
    </dgm:pt>
    <dgm:pt modelId="{9FEF4A15-99B5-4E76-9C99-1DDDF243CF84}" type="pres">
      <dgm:prSet presAssocID="{FCF9AD60-C943-4C37-B490-2427AE25B785}" presName="LShape" presStyleLbl="alignNode1" presStyleIdx="12" presStyleCnt="13"/>
      <dgm:spPr/>
    </dgm:pt>
    <dgm:pt modelId="{F5322910-45A9-4BD0-9956-6B32D6D5409A}" type="pres">
      <dgm:prSet presAssocID="{FCF9AD60-C943-4C37-B490-2427AE25B785}" presName="ParentText" presStyleLbl="revTx" presStyleIdx="6" presStyleCnt="7">
        <dgm:presLayoutVars>
          <dgm:chMax val="0"/>
          <dgm:chPref val="0"/>
          <dgm:bulletEnabled val="1"/>
        </dgm:presLayoutVars>
      </dgm:prSet>
      <dgm:spPr/>
      <dgm:t>
        <a:bodyPr/>
        <a:lstStyle/>
        <a:p>
          <a:endParaRPr lang="lt-LT"/>
        </a:p>
      </dgm:t>
    </dgm:pt>
  </dgm:ptLst>
  <dgm:cxnLst>
    <dgm:cxn modelId="{384A6E25-B68F-4902-8CDE-D7F8332B444B}" srcId="{DED7C4DA-9524-4870-8BF6-2D2BE6E29B03}" destId="{FAF083AA-A6A3-4B60-841B-6445CAE6569D}" srcOrd="0" destOrd="0" parTransId="{C526D230-9254-453E-B983-93E02AE4EFBF}" sibTransId="{2D6C1279-765C-4F1A-A269-A23775D1B9B3}"/>
    <dgm:cxn modelId="{9CD51C2D-4DCF-4D89-AEAF-EB4F381252D7}" type="presOf" srcId="{2C6F7C8C-D95C-469E-A067-9799B056E320}" destId="{6015B3B0-2185-416B-B851-BB5626C0CFEF}" srcOrd="0" destOrd="0" presId="urn:microsoft.com/office/officeart/2009/3/layout/StepUpProcess"/>
    <dgm:cxn modelId="{E9C5B07F-C79A-41AC-A343-AC7500CFE0F0}" srcId="{2C6F7C8C-D95C-469E-A067-9799B056E320}" destId="{2B501054-6953-44BA-9EF9-2BB983942A62}" srcOrd="0" destOrd="0" parTransId="{D49B249E-9EB1-4FA3-84BA-0859F40E9FEE}" sibTransId="{043C754C-54AF-4BC2-BF8E-E99DB0F95407}"/>
    <dgm:cxn modelId="{B533A0DE-8477-4510-ABC4-7AAF6BB6686A}" type="presOf" srcId="{F7CDE29E-5211-482B-973D-3AEE37C754A8}" destId="{CE563B06-A3F5-48A3-85F4-14515E97B42A}" srcOrd="0" destOrd="1" presId="urn:microsoft.com/office/officeart/2009/3/layout/StepUpProcess"/>
    <dgm:cxn modelId="{8AFC831C-4C3C-4746-BB3D-5DF37560D051}" type="presOf" srcId="{A3DAAF81-704B-4A9B-8C37-836804C047C3}" destId="{F5322910-45A9-4BD0-9956-6B32D6D5409A}" srcOrd="0" destOrd="1" presId="urn:microsoft.com/office/officeart/2009/3/layout/StepUpProcess"/>
    <dgm:cxn modelId="{1D516586-ED47-4F54-AA35-B6938178DB6B}" srcId="{FCF9AD60-C943-4C37-B490-2427AE25B785}" destId="{A3DAAF81-704B-4A9B-8C37-836804C047C3}" srcOrd="0" destOrd="0" parTransId="{D478A705-4AB9-4A49-95CA-3445BBCE0778}" sibTransId="{255D5993-FC66-4E1B-A11C-6C48BAFF1FF8}"/>
    <dgm:cxn modelId="{2D73FF0C-856A-47FD-B7A9-BC29BE721F98}" type="presOf" srcId="{D7505A0A-1F2F-4EAA-8AA9-3FE88EE2B19C}" destId="{6778629E-0F51-419D-BD76-E2033DB16F08}" srcOrd="0" destOrd="1" presId="urn:microsoft.com/office/officeart/2009/3/layout/StepUpProcess"/>
    <dgm:cxn modelId="{2D93E955-E6D0-4185-A08C-F8F5EEBD967F}" type="presOf" srcId="{62CB178E-74F1-4F52-B159-F9CCE977DA84}" destId="{4D28BD22-96E4-48C5-B856-0DECA8A13B0C}" srcOrd="0" destOrd="0" presId="urn:microsoft.com/office/officeart/2009/3/layout/StepUpProcess"/>
    <dgm:cxn modelId="{E2D26BD4-3796-4929-9A40-B99093C350E0}" srcId="{2C6F7C8C-D95C-469E-A067-9799B056E320}" destId="{FCF9AD60-C943-4C37-B490-2427AE25B785}" srcOrd="6" destOrd="0" parTransId="{3806B1DA-CD68-4D3F-890A-FFF49783169F}" sibTransId="{A305F8FC-0FA1-4A6B-9BF0-520E3DD62662}"/>
    <dgm:cxn modelId="{09F8DC59-4540-4EAA-BD83-7690B9338BA8}" srcId="{2C6F7C8C-D95C-469E-A067-9799B056E320}" destId="{037C6DBB-7946-4567-A6C6-DD36D20C6A09}" srcOrd="2" destOrd="0" parTransId="{39AC214D-C17D-413B-BFE6-1F130130BD32}" sibTransId="{D4A83A8E-9293-44B3-9C4D-035B598A7624}"/>
    <dgm:cxn modelId="{0A76AD65-F310-4BEE-8947-56245CA3E494}" type="presOf" srcId="{CDF144F9-6282-41E2-A018-92BC3558B991}" destId="{47C86687-2491-42EA-B749-277724047B62}" srcOrd="0" destOrd="0" presId="urn:microsoft.com/office/officeart/2009/3/layout/StepUpProcess"/>
    <dgm:cxn modelId="{C3CDE153-EE11-4054-A3B9-62A2F7BED07E}" srcId="{2B501054-6953-44BA-9EF9-2BB983942A62}" destId="{790F5288-C21B-44EF-B2C7-CFA3BA0CE46A}" srcOrd="0" destOrd="0" parTransId="{3CE6C2F1-1B3B-4750-9811-A3359237B549}" sibTransId="{87A6AEAC-5E0F-4A18-A1E0-B360E8CC8E86}"/>
    <dgm:cxn modelId="{3FF01F90-0EBF-47C5-AD58-77D3396F879A}" srcId="{2C6F7C8C-D95C-469E-A067-9799B056E320}" destId="{CDF144F9-6282-41E2-A018-92BC3558B991}" srcOrd="5" destOrd="0" parTransId="{B4C562B9-5877-4837-ABE9-59AEA41BD0DA}" sibTransId="{7D6AD718-77F1-4CFF-BC1F-2624F76885D5}"/>
    <dgm:cxn modelId="{27E09A83-21F1-4F33-B3C8-42879EE8B9F9}" srcId="{2C6F7C8C-D95C-469E-A067-9799B056E320}" destId="{62CB178E-74F1-4F52-B159-F9CCE977DA84}" srcOrd="1" destOrd="0" parTransId="{C59173F2-35B9-4EE1-AEAE-0A4CC1F95E51}" sibTransId="{C7FF2550-6FEF-4288-9448-ACBBF118A0FE}"/>
    <dgm:cxn modelId="{5F28BCED-DBCB-40AB-99F1-4AAC8EBE014D}" type="presOf" srcId="{7D72967F-4A81-4499-A1A1-8E0528BE6007}" destId="{CE563B06-A3F5-48A3-85F4-14515E97B42A}" srcOrd="0" destOrd="0" presId="urn:microsoft.com/office/officeart/2009/3/layout/StepUpProcess"/>
    <dgm:cxn modelId="{0FC3E93F-5BE5-4FA5-ABA9-2E5416831BBE}" type="presOf" srcId="{E140FD7E-D457-41A6-8B49-7640C4EE26CB}" destId="{47C86687-2491-42EA-B749-277724047B62}" srcOrd="0" destOrd="1" presId="urn:microsoft.com/office/officeart/2009/3/layout/StepUpProcess"/>
    <dgm:cxn modelId="{5ADD2205-3897-4A13-B320-8E91B2EEF48D}" srcId="{7D72967F-4A81-4499-A1A1-8E0528BE6007}" destId="{F7CDE29E-5211-482B-973D-3AEE37C754A8}" srcOrd="0" destOrd="0" parTransId="{3F1C116D-54F9-4E48-96E5-46718A42CC27}" sibTransId="{B62468E4-32DB-46A5-B3B4-825622279175}"/>
    <dgm:cxn modelId="{846911D6-A259-4ADA-BEE2-EF0064B87C5A}" type="presOf" srcId="{2B501054-6953-44BA-9EF9-2BB983942A62}" destId="{1C3D62D3-CB99-4262-8E48-75BE0D55586D}" srcOrd="0" destOrd="0" presId="urn:microsoft.com/office/officeart/2009/3/layout/StepUpProcess"/>
    <dgm:cxn modelId="{5875EEBA-4147-4041-BA34-B375DDD78E5B}" srcId="{2C6F7C8C-D95C-469E-A067-9799B056E320}" destId="{DED7C4DA-9524-4870-8BF6-2D2BE6E29B03}" srcOrd="4" destOrd="0" parTransId="{E4AA44C4-7E3C-40E2-84FE-09F84C5199A6}" sibTransId="{EACD9BEB-8AF9-414D-9756-601C4E809931}"/>
    <dgm:cxn modelId="{29CA8FD3-48BC-4570-A648-D7148B3791FA}" srcId="{62CB178E-74F1-4F52-B159-F9CCE977DA84}" destId="{622E4C1F-19FE-4869-A9FA-6734F81A3377}" srcOrd="0" destOrd="0" parTransId="{EAE2963A-BAA9-4EE7-91FD-DB5A5E4F5479}" sibTransId="{A343FA6A-B3AB-4BFE-8870-1CAB885FA275}"/>
    <dgm:cxn modelId="{6B740AE9-21AE-4E9F-A8BB-7D9AB535B5D7}" srcId="{CDF144F9-6282-41E2-A018-92BC3558B991}" destId="{E140FD7E-D457-41A6-8B49-7640C4EE26CB}" srcOrd="0" destOrd="0" parTransId="{1E662CB5-1FBF-40B3-8D4F-C711054C2A5C}" sibTransId="{46195A88-850D-4F81-AFA4-282B06C51A1B}"/>
    <dgm:cxn modelId="{092C2BF3-BD97-4F58-93E2-2E21710AF3C9}" srcId="{2C6F7C8C-D95C-469E-A067-9799B056E320}" destId="{7D72967F-4A81-4499-A1A1-8E0528BE6007}" srcOrd="3" destOrd="0" parTransId="{94259A10-FDE9-45DA-82EA-D83647EFD5D3}" sibTransId="{8E1D9319-D5DB-4FD7-93D1-B3D546D0B0E0}"/>
    <dgm:cxn modelId="{24D60BB8-970C-41D7-BFA8-652B96D826A8}" type="presOf" srcId="{622E4C1F-19FE-4869-A9FA-6734F81A3377}" destId="{4D28BD22-96E4-48C5-B856-0DECA8A13B0C}" srcOrd="0" destOrd="1" presId="urn:microsoft.com/office/officeart/2009/3/layout/StepUpProcess"/>
    <dgm:cxn modelId="{BCB2F9C9-88DD-4B47-B1F7-80DD42AE74E9}" type="presOf" srcId="{FAF083AA-A6A3-4B60-841B-6445CAE6569D}" destId="{A8C03EE7-E232-45D1-BEF2-54C82FF3BACE}" srcOrd="0" destOrd="1" presId="urn:microsoft.com/office/officeart/2009/3/layout/StepUpProcess"/>
    <dgm:cxn modelId="{BEA4FA9D-A03F-4D4D-9D2B-5C860C47D6F8}" type="presOf" srcId="{DED7C4DA-9524-4870-8BF6-2D2BE6E29B03}" destId="{A8C03EE7-E232-45D1-BEF2-54C82FF3BACE}" srcOrd="0" destOrd="0" presId="urn:microsoft.com/office/officeart/2009/3/layout/StepUpProcess"/>
    <dgm:cxn modelId="{E3B61D06-D76E-439D-9714-710A26A93AB3}" type="presOf" srcId="{FCF9AD60-C943-4C37-B490-2427AE25B785}" destId="{F5322910-45A9-4BD0-9956-6B32D6D5409A}" srcOrd="0" destOrd="0" presId="urn:microsoft.com/office/officeart/2009/3/layout/StepUpProcess"/>
    <dgm:cxn modelId="{A532CFFD-D9A1-482D-AED6-15E181599589}" type="presOf" srcId="{037C6DBB-7946-4567-A6C6-DD36D20C6A09}" destId="{6778629E-0F51-419D-BD76-E2033DB16F08}" srcOrd="0" destOrd="0" presId="urn:microsoft.com/office/officeart/2009/3/layout/StepUpProcess"/>
    <dgm:cxn modelId="{693B96C4-3EF1-4CDB-B3E3-189294D6F286}" type="presOf" srcId="{790F5288-C21B-44EF-B2C7-CFA3BA0CE46A}" destId="{1C3D62D3-CB99-4262-8E48-75BE0D55586D}" srcOrd="0" destOrd="1" presId="urn:microsoft.com/office/officeart/2009/3/layout/StepUpProcess"/>
    <dgm:cxn modelId="{974BB917-2AFF-4B6C-8058-2D2AB49942BA}" srcId="{037C6DBB-7946-4567-A6C6-DD36D20C6A09}" destId="{D7505A0A-1F2F-4EAA-8AA9-3FE88EE2B19C}" srcOrd="0" destOrd="0" parTransId="{D716A1D0-93A0-4F53-8D5E-9EE6D6AC5982}" sibTransId="{154E7727-5757-455B-9032-2581A89770E1}"/>
    <dgm:cxn modelId="{1FAD9E95-E430-4368-9D1C-8D890AEC2E5B}" type="presParOf" srcId="{6015B3B0-2185-416B-B851-BB5626C0CFEF}" destId="{EC057CD1-0CDB-414E-AAA6-695DEF85B3E8}" srcOrd="0" destOrd="0" presId="urn:microsoft.com/office/officeart/2009/3/layout/StepUpProcess"/>
    <dgm:cxn modelId="{7A77A981-72CF-4536-9918-48DC4BDB40E0}" type="presParOf" srcId="{EC057CD1-0CDB-414E-AAA6-695DEF85B3E8}" destId="{AD8B9B59-A443-4E72-AA9F-3CF9D0A1404D}" srcOrd="0" destOrd="0" presId="urn:microsoft.com/office/officeart/2009/3/layout/StepUpProcess"/>
    <dgm:cxn modelId="{C0EF1A01-81D3-4BCF-81FE-C2B2520CA096}" type="presParOf" srcId="{EC057CD1-0CDB-414E-AAA6-695DEF85B3E8}" destId="{1C3D62D3-CB99-4262-8E48-75BE0D55586D}" srcOrd="1" destOrd="0" presId="urn:microsoft.com/office/officeart/2009/3/layout/StepUpProcess"/>
    <dgm:cxn modelId="{90532174-DC4F-45CD-B0B9-AF7DD35E2C40}" type="presParOf" srcId="{EC057CD1-0CDB-414E-AAA6-695DEF85B3E8}" destId="{CCD7D70F-179B-42EE-BCDA-D7FDC8B99170}" srcOrd="2" destOrd="0" presId="urn:microsoft.com/office/officeart/2009/3/layout/StepUpProcess"/>
    <dgm:cxn modelId="{852D60C5-1E18-45E9-BD2A-E0396B4C0C34}" type="presParOf" srcId="{6015B3B0-2185-416B-B851-BB5626C0CFEF}" destId="{BF81EC55-2831-41C2-BEBD-0A300A59F7F1}" srcOrd="1" destOrd="0" presId="urn:microsoft.com/office/officeart/2009/3/layout/StepUpProcess"/>
    <dgm:cxn modelId="{BC773BA4-A8CB-433F-9CC0-C6BA8BE71372}" type="presParOf" srcId="{BF81EC55-2831-41C2-BEBD-0A300A59F7F1}" destId="{0F6EEB59-D491-4BEF-995C-781717F16D3E}" srcOrd="0" destOrd="0" presId="urn:microsoft.com/office/officeart/2009/3/layout/StepUpProcess"/>
    <dgm:cxn modelId="{6B99E46F-37DA-4466-9C55-E4F9C8B4CD25}" type="presParOf" srcId="{6015B3B0-2185-416B-B851-BB5626C0CFEF}" destId="{355B8F1D-4719-4D3E-9CA9-9D8CC7D8F71F}" srcOrd="2" destOrd="0" presId="urn:microsoft.com/office/officeart/2009/3/layout/StepUpProcess"/>
    <dgm:cxn modelId="{D35C601E-1288-4B56-9535-08B181EB6B44}" type="presParOf" srcId="{355B8F1D-4719-4D3E-9CA9-9D8CC7D8F71F}" destId="{36B042DC-3697-4640-9BF0-9382CEE44DE0}" srcOrd="0" destOrd="0" presId="urn:microsoft.com/office/officeart/2009/3/layout/StepUpProcess"/>
    <dgm:cxn modelId="{6E0EDF6A-7B76-44D1-BD76-5DDB9500352A}" type="presParOf" srcId="{355B8F1D-4719-4D3E-9CA9-9D8CC7D8F71F}" destId="{4D28BD22-96E4-48C5-B856-0DECA8A13B0C}" srcOrd="1" destOrd="0" presId="urn:microsoft.com/office/officeart/2009/3/layout/StepUpProcess"/>
    <dgm:cxn modelId="{71E46CA5-E87A-4150-B434-197FF734EB51}" type="presParOf" srcId="{355B8F1D-4719-4D3E-9CA9-9D8CC7D8F71F}" destId="{996077DD-7995-4A94-83AF-F872083E073C}" srcOrd="2" destOrd="0" presId="urn:microsoft.com/office/officeart/2009/3/layout/StepUpProcess"/>
    <dgm:cxn modelId="{5FC11187-458D-4F75-90CD-4915DE16CFC1}" type="presParOf" srcId="{6015B3B0-2185-416B-B851-BB5626C0CFEF}" destId="{B069964D-A7FE-4D07-875D-E554E65E692A}" srcOrd="3" destOrd="0" presId="urn:microsoft.com/office/officeart/2009/3/layout/StepUpProcess"/>
    <dgm:cxn modelId="{66257D08-B4D2-4EED-B95F-13684671B1BC}" type="presParOf" srcId="{B069964D-A7FE-4D07-875D-E554E65E692A}" destId="{6E8D7622-7650-4D9C-B05C-0DC301E06EA7}" srcOrd="0" destOrd="0" presId="urn:microsoft.com/office/officeart/2009/3/layout/StepUpProcess"/>
    <dgm:cxn modelId="{88388817-98CB-4454-9F72-A13EB69656C5}" type="presParOf" srcId="{6015B3B0-2185-416B-B851-BB5626C0CFEF}" destId="{1A5995FB-5D03-4F20-B4E8-5F53B20B8DC0}" srcOrd="4" destOrd="0" presId="urn:microsoft.com/office/officeart/2009/3/layout/StepUpProcess"/>
    <dgm:cxn modelId="{BB60C40C-01F5-47FD-8FAA-267F7E1AE175}" type="presParOf" srcId="{1A5995FB-5D03-4F20-B4E8-5F53B20B8DC0}" destId="{F4759F0E-6CEB-4B5E-A1D5-E391A6370D34}" srcOrd="0" destOrd="0" presId="urn:microsoft.com/office/officeart/2009/3/layout/StepUpProcess"/>
    <dgm:cxn modelId="{2C0DD786-7C64-4D68-8E10-8F907D8C92E3}" type="presParOf" srcId="{1A5995FB-5D03-4F20-B4E8-5F53B20B8DC0}" destId="{6778629E-0F51-419D-BD76-E2033DB16F08}" srcOrd="1" destOrd="0" presId="urn:microsoft.com/office/officeart/2009/3/layout/StepUpProcess"/>
    <dgm:cxn modelId="{3185E23D-2C86-4F40-823B-58DE7A7DF243}" type="presParOf" srcId="{1A5995FB-5D03-4F20-B4E8-5F53B20B8DC0}" destId="{4D16ABAC-3EB0-4FCA-BDD4-5C425D7DE121}" srcOrd="2" destOrd="0" presId="urn:microsoft.com/office/officeart/2009/3/layout/StepUpProcess"/>
    <dgm:cxn modelId="{139F12D0-795F-480D-B28B-50F8BF2D2A19}" type="presParOf" srcId="{6015B3B0-2185-416B-B851-BB5626C0CFEF}" destId="{14457261-B67D-4BA5-9004-71F4E3942CE7}" srcOrd="5" destOrd="0" presId="urn:microsoft.com/office/officeart/2009/3/layout/StepUpProcess"/>
    <dgm:cxn modelId="{71411600-627B-4546-88D8-A1EF0AF02789}" type="presParOf" srcId="{14457261-B67D-4BA5-9004-71F4E3942CE7}" destId="{72EA47F0-481A-4389-84E4-35A8D8A32644}" srcOrd="0" destOrd="0" presId="urn:microsoft.com/office/officeart/2009/3/layout/StepUpProcess"/>
    <dgm:cxn modelId="{8DC76521-1984-4D48-AC9B-2A0AE2BAA0FC}" type="presParOf" srcId="{6015B3B0-2185-416B-B851-BB5626C0CFEF}" destId="{891764D0-266B-456E-886F-F3E5C598C1E4}" srcOrd="6" destOrd="0" presId="urn:microsoft.com/office/officeart/2009/3/layout/StepUpProcess"/>
    <dgm:cxn modelId="{9F3C354B-F83A-4481-A5AF-5D3D661BF6D1}" type="presParOf" srcId="{891764D0-266B-456E-886F-F3E5C598C1E4}" destId="{0F9DC305-75E2-4307-8796-B63D83E57472}" srcOrd="0" destOrd="0" presId="urn:microsoft.com/office/officeart/2009/3/layout/StepUpProcess"/>
    <dgm:cxn modelId="{7C5728AC-BC68-4C7C-9B66-991B58692DA7}" type="presParOf" srcId="{891764D0-266B-456E-886F-F3E5C598C1E4}" destId="{CE563B06-A3F5-48A3-85F4-14515E97B42A}" srcOrd="1" destOrd="0" presId="urn:microsoft.com/office/officeart/2009/3/layout/StepUpProcess"/>
    <dgm:cxn modelId="{1BF7880F-51B9-46A1-9198-C6705022D7B9}" type="presParOf" srcId="{891764D0-266B-456E-886F-F3E5C598C1E4}" destId="{B072B15A-C2F2-4756-8127-453EBE8680A9}" srcOrd="2" destOrd="0" presId="urn:microsoft.com/office/officeart/2009/3/layout/StepUpProcess"/>
    <dgm:cxn modelId="{BCE0E083-8195-4CD9-AC4A-68EEDAA77845}" type="presParOf" srcId="{6015B3B0-2185-416B-B851-BB5626C0CFEF}" destId="{8FBD5D73-06D4-4672-9CD8-7992A1AC2593}" srcOrd="7" destOrd="0" presId="urn:microsoft.com/office/officeart/2009/3/layout/StepUpProcess"/>
    <dgm:cxn modelId="{2CF65050-7AFF-4881-AB71-3C033B037792}" type="presParOf" srcId="{8FBD5D73-06D4-4672-9CD8-7992A1AC2593}" destId="{CD9CD108-574F-4392-8E2C-0ED42091BA3A}" srcOrd="0" destOrd="0" presId="urn:microsoft.com/office/officeart/2009/3/layout/StepUpProcess"/>
    <dgm:cxn modelId="{FF5D5381-51B3-4265-BABC-491EAE8DC591}" type="presParOf" srcId="{6015B3B0-2185-416B-B851-BB5626C0CFEF}" destId="{9B797395-B529-497F-9908-498952D3700B}" srcOrd="8" destOrd="0" presId="urn:microsoft.com/office/officeart/2009/3/layout/StepUpProcess"/>
    <dgm:cxn modelId="{902ADEC9-18A4-4906-990C-B1D4F6A7E75C}" type="presParOf" srcId="{9B797395-B529-497F-9908-498952D3700B}" destId="{0F477882-77CD-4FFB-A716-4511E9312658}" srcOrd="0" destOrd="0" presId="urn:microsoft.com/office/officeart/2009/3/layout/StepUpProcess"/>
    <dgm:cxn modelId="{CC97BC82-873A-483C-9EE0-E0B4EA31DF30}" type="presParOf" srcId="{9B797395-B529-497F-9908-498952D3700B}" destId="{A8C03EE7-E232-45D1-BEF2-54C82FF3BACE}" srcOrd="1" destOrd="0" presId="urn:microsoft.com/office/officeart/2009/3/layout/StepUpProcess"/>
    <dgm:cxn modelId="{C1688172-5B4C-4B2A-B4DE-F2510AB4BDDB}" type="presParOf" srcId="{9B797395-B529-497F-9908-498952D3700B}" destId="{2E5EF771-8B24-4D66-B1F2-7E0EBA688BBE}" srcOrd="2" destOrd="0" presId="urn:microsoft.com/office/officeart/2009/3/layout/StepUpProcess"/>
    <dgm:cxn modelId="{23B45B57-829C-46D4-8C3A-CAB021214FE8}" type="presParOf" srcId="{6015B3B0-2185-416B-B851-BB5626C0CFEF}" destId="{C7A023CB-D25E-4B90-8FC7-5CB05831B4A8}" srcOrd="9" destOrd="0" presId="urn:microsoft.com/office/officeart/2009/3/layout/StepUpProcess"/>
    <dgm:cxn modelId="{86BCB75D-CD84-42CA-9CD8-1C12740F0AE7}" type="presParOf" srcId="{C7A023CB-D25E-4B90-8FC7-5CB05831B4A8}" destId="{E55B21AE-F038-4734-8CFF-A486EFAA6C36}" srcOrd="0" destOrd="0" presId="urn:microsoft.com/office/officeart/2009/3/layout/StepUpProcess"/>
    <dgm:cxn modelId="{D6FA8C90-A0E2-4AEC-A7AD-7536DFEF9D3C}" type="presParOf" srcId="{6015B3B0-2185-416B-B851-BB5626C0CFEF}" destId="{284BF5D3-9E7D-4440-832F-5DAA749065E9}" srcOrd="10" destOrd="0" presId="urn:microsoft.com/office/officeart/2009/3/layout/StepUpProcess"/>
    <dgm:cxn modelId="{F61B6C0B-F634-46FA-816E-4BF9D305CC77}" type="presParOf" srcId="{284BF5D3-9E7D-4440-832F-5DAA749065E9}" destId="{D9CF0684-6D62-4D00-B4B0-59BB57ADCFA9}" srcOrd="0" destOrd="0" presId="urn:microsoft.com/office/officeart/2009/3/layout/StepUpProcess"/>
    <dgm:cxn modelId="{68F12444-EF83-4163-B58F-C5577828A3D4}" type="presParOf" srcId="{284BF5D3-9E7D-4440-832F-5DAA749065E9}" destId="{47C86687-2491-42EA-B749-277724047B62}" srcOrd="1" destOrd="0" presId="urn:microsoft.com/office/officeart/2009/3/layout/StepUpProcess"/>
    <dgm:cxn modelId="{2B856DDC-86C6-4615-B23B-E2D0B0630E8B}" type="presParOf" srcId="{284BF5D3-9E7D-4440-832F-5DAA749065E9}" destId="{9907BE68-E6F6-4827-A997-7E50BCE2460D}" srcOrd="2" destOrd="0" presId="urn:microsoft.com/office/officeart/2009/3/layout/StepUpProcess"/>
    <dgm:cxn modelId="{97907908-D95C-4263-8E8C-858E8D39460A}" type="presParOf" srcId="{6015B3B0-2185-416B-B851-BB5626C0CFEF}" destId="{86557F59-E497-423F-88DA-61CB1E0B73D2}" srcOrd="11" destOrd="0" presId="urn:microsoft.com/office/officeart/2009/3/layout/StepUpProcess"/>
    <dgm:cxn modelId="{A1DADF59-989D-49BF-BCE1-CD2889CFF4A4}" type="presParOf" srcId="{86557F59-E497-423F-88DA-61CB1E0B73D2}" destId="{30183880-2166-4457-A696-12365B2A0BB9}" srcOrd="0" destOrd="0" presId="urn:microsoft.com/office/officeart/2009/3/layout/StepUpProcess"/>
    <dgm:cxn modelId="{E7440FAF-249C-42D3-AEC4-2BB69FB9CC2A}" type="presParOf" srcId="{6015B3B0-2185-416B-B851-BB5626C0CFEF}" destId="{E4D500AE-8372-442F-A61F-AE313041D85D}" srcOrd="12" destOrd="0" presId="urn:microsoft.com/office/officeart/2009/3/layout/StepUpProcess"/>
    <dgm:cxn modelId="{116F0CD8-5E4B-4432-B946-C0E0807A5CB4}" type="presParOf" srcId="{E4D500AE-8372-442F-A61F-AE313041D85D}" destId="{9FEF4A15-99B5-4E76-9C99-1DDDF243CF84}" srcOrd="0" destOrd="0" presId="urn:microsoft.com/office/officeart/2009/3/layout/StepUpProcess"/>
    <dgm:cxn modelId="{3FE18F6C-1B9B-4BC2-82B0-7BBF8A0C8AF2}" type="presParOf" srcId="{E4D500AE-8372-442F-A61F-AE313041D85D}" destId="{F5322910-45A9-4BD0-9956-6B32D6D5409A}" srcOrd="1" destOrd="0" presId="urn:microsoft.com/office/officeart/2009/3/layout/StepUp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Antraštės vietos rezervavimo ženklas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t-LT"/>
          </a:p>
        </p:txBody>
      </p:sp>
      <p:sp>
        <p:nvSpPr>
          <p:cNvPr id="3" name="Datos vietos rezervavimo ženklas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BF447F5-4C2F-42E9-B590-F17BF3FEC68A}" type="datetimeFigureOut">
              <a:rPr lang="lt-LT" smtClean="0"/>
              <a:t>2019-05-21</a:t>
            </a:fld>
            <a:endParaRPr lang="lt-LT"/>
          </a:p>
        </p:txBody>
      </p:sp>
      <p:sp>
        <p:nvSpPr>
          <p:cNvPr id="4" name="Skaidrės vaizdo vietos rezervavimo ženkla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lt-LT"/>
          </a:p>
        </p:txBody>
      </p:sp>
      <p:sp>
        <p:nvSpPr>
          <p:cNvPr id="5" name="Pastabų vietos rezervavimo ženkl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6" name="Poraštės vietos rezervavimo ženklas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lt-LT"/>
          </a:p>
        </p:txBody>
      </p:sp>
      <p:sp>
        <p:nvSpPr>
          <p:cNvPr id="7" name="Skaidrės numerio vietos rezervavimo ženklas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251C24-A95C-4750-AA21-9AAFE79866E6}" type="slidenum">
              <a:rPr lang="lt-LT" smtClean="0"/>
              <a:t>‹#›</a:t>
            </a:fld>
            <a:endParaRPr lang="lt-LT"/>
          </a:p>
        </p:txBody>
      </p:sp>
    </p:spTree>
    <p:extLst>
      <p:ext uri="{BB962C8B-B14F-4D97-AF65-F5344CB8AC3E}">
        <p14:creationId xmlns:p14="http://schemas.microsoft.com/office/powerpoint/2010/main" val="6347760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868804"/>
            <a:ext cx="9144000" cy="2387600"/>
          </a:xfrm>
        </p:spPr>
        <p:txBody>
          <a:bodyPr anchor="b"/>
          <a:lstStyle>
            <a:lvl1pPr algn="ctr">
              <a:defRPr sz="6000" b="1" baseline="0">
                <a:solidFill>
                  <a:srgbClr val="003399"/>
                </a:solidFill>
              </a:defRPr>
            </a:lvl1pPr>
          </a:lstStyle>
          <a:p>
            <a:r>
              <a:rPr lang="en-US" dirty="0"/>
              <a:t>Click to edit Master title style</a:t>
            </a:r>
            <a:endParaRPr lang="lt-LT" dirty="0"/>
          </a:p>
        </p:txBody>
      </p:sp>
      <p:sp>
        <p:nvSpPr>
          <p:cNvPr id="3" name="Subtitle 2"/>
          <p:cNvSpPr>
            <a:spLocks noGrp="1"/>
          </p:cNvSpPr>
          <p:nvPr>
            <p:ph type="subTitle" idx="1"/>
          </p:nvPr>
        </p:nvSpPr>
        <p:spPr>
          <a:xfrm>
            <a:off x="1524000" y="4348479"/>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lt-LT"/>
          </a:p>
        </p:txBody>
      </p:sp>
      <p:sp>
        <p:nvSpPr>
          <p:cNvPr id="4" name="Date Placeholder 3"/>
          <p:cNvSpPr>
            <a:spLocks noGrp="1"/>
          </p:cNvSpPr>
          <p:nvPr>
            <p:ph type="dt" sz="half" idx="10"/>
          </p:nvPr>
        </p:nvSpPr>
        <p:spPr/>
        <p:txBody>
          <a:bodyPr/>
          <a:lstStyle/>
          <a:p>
            <a:fld id="{69C21203-5072-4B9A-836F-E02D574B4342}" type="datetimeFigureOut">
              <a:rPr lang="lt-LT" smtClean="0"/>
              <a:t>2019-05-21</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lvl1pPr algn="l">
              <a:defRPr/>
            </a:lvl1pPr>
          </a:lstStyle>
          <a:p>
            <a:fld id="{0ACADF0F-9FCB-4EBC-91B9-CBB3F3DBAE02}" type="slidenum">
              <a:rPr lang="lt-LT" smtClean="0"/>
              <a:pPr/>
              <a:t>‹#›</a:t>
            </a:fld>
            <a:endParaRPr lang="lt-LT"/>
          </a:p>
        </p:txBody>
      </p:sp>
      <p:pic>
        <p:nvPicPr>
          <p:cNvPr id="7" name="Picture 6" descr="Estep logo titulinis-01.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2969573" cy="2704433"/>
          </a:xfrm>
          <a:prstGeom prst="rect">
            <a:avLst/>
          </a:prstGeom>
        </p:spPr>
      </p:pic>
    </p:spTree>
    <p:extLst>
      <p:ext uri="{BB962C8B-B14F-4D97-AF65-F5344CB8AC3E}">
        <p14:creationId xmlns:p14="http://schemas.microsoft.com/office/powerpoint/2010/main" val="4098022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3399"/>
                </a:solidFill>
              </a:defRPr>
            </a:lvl1pPr>
          </a:lstStyle>
          <a:p>
            <a:r>
              <a:rPr lang="en-US"/>
              <a:t>Click to edit Master title style</a:t>
            </a:r>
            <a:endParaRPr lang="lt-LT"/>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4" name="Date Placeholder 3"/>
          <p:cNvSpPr>
            <a:spLocks noGrp="1"/>
          </p:cNvSpPr>
          <p:nvPr>
            <p:ph type="dt" sz="half" idx="10"/>
          </p:nvPr>
        </p:nvSpPr>
        <p:spPr/>
        <p:txBody>
          <a:bodyPr/>
          <a:lstStyle/>
          <a:p>
            <a:fld id="{69C21203-5072-4B9A-836F-E02D574B4342}" type="datetimeFigureOut">
              <a:rPr lang="lt-LT" smtClean="0"/>
              <a:t>2019-05-21</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lvl1pPr algn="l">
              <a:defRPr/>
            </a:lvl1pPr>
          </a:lstStyle>
          <a:p>
            <a:fld id="{0ACADF0F-9FCB-4EBC-91B9-CBB3F3DBAE02}" type="slidenum">
              <a:rPr lang="lt-LT" smtClean="0"/>
              <a:pPr/>
              <a:t>‹#›</a:t>
            </a:fld>
            <a:endParaRPr lang="lt-LT"/>
          </a:p>
        </p:txBody>
      </p:sp>
      <p:pic>
        <p:nvPicPr>
          <p:cNvPr id="7" name="Picture 6" descr="Estep logo-01.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263039" y="6356350"/>
            <a:ext cx="1090761" cy="368681"/>
          </a:xfrm>
          <a:prstGeom prst="rect">
            <a:avLst/>
          </a:prstGeom>
        </p:spPr>
      </p:pic>
      <p:pic>
        <p:nvPicPr>
          <p:cNvPr id="8" name="Picture 7" descr="Kampas-01.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0"/>
            <a:ext cx="690224" cy="4129647"/>
          </a:xfrm>
          <a:prstGeom prst="rect">
            <a:avLst/>
          </a:prstGeom>
        </p:spPr>
      </p:pic>
    </p:spTree>
    <p:extLst>
      <p:ext uri="{BB962C8B-B14F-4D97-AF65-F5344CB8AC3E}">
        <p14:creationId xmlns:p14="http://schemas.microsoft.com/office/powerpoint/2010/main" val="18633644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lvl1pPr>
              <a:defRPr>
                <a:solidFill>
                  <a:srgbClr val="003399"/>
                </a:solidFill>
              </a:defRPr>
            </a:lvl1pPr>
          </a:lstStyle>
          <a:p>
            <a:r>
              <a:rPr lang="en-US"/>
              <a:t>Click to edit Master title style</a:t>
            </a:r>
            <a:endParaRPr lang="lt-LT"/>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4" name="Date Placeholder 3"/>
          <p:cNvSpPr>
            <a:spLocks noGrp="1"/>
          </p:cNvSpPr>
          <p:nvPr>
            <p:ph type="dt" sz="half" idx="10"/>
          </p:nvPr>
        </p:nvSpPr>
        <p:spPr/>
        <p:txBody>
          <a:bodyPr/>
          <a:lstStyle/>
          <a:p>
            <a:fld id="{69C21203-5072-4B9A-836F-E02D574B4342}" type="datetimeFigureOut">
              <a:rPr lang="lt-LT" smtClean="0"/>
              <a:t>2019-05-21</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lvl1pPr algn="l">
              <a:defRPr/>
            </a:lvl1pPr>
          </a:lstStyle>
          <a:p>
            <a:fld id="{0ACADF0F-9FCB-4EBC-91B9-CBB3F3DBAE02}" type="slidenum">
              <a:rPr lang="lt-LT" smtClean="0"/>
              <a:pPr/>
              <a:t>‹#›</a:t>
            </a:fld>
            <a:endParaRPr lang="lt-LT"/>
          </a:p>
        </p:txBody>
      </p:sp>
      <p:pic>
        <p:nvPicPr>
          <p:cNvPr id="7" name="Picture 6" descr="Estep logo-01.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263039" y="6356350"/>
            <a:ext cx="1090761" cy="368681"/>
          </a:xfrm>
          <a:prstGeom prst="rect">
            <a:avLst/>
          </a:prstGeom>
        </p:spPr>
      </p:pic>
      <p:pic>
        <p:nvPicPr>
          <p:cNvPr id="8" name="Picture 7" descr="Kampas-01.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0"/>
            <a:ext cx="690224" cy="4129647"/>
          </a:xfrm>
          <a:prstGeom prst="rect">
            <a:avLst/>
          </a:prstGeom>
        </p:spPr>
      </p:pic>
    </p:spTree>
    <p:extLst>
      <p:ext uri="{BB962C8B-B14F-4D97-AF65-F5344CB8AC3E}">
        <p14:creationId xmlns:p14="http://schemas.microsoft.com/office/powerpoint/2010/main" val="2642088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baseline="0">
                <a:solidFill>
                  <a:srgbClr val="003399"/>
                </a:solidFill>
              </a:defRPr>
            </a:lvl1pPr>
          </a:lstStyle>
          <a:p>
            <a:r>
              <a:rPr lang="en-US"/>
              <a:t>Click to edit Master title style</a:t>
            </a:r>
            <a:endParaRPr lang="lt-LT"/>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4" name="Date Placeholder 3"/>
          <p:cNvSpPr>
            <a:spLocks noGrp="1"/>
          </p:cNvSpPr>
          <p:nvPr>
            <p:ph type="dt" sz="half" idx="10"/>
          </p:nvPr>
        </p:nvSpPr>
        <p:spPr/>
        <p:txBody>
          <a:bodyPr/>
          <a:lstStyle/>
          <a:p>
            <a:fld id="{69C21203-5072-4B9A-836F-E02D574B4342}" type="datetimeFigureOut">
              <a:rPr lang="lt-LT" smtClean="0"/>
              <a:t>2019-05-21</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lvl1pPr algn="l">
              <a:defRPr/>
            </a:lvl1pPr>
          </a:lstStyle>
          <a:p>
            <a:fld id="{0ACADF0F-9FCB-4EBC-91B9-CBB3F3DBAE02}" type="slidenum">
              <a:rPr lang="lt-LT" smtClean="0"/>
              <a:pPr/>
              <a:t>‹#›</a:t>
            </a:fld>
            <a:endParaRPr lang="lt-LT" dirty="0"/>
          </a:p>
        </p:txBody>
      </p:sp>
      <p:pic>
        <p:nvPicPr>
          <p:cNvPr id="7" name="Picture 6" descr="Kampas-01.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690224" cy="4129647"/>
          </a:xfrm>
          <a:prstGeom prst="rect">
            <a:avLst/>
          </a:prstGeom>
        </p:spPr>
      </p:pic>
      <p:pic>
        <p:nvPicPr>
          <p:cNvPr id="8" name="Picture 7" descr="Estep logo-01.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263039" y="6356350"/>
            <a:ext cx="1090761" cy="368681"/>
          </a:xfrm>
          <a:prstGeom prst="rect">
            <a:avLst/>
          </a:prstGeom>
        </p:spPr>
      </p:pic>
    </p:spTree>
    <p:extLst>
      <p:ext uri="{BB962C8B-B14F-4D97-AF65-F5344CB8AC3E}">
        <p14:creationId xmlns:p14="http://schemas.microsoft.com/office/powerpoint/2010/main" val="4971947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b="0" baseline="0">
                <a:solidFill>
                  <a:srgbClr val="003399"/>
                </a:solidFill>
              </a:defRPr>
            </a:lvl1pPr>
          </a:lstStyle>
          <a:p>
            <a:r>
              <a:rPr lang="en-US"/>
              <a:t>Click to edit Master title style</a:t>
            </a:r>
            <a:endParaRPr lang="lt-LT"/>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C21203-5072-4B9A-836F-E02D574B4342}" type="datetimeFigureOut">
              <a:rPr lang="lt-LT" smtClean="0"/>
              <a:t>2019-05-21</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lvl1pPr algn="l">
              <a:defRPr/>
            </a:lvl1pPr>
          </a:lstStyle>
          <a:p>
            <a:fld id="{0ACADF0F-9FCB-4EBC-91B9-CBB3F3DBAE02}" type="slidenum">
              <a:rPr lang="lt-LT" smtClean="0"/>
              <a:pPr/>
              <a:t>‹#›</a:t>
            </a:fld>
            <a:endParaRPr lang="lt-LT"/>
          </a:p>
        </p:txBody>
      </p:sp>
      <p:pic>
        <p:nvPicPr>
          <p:cNvPr id="7" name="Picture 6" descr="Estep logo-01.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263039" y="6356350"/>
            <a:ext cx="1090761" cy="368681"/>
          </a:xfrm>
          <a:prstGeom prst="rect">
            <a:avLst/>
          </a:prstGeom>
        </p:spPr>
      </p:pic>
      <p:pic>
        <p:nvPicPr>
          <p:cNvPr id="8" name="Picture 7" descr="Kampas-01.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0"/>
            <a:ext cx="690224" cy="4129647"/>
          </a:xfrm>
          <a:prstGeom prst="rect">
            <a:avLst/>
          </a:prstGeom>
        </p:spPr>
      </p:pic>
    </p:spTree>
    <p:extLst>
      <p:ext uri="{BB962C8B-B14F-4D97-AF65-F5344CB8AC3E}">
        <p14:creationId xmlns:p14="http://schemas.microsoft.com/office/powerpoint/2010/main" val="1424135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solidFill>
                  <a:srgbClr val="003399"/>
                </a:solidFill>
              </a:defRPr>
            </a:lvl1pPr>
          </a:lstStyle>
          <a:p>
            <a:r>
              <a:rPr lang="en-US"/>
              <a:t>Click to edit Master title style</a:t>
            </a:r>
            <a:endParaRPr lang="lt-LT"/>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5" name="Date Placeholder 4"/>
          <p:cNvSpPr>
            <a:spLocks noGrp="1"/>
          </p:cNvSpPr>
          <p:nvPr>
            <p:ph type="dt" sz="half" idx="10"/>
          </p:nvPr>
        </p:nvSpPr>
        <p:spPr/>
        <p:txBody>
          <a:bodyPr/>
          <a:lstStyle/>
          <a:p>
            <a:fld id="{69C21203-5072-4B9A-836F-E02D574B4342}" type="datetimeFigureOut">
              <a:rPr lang="lt-LT" smtClean="0"/>
              <a:t>2019-05-21</a:t>
            </a:fld>
            <a:endParaRPr lang="lt-LT"/>
          </a:p>
        </p:txBody>
      </p:sp>
      <p:sp>
        <p:nvSpPr>
          <p:cNvPr id="6" name="Footer Placeholder 5"/>
          <p:cNvSpPr>
            <a:spLocks noGrp="1"/>
          </p:cNvSpPr>
          <p:nvPr>
            <p:ph type="ftr" sz="quarter" idx="11"/>
          </p:nvPr>
        </p:nvSpPr>
        <p:spPr/>
        <p:txBody>
          <a:bodyPr/>
          <a:lstStyle/>
          <a:p>
            <a:endParaRPr lang="lt-LT"/>
          </a:p>
        </p:txBody>
      </p:sp>
      <p:sp>
        <p:nvSpPr>
          <p:cNvPr id="7" name="Slide Number Placeholder 6"/>
          <p:cNvSpPr>
            <a:spLocks noGrp="1"/>
          </p:cNvSpPr>
          <p:nvPr>
            <p:ph type="sldNum" sz="quarter" idx="12"/>
          </p:nvPr>
        </p:nvSpPr>
        <p:spPr/>
        <p:txBody>
          <a:bodyPr/>
          <a:lstStyle>
            <a:lvl1pPr algn="l">
              <a:defRPr/>
            </a:lvl1pPr>
          </a:lstStyle>
          <a:p>
            <a:fld id="{0ACADF0F-9FCB-4EBC-91B9-CBB3F3DBAE02}" type="slidenum">
              <a:rPr lang="lt-LT" smtClean="0"/>
              <a:pPr/>
              <a:t>‹#›</a:t>
            </a:fld>
            <a:endParaRPr lang="lt-LT"/>
          </a:p>
        </p:txBody>
      </p:sp>
      <p:pic>
        <p:nvPicPr>
          <p:cNvPr id="8" name="Picture 7" descr="Estep logo-01.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263039" y="6356350"/>
            <a:ext cx="1090761" cy="368681"/>
          </a:xfrm>
          <a:prstGeom prst="rect">
            <a:avLst/>
          </a:prstGeom>
        </p:spPr>
      </p:pic>
      <p:pic>
        <p:nvPicPr>
          <p:cNvPr id="9" name="Picture 8" descr="Kampas-01.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0"/>
            <a:ext cx="690224" cy="4129647"/>
          </a:xfrm>
          <a:prstGeom prst="rect">
            <a:avLst/>
          </a:prstGeom>
        </p:spPr>
      </p:pic>
    </p:spTree>
    <p:extLst>
      <p:ext uri="{BB962C8B-B14F-4D97-AF65-F5344CB8AC3E}">
        <p14:creationId xmlns:p14="http://schemas.microsoft.com/office/powerpoint/2010/main" val="38434855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lvl1pPr>
              <a:defRPr baseline="0">
                <a:solidFill>
                  <a:srgbClr val="003399"/>
                </a:solidFill>
              </a:defRPr>
            </a:lvl1pPr>
          </a:lstStyle>
          <a:p>
            <a:r>
              <a:rPr lang="en-US" dirty="0"/>
              <a:t>Click to edit Master title style</a:t>
            </a:r>
            <a:endParaRPr lang="lt-LT"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solidFill>
                  <a:srgbClr val="003399"/>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solidFill>
                  <a:srgbClr val="003399"/>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7" name="Date Placeholder 6"/>
          <p:cNvSpPr>
            <a:spLocks noGrp="1"/>
          </p:cNvSpPr>
          <p:nvPr>
            <p:ph type="dt" sz="half" idx="10"/>
          </p:nvPr>
        </p:nvSpPr>
        <p:spPr/>
        <p:txBody>
          <a:bodyPr/>
          <a:lstStyle/>
          <a:p>
            <a:fld id="{69C21203-5072-4B9A-836F-E02D574B4342}" type="datetimeFigureOut">
              <a:rPr lang="lt-LT" smtClean="0"/>
              <a:t>2019-05-21</a:t>
            </a:fld>
            <a:endParaRPr lang="lt-LT"/>
          </a:p>
        </p:txBody>
      </p:sp>
      <p:sp>
        <p:nvSpPr>
          <p:cNvPr id="8" name="Footer Placeholder 7"/>
          <p:cNvSpPr>
            <a:spLocks noGrp="1"/>
          </p:cNvSpPr>
          <p:nvPr>
            <p:ph type="ftr" sz="quarter" idx="11"/>
          </p:nvPr>
        </p:nvSpPr>
        <p:spPr/>
        <p:txBody>
          <a:bodyPr/>
          <a:lstStyle/>
          <a:p>
            <a:endParaRPr lang="lt-LT"/>
          </a:p>
        </p:txBody>
      </p:sp>
      <p:sp>
        <p:nvSpPr>
          <p:cNvPr id="9" name="Slide Number Placeholder 8"/>
          <p:cNvSpPr>
            <a:spLocks noGrp="1"/>
          </p:cNvSpPr>
          <p:nvPr>
            <p:ph type="sldNum" sz="quarter" idx="12"/>
          </p:nvPr>
        </p:nvSpPr>
        <p:spPr/>
        <p:txBody>
          <a:bodyPr/>
          <a:lstStyle>
            <a:lvl1pPr algn="l">
              <a:defRPr/>
            </a:lvl1pPr>
          </a:lstStyle>
          <a:p>
            <a:fld id="{0ACADF0F-9FCB-4EBC-91B9-CBB3F3DBAE02}" type="slidenum">
              <a:rPr lang="lt-LT" smtClean="0"/>
              <a:pPr/>
              <a:t>‹#›</a:t>
            </a:fld>
            <a:endParaRPr lang="lt-LT"/>
          </a:p>
        </p:txBody>
      </p:sp>
      <p:pic>
        <p:nvPicPr>
          <p:cNvPr id="10" name="Picture 9" descr="Estep logo-01.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263039" y="6356350"/>
            <a:ext cx="1090761" cy="368681"/>
          </a:xfrm>
          <a:prstGeom prst="rect">
            <a:avLst/>
          </a:prstGeom>
        </p:spPr>
      </p:pic>
      <p:pic>
        <p:nvPicPr>
          <p:cNvPr id="11" name="Picture 10" descr="Kampas-01.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0"/>
            <a:ext cx="690224" cy="4129647"/>
          </a:xfrm>
          <a:prstGeom prst="rect">
            <a:avLst/>
          </a:prstGeom>
        </p:spPr>
      </p:pic>
    </p:spTree>
    <p:extLst>
      <p:ext uri="{BB962C8B-B14F-4D97-AF65-F5344CB8AC3E}">
        <p14:creationId xmlns:p14="http://schemas.microsoft.com/office/powerpoint/2010/main" val="8620023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solidFill>
                  <a:srgbClr val="003399"/>
                </a:solidFill>
              </a:defRPr>
            </a:lvl1pPr>
          </a:lstStyle>
          <a:p>
            <a:r>
              <a:rPr lang="en-US"/>
              <a:t>Click to edit Master title style</a:t>
            </a:r>
            <a:endParaRPr lang="lt-LT"/>
          </a:p>
        </p:txBody>
      </p:sp>
      <p:sp>
        <p:nvSpPr>
          <p:cNvPr id="3" name="Date Placeholder 2"/>
          <p:cNvSpPr>
            <a:spLocks noGrp="1"/>
          </p:cNvSpPr>
          <p:nvPr>
            <p:ph type="dt" sz="half" idx="10"/>
          </p:nvPr>
        </p:nvSpPr>
        <p:spPr/>
        <p:txBody>
          <a:bodyPr/>
          <a:lstStyle/>
          <a:p>
            <a:fld id="{69C21203-5072-4B9A-836F-E02D574B4342}" type="datetimeFigureOut">
              <a:rPr lang="lt-LT" smtClean="0"/>
              <a:t>2019-05-21</a:t>
            </a:fld>
            <a:endParaRPr lang="lt-LT"/>
          </a:p>
        </p:txBody>
      </p:sp>
      <p:sp>
        <p:nvSpPr>
          <p:cNvPr id="4" name="Footer Placeholder 3"/>
          <p:cNvSpPr>
            <a:spLocks noGrp="1"/>
          </p:cNvSpPr>
          <p:nvPr>
            <p:ph type="ftr" sz="quarter" idx="11"/>
          </p:nvPr>
        </p:nvSpPr>
        <p:spPr/>
        <p:txBody>
          <a:bodyPr/>
          <a:lstStyle/>
          <a:p>
            <a:endParaRPr lang="lt-LT"/>
          </a:p>
        </p:txBody>
      </p:sp>
      <p:sp>
        <p:nvSpPr>
          <p:cNvPr id="5" name="Slide Number Placeholder 4"/>
          <p:cNvSpPr>
            <a:spLocks noGrp="1"/>
          </p:cNvSpPr>
          <p:nvPr>
            <p:ph type="sldNum" sz="quarter" idx="12"/>
          </p:nvPr>
        </p:nvSpPr>
        <p:spPr/>
        <p:txBody>
          <a:bodyPr/>
          <a:lstStyle>
            <a:lvl1pPr algn="l">
              <a:defRPr/>
            </a:lvl1pPr>
          </a:lstStyle>
          <a:p>
            <a:fld id="{0ACADF0F-9FCB-4EBC-91B9-CBB3F3DBAE02}" type="slidenum">
              <a:rPr lang="lt-LT" smtClean="0"/>
              <a:pPr/>
              <a:t>‹#›</a:t>
            </a:fld>
            <a:endParaRPr lang="lt-LT"/>
          </a:p>
        </p:txBody>
      </p:sp>
      <p:pic>
        <p:nvPicPr>
          <p:cNvPr id="6" name="Picture 5" descr="Estep logo-01.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263039" y="6356350"/>
            <a:ext cx="1090761" cy="368681"/>
          </a:xfrm>
          <a:prstGeom prst="rect">
            <a:avLst/>
          </a:prstGeom>
        </p:spPr>
      </p:pic>
      <p:pic>
        <p:nvPicPr>
          <p:cNvPr id="7" name="Picture 6" descr="Kampas-01.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0"/>
            <a:ext cx="690224" cy="4129647"/>
          </a:xfrm>
          <a:prstGeom prst="rect">
            <a:avLst/>
          </a:prstGeom>
        </p:spPr>
      </p:pic>
    </p:spTree>
    <p:extLst>
      <p:ext uri="{BB962C8B-B14F-4D97-AF65-F5344CB8AC3E}">
        <p14:creationId xmlns:p14="http://schemas.microsoft.com/office/powerpoint/2010/main" val="465666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C21203-5072-4B9A-836F-E02D574B4342}" type="datetimeFigureOut">
              <a:rPr lang="lt-LT" smtClean="0"/>
              <a:t>2019-05-21</a:t>
            </a:fld>
            <a:endParaRPr lang="lt-LT"/>
          </a:p>
        </p:txBody>
      </p:sp>
      <p:sp>
        <p:nvSpPr>
          <p:cNvPr id="3" name="Footer Placeholder 2"/>
          <p:cNvSpPr>
            <a:spLocks noGrp="1"/>
          </p:cNvSpPr>
          <p:nvPr>
            <p:ph type="ftr" sz="quarter" idx="11"/>
          </p:nvPr>
        </p:nvSpPr>
        <p:spPr/>
        <p:txBody>
          <a:bodyPr/>
          <a:lstStyle/>
          <a:p>
            <a:endParaRPr lang="lt-LT"/>
          </a:p>
        </p:txBody>
      </p:sp>
      <p:sp>
        <p:nvSpPr>
          <p:cNvPr id="4" name="Slide Number Placeholder 3"/>
          <p:cNvSpPr>
            <a:spLocks noGrp="1"/>
          </p:cNvSpPr>
          <p:nvPr>
            <p:ph type="sldNum" sz="quarter" idx="12"/>
          </p:nvPr>
        </p:nvSpPr>
        <p:spPr/>
        <p:txBody>
          <a:bodyPr/>
          <a:lstStyle>
            <a:lvl1pPr algn="l">
              <a:defRPr/>
            </a:lvl1pPr>
          </a:lstStyle>
          <a:p>
            <a:fld id="{0ACADF0F-9FCB-4EBC-91B9-CBB3F3DBAE02}" type="slidenum">
              <a:rPr lang="lt-LT" smtClean="0"/>
              <a:pPr/>
              <a:t>‹#›</a:t>
            </a:fld>
            <a:endParaRPr lang="lt-LT"/>
          </a:p>
        </p:txBody>
      </p:sp>
      <p:pic>
        <p:nvPicPr>
          <p:cNvPr id="5" name="Picture 4" descr="Estep logo-01.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263039" y="6356350"/>
            <a:ext cx="1090761" cy="368681"/>
          </a:xfrm>
          <a:prstGeom prst="rect">
            <a:avLst/>
          </a:prstGeom>
        </p:spPr>
      </p:pic>
      <p:pic>
        <p:nvPicPr>
          <p:cNvPr id="6" name="Picture 5" descr="Kampas-01.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0"/>
            <a:ext cx="690224" cy="4129647"/>
          </a:xfrm>
          <a:prstGeom prst="rect">
            <a:avLst/>
          </a:prstGeom>
        </p:spPr>
      </p:pic>
    </p:spTree>
    <p:extLst>
      <p:ext uri="{BB962C8B-B14F-4D97-AF65-F5344CB8AC3E}">
        <p14:creationId xmlns:p14="http://schemas.microsoft.com/office/powerpoint/2010/main" val="31283949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baseline="0">
                <a:solidFill>
                  <a:srgbClr val="003399"/>
                </a:solidFill>
              </a:defRPr>
            </a:lvl1pPr>
          </a:lstStyle>
          <a:p>
            <a:r>
              <a:rPr lang="en-US" dirty="0"/>
              <a:t>Click to edit Master title style</a:t>
            </a:r>
            <a:endParaRPr lang="lt-LT"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lt-LT"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9C21203-5072-4B9A-836F-E02D574B4342}" type="datetimeFigureOut">
              <a:rPr lang="lt-LT" smtClean="0"/>
              <a:t>2019-05-21</a:t>
            </a:fld>
            <a:endParaRPr lang="lt-LT"/>
          </a:p>
        </p:txBody>
      </p:sp>
      <p:sp>
        <p:nvSpPr>
          <p:cNvPr id="6" name="Footer Placeholder 5"/>
          <p:cNvSpPr>
            <a:spLocks noGrp="1"/>
          </p:cNvSpPr>
          <p:nvPr>
            <p:ph type="ftr" sz="quarter" idx="11"/>
          </p:nvPr>
        </p:nvSpPr>
        <p:spPr/>
        <p:txBody>
          <a:bodyPr/>
          <a:lstStyle/>
          <a:p>
            <a:endParaRPr lang="lt-LT"/>
          </a:p>
        </p:txBody>
      </p:sp>
      <p:sp>
        <p:nvSpPr>
          <p:cNvPr id="7" name="Slide Number Placeholder 6"/>
          <p:cNvSpPr>
            <a:spLocks noGrp="1"/>
          </p:cNvSpPr>
          <p:nvPr>
            <p:ph type="sldNum" sz="quarter" idx="12"/>
          </p:nvPr>
        </p:nvSpPr>
        <p:spPr/>
        <p:txBody>
          <a:bodyPr/>
          <a:lstStyle>
            <a:lvl1pPr algn="l">
              <a:defRPr/>
            </a:lvl1pPr>
          </a:lstStyle>
          <a:p>
            <a:fld id="{0ACADF0F-9FCB-4EBC-91B9-CBB3F3DBAE02}" type="slidenum">
              <a:rPr lang="lt-LT" smtClean="0"/>
              <a:pPr/>
              <a:t>‹#›</a:t>
            </a:fld>
            <a:endParaRPr lang="lt-LT"/>
          </a:p>
        </p:txBody>
      </p:sp>
      <p:pic>
        <p:nvPicPr>
          <p:cNvPr id="8" name="Picture 7" descr="Estep logo-01.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263039" y="6356350"/>
            <a:ext cx="1090761" cy="368681"/>
          </a:xfrm>
          <a:prstGeom prst="rect">
            <a:avLst/>
          </a:prstGeom>
        </p:spPr>
      </p:pic>
      <p:pic>
        <p:nvPicPr>
          <p:cNvPr id="9" name="Picture 8" descr="Kampas-01.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0"/>
            <a:ext cx="690224" cy="4129647"/>
          </a:xfrm>
          <a:prstGeom prst="rect">
            <a:avLst/>
          </a:prstGeom>
        </p:spPr>
      </p:pic>
    </p:spTree>
    <p:extLst>
      <p:ext uri="{BB962C8B-B14F-4D97-AF65-F5344CB8AC3E}">
        <p14:creationId xmlns:p14="http://schemas.microsoft.com/office/powerpoint/2010/main" val="17998540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solidFill>
                  <a:srgbClr val="003399"/>
                </a:solidFill>
              </a:defRPr>
            </a:lvl1pPr>
          </a:lstStyle>
          <a:p>
            <a:r>
              <a:rPr lang="en-US" dirty="0"/>
              <a:t>Click to edit Master title style</a:t>
            </a:r>
            <a:endParaRPr lang="lt-LT" dirty="0"/>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t-LT"/>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9C21203-5072-4B9A-836F-E02D574B4342}" type="datetimeFigureOut">
              <a:rPr lang="lt-LT" smtClean="0"/>
              <a:t>2019-05-21</a:t>
            </a:fld>
            <a:endParaRPr lang="lt-LT"/>
          </a:p>
        </p:txBody>
      </p:sp>
      <p:sp>
        <p:nvSpPr>
          <p:cNvPr id="6" name="Footer Placeholder 5"/>
          <p:cNvSpPr>
            <a:spLocks noGrp="1"/>
          </p:cNvSpPr>
          <p:nvPr>
            <p:ph type="ftr" sz="quarter" idx="11"/>
          </p:nvPr>
        </p:nvSpPr>
        <p:spPr/>
        <p:txBody>
          <a:bodyPr/>
          <a:lstStyle/>
          <a:p>
            <a:endParaRPr lang="lt-LT"/>
          </a:p>
        </p:txBody>
      </p:sp>
      <p:sp>
        <p:nvSpPr>
          <p:cNvPr id="7" name="Slide Number Placeholder 6"/>
          <p:cNvSpPr>
            <a:spLocks noGrp="1"/>
          </p:cNvSpPr>
          <p:nvPr>
            <p:ph type="sldNum" sz="quarter" idx="12"/>
          </p:nvPr>
        </p:nvSpPr>
        <p:spPr/>
        <p:txBody>
          <a:bodyPr/>
          <a:lstStyle>
            <a:lvl1pPr algn="l">
              <a:defRPr/>
            </a:lvl1pPr>
          </a:lstStyle>
          <a:p>
            <a:fld id="{0ACADF0F-9FCB-4EBC-91B9-CBB3F3DBAE02}" type="slidenum">
              <a:rPr lang="lt-LT" smtClean="0"/>
              <a:pPr/>
              <a:t>‹#›</a:t>
            </a:fld>
            <a:endParaRPr lang="lt-LT"/>
          </a:p>
        </p:txBody>
      </p:sp>
      <p:pic>
        <p:nvPicPr>
          <p:cNvPr id="8" name="Picture 7" descr="Estep logo-01.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263039" y="6356350"/>
            <a:ext cx="1090761" cy="368681"/>
          </a:xfrm>
          <a:prstGeom prst="rect">
            <a:avLst/>
          </a:prstGeom>
        </p:spPr>
      </p:pic>
      <p:pic>
        <p:nvPicPr>
          <p:cNvPr id="9" name="Picture 8" descr="Kampas-01.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0"/>
            <a:ext cx="690224" cy="4129647"/>
          </a:xfrm>
          <a:prstGeom prst="rect">
            <a:avLst/>
          </a:prstGeom>
        </p:spPr>
      </p:pic>
    </p:spTree>
    <p:extLst>
      <p:ext uri="{BB962C8B-B14F-4D97-AF65-F5344CB8AC3E}">
        <p14:creationId xmlns:p14="http://schemas.microsoft.com/office/powerpoint/2010/main" val="22453878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lt-LT"/>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C21203-5072-4B9A-836F-E02D574B4342}" type="datetimeFigureOut">
              <a:rPr lang="lt-LT" smtClean="0"/>
              <a:t>2019-05-21</a:t>
            </a:fld>
            <a:endParaRPr lang="lt-LT"/>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t-LT"/>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CADF0F-9FCB-4EBC-91B9-CBB3F3DBAE02}" type="slidenum">
              <a:rPr lang="lt-LT" smtClean="0"/>
              <a:t>‹#›</a:t>
            </a:fld>
            <a:endParaRPr lang="lt-LT"/>
          </a:p>
        </p:txBody>
      </p:sp>
    </p:spTree>
    <p:extLst>
      <p:ext uri="{BB962C8B-B14F-4D97-AF65-F5344CB8AC3E}">
        <p14:creationId xmlns:p14="http://schemas.microsoft.com/office/powerpoint/2010/main" val="39544592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400" dirty="0"/>
              <a:t>N</a:t>
            </a:r>
            <a:r>
              <a:rPr lang="lt-LT" sz="4400" dirty="0"/>
              <a:t>ETIESIOGINIŲ IŠLAIDŲ </a:t>
            </a:r>
            <a:br>
              <a:rPr lang="lt-LT" sz="4400" dirty="0"/>
            </a:br>
            <a:r>
              <a:rPr lang="lt-LT" sz="4400" dirty="0"/>
              <a:t>FIKSUOTOJI NORMA</a:t>
            </a:r>
            <a:br>
              <a:rPr lang="lt-LT" sz="4400" dirty="0"/>
            </a:br>
            <a:r>
              <a:rPr lang="lt-LT" sz="4400" dirty="0"/>
              <a:t>vietos projektuose</a:t>
            </a:r>
          </a:p>
        </p:txBody>
      </p:sp>
      <p:sp>
        <p:nvSpPr>
          <p:cNvPr id="3" name="Subtitle 2"/>
          <p:cNvSpPr>
            <a:spLocks noGrp="1"/>
          </p:cNvSpPr>
          <p:nvPr>
            <p:ph type="subTitle" idx="1"/>
          </p:nvPr>
        </p:nvSpPr>
        <p:spPr/>
        <p:txBody>
          <a:bodyPr>
            <a:normAutofit lnSpcReduction="10000"/>
          </a:bodyPr>
          <a:lstStyle/>
          <a:p>
            <a:endParaRPr lang="lt-LT" dirty="0"/>
          </a:p>
          <a:p>
            <a:endParaRPr lang="lt-LT" dirty="0"/>
          </a:p>
          <a:p>
            <a:pPr algn="l"/>
            <a:r>
              <a:rPr lang="lt-LT" i="1" dirty="0">
                <a:solidFill>
                  <a:schemeClr val="accent5"/>
                </a:solidFill>
              </a:rPr>
              <a:t>Lektorė Renata Padalevičiūtė</a:t>
            </a:r>
          </a:p>
          <a:p>
            <a:pPr algn="l"/>
            <a:r>
              <a:rPr lang="lt-LT" i="1" dirty="0">
                <a:solidFill>
                  <a:schemeClr val="accent5"/>
                </a:solidFill>
              </a:rPr>
              <a:t>2019 m. gegužės mėn.</a:t>
            </a:r>
          </a:p>
        </p:txBody>
      </p:sp>
    </p:spTree>
    <p:extLst>
      <p:ext uri="{BB962C8B-B14F-4D97-AF65-F5344CB8AC3E}">
        <p14:creationId xmlns:p14="http://schemas.microsoft.com/office/powerpoint/2010/main" val="17401909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9">
            <a:extLst>
              <a:ext uri="{FF2B5EF4-FFF2-40B4-BE49-F238E27FC236}">
                <a16:creationId xmlns:a16="http://schemas.microsoft.com/office/drawing/2014/main" xmlns="" id="{FE55E484-DBBD-4960-B421-65856D0D2495}"/>
              </a:ext>
            </a:extLst>
          </p:cNvPr>
          <p:cNvSpPr>
            <a:spLocks noGrp="1"/>
          </p:cNvSpPr>
          <p:nvPr>
            <p:ph type="title"/>
          </p:nvPr>
        </p:nvSpPr>
        <p:spPr/>
        <p:txBody>
          <a:bodyPr/>
          <a:lstStyle/>
          <a:p>
            <a:pPr algn="l" eaLnBrk="1" hangingPunct="1"/>
            <a:r>
              <a:rPr lang="en-US" altLang="lt-LT" sz="3200" dirty="0">
                <a:solidFill>
                  <a:schemeClr val="accent1"/>
                </a:solidFill>
                <a:latin typeface="Arial Unicode MS" panose="020B0604020202020204" pitchFamily="34" charset="-128"/>
                <a:ea typeface="Arial Unicode MS" panose="020B0604020202020204" pitchFamily="34" charset="-128"/>
                <a:cs typeface="Arial Unicode MS" panose="020B0604020202020204" pitchFamily="34" charset="-128"/>
              </a:rPr>
              <a:t>FN </a:t>
            </a:r>
            <a:r>
              <a:rPr lang="en-US" altLang="lt-LT" sz="3200" dirty="0" err="1">
                <a:solidFill>
                  <a:schemeClr val="accent1"/>
                </a:solidFill>
                <a:latin typeface="Arial Unicode MS" panose="020B0604020202020204" pitchFamily="34" charset="-128"/>
                <a:ea typeface="Arial Unicode MS" panose="020B0604020202020204" pitchFamily="34" charset="-128"/>
                <a:cs typeface="Arial Unicode MS" panose="020B0604020202020204" pitchFamily="34" charset="-128"/>
              </a:rPr>
              <a:t>skai</a:t>
            </a:r>
            <a:r>
              <a:rPr lang="lt-LT" altLang="lt-LT" sz="3200" dirty="0" err="1">
                <a:solidFill>
                  <a:schemeClr val="accent1"/>
                </a:solidFill>
                <a:latin typeface="Arial Unicode MS" panose="020B0604020202020204" pitchFamily="34" charset="-128"/>
                <a:ea typeface="Arial Unicode MS" panose="020B0604020202020204" pitchFamily="34" charset="-128"/>
                <a:cs typeface="Arial Unicode MS" panose="020B0604020202020204" pitchFamily="34" charset="-128"/>
              </a:rPr>
              <a:t>čiavimo</a:t>
            </a:r>
            <a:r>
              <a:rPr lang="lt-LT" altLang="lt-LT" sz="3200" dirty="0">
                <a:solidFill>
                  <a:schemeClr val="accent1"/>
                </a:solidFill>
                <a:latin typeface="Arial Unicode MS" panose="020B0604020202020204" pitchFamily="34" charset="-128"/>
                <a:ea typeface="Arial Unicode MS" panose="020B0604020202020204" pitchFamily="34" charset="-128"/>
                <a:cs typeface="Arial Unicode MS" panose="020B0604020202020204" pitchFamily="34" charset="-128"/>
              </a:rPr>
              <a:t> procesas</a:t>
            </a:r>
            <a:endParaRPr lang="en-US" altLang="lt-LT" sz="3200" dirty="0">
              <a:solidFill>
                <a:schemeClr val="accent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graphicFrame>
        <p:nvGraphicFramePr>
          <p:cNvPr id="5" name="Turinio vietos rezervavimo ženklas 4">
            <a:extLst>
              <a:ext uri="{FF2B5EF4-FFF2-40B4-BE49-F238E27FC236}">
                <a16:creationId xmlns:a16="http://schemas.microsoft.com/office/drawing/2014/main" xmlns="" id="{6573A541-4078-4BCC-BCC8-0B422EED771D}"/>
              </a:ext>
            </a:extLst>
          </p:cNvPr>
          <p:cNvGraphicFramePr>
            <a:graphicFrameLocks noGrp="1"/>
          </p:cNvGraphicFramePr>
          <p:nvPr>
            <p:ph idx="1"/>
            <p:extLst>
              <p:ext uri="{D42A27DB-BD31-4B8C-83A1-F6EECF244321}">
                <p14:modId xmlns:p14="http://schemas.microsoft.com/office/powerpoint/2010/main" val="1777979951"/>
              </p:ext>
            </p:extLst>
          </p:nvPr>
        </p:nvGraphicFramePr>
        <p:xfrm>
          <a:off x="132960" y="1399593"/>
          <a:ext cx="11926079" cy="49638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849384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9">
            <a:extLst>
              <a:ext uri="{FF2B5EF4-FFF2-40B4-BE49-F238E27FC236}">
                <a16:creationId xmlns:a16="http://schemas.microsoft.com/office/drawing/2014/main" xmlns="" id="{FE55E484-DBBD-4960-B421-65856D0D2495}"/>
              </a:ext>
            </a:extLst>
          </p:cNvPr>
          <p:cNvSpPr>
            <a:spLocks noGrp="1"/>
          </p:cNvSpPr>
          <p:nvPr>
            <p:ph type="title"/>
          </p:nvPr>
        </p:nvSpPr>
        <p:spPr>
          <a:xfrm>
            <a:off x="9209314" y="1102243"/>
            <a:ext cx="2629678" cy="4076247"/>
          </a:xfrm>
        </p:spPr>
        <p:txBody>
          <a:bodyPr>
            <a:normAutofit/>
          </a:bodyPr>
          <a:lstStyle/>
          <a:p>
            <a:pPr algn="l" eaLnBrk="1" hangingPunct="1"/>
            <a:r>
              <a:rPr lang="lt-LT" altLang="lt-LT" sz="2400" dirty="0">
                <a:solidFill>
                  <a:schemeClr val="accent1"/>
                </a:solidFill>
                <a:latin typeface="Arial Unicode MS" panose="020B0604020202020204" pitchFamily="34" charset="-128"/>
                <a:ea typeface="Arial Unicode MS" panose="020B0604020202020204" pitchFamily="34" charset="-128"/>
                <a:cs typeface="Arial Unicode MS" panose="020B0604020202020204" pitchFamily="34" charset="-128"/>
              </a:rPr>
              <a:t>FN skaičiavimo pavyzdys</a:t>
            </a:r>
            <a:br>
              <a:rPr lang="lt-LT" altLang="lt-LT" sz="2400" dirty="0">
                <a:solidFill>
                  <a:schemeClr val="accent1"/>
                </a:solidFill>
                <a:latin typeface="Arial Unicode MS" panose="020B0604020202020204" pitchFamily="34" charset="-128"/>
                <a:ea typeface="Arial Unicode MS" panose="020B0604020202020204" pitchFamily="34" charset="-128"/>
                <a:cs typeface="Arial Unicode MS" panose="020B0604020202020204" pitchFamily="34" charset="-128"/>
              </a:rPr>
            </a:br>
            <a:r>
              <a:rPr lang="lt-LT" altLang="lt-LT" sz="2400" dirty="0">
                <a:solidFill>
                  <a:schemeClr val="accent1"/>
                </a:solidFill>
                <a:latin typeface="Arial Unicode MS" panose="020B0604020202020204" pitchFamily="34" charset="-128"/>
                <a:ea typeface="Arial Unicode MS" panose="020B0604020202020204" pitchFamily="34" charset="-128"/>
                <a:cs typeface="Arial Unicode MS" panose="020B0604020202020204" pitchFamily="34" charset="-128"/>
              </a:rPr>
              <a:t/>
            </a:r>
            <a:br>
              <a:rPr lang="lt-LT" altLang="lt-LT" sz="2400" dirty="0">
                <a:solidFill>
                  <a:schemeClr val="accent1"/>
                </a:solidFill>
                <a:latin typeface="Arial Unicode MS" panose="020B0604020202020204" pitchFamily="34" charset="-128"/>
                <a:ea typeface="Arial Unicode MS" panose="020B0604020202020204" pitchFamily="34" charset="-128"/>
                <a:cs typeface="Arial Unicode MS" panose="020B0604020202020204" pitchFamily="34" charset="-128"/>
              </a:rPr>
            </a:br>
            <a:r>
              <a:rPr lang="lt-LT" altLang="lt-LT" sz="2400" dirty="0">
                <a:solidFill>
                  <a:schemeClr val="accent1"/>
                </a:solidFill>
                <a:latin typeface="Arial Unicode MS" panose="020B0604020202020204" pitchFamily="34" charset="-128"/>
                <a:ea typeface="Arial Unicode MS" panose="020B0604020202020204" pitchFamily="34" charset="-128"/>
                <a:cs typeface="Arial Unicode MS" panose="020B0604020202020204" pitchFamily="34" charset="-128"/>
              </a:rPr>
              <a:t>(paraiškos formos 5 dalis - finansinis planas)</a:t>
            </a:r>
            <a:endParaRPr lang="en-US" altLang="lt-LT" sz="2400" dirty="0">
              <a:solidFill>
                <a:schemeClr val="accent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graphicFrame>
        <p:nvGraphicFramePr>
          <p:cNvPr id="2" name="Lentelė 1">
            <a:extLst>
              <a:ext uri="{FF2B5EF4-FFF2-40B4-BE49-F238E27FC236}">
                <a16:creationId xmlns:a16="http://schemas.microsoft.com/office/drawing/2014/main" xmlns="" id="{C1D97B9C-5483-4318-8F0A-4F48814DCFA6}"/>
              </a:ext>
            </a:extLst>
          </p:cNvPr>
          <p:cNvGraphicFramePr>
            <a:graphicFrameLocks noGrp="1"/>
          </p:cNvGraphicFramePr>
          <p:nvPr>
            <p:extLst>
              <p:ext uri="{D42A27DB-BD31-4B8C-83A1-F6EECF244321}">
                <p14:modId xmlns:p14="http://schemas.microsoft.com/office/powerpoint/2010/main" val="1405500953"/>
              </p:ext>
            </p:extLst>
          </p:nvPr>
        </p:nvGraphicFramePr>
        <p:xfrm>
          <a:off x="604007" y="72326"/>
          <a:ext cx="8464493" cy="6661183"/>
        </p:xfrm>
        <a:graphic>
          <a:graphicData uri="http://schemas.openxmlformats.org/drawingml/2006/table">
            <a:tbl>
              <a:tblPr firstRow="1" firstCol="1" bandRow="1" bandCol="1"/>
              <a:tblGrid>
                <a:gridCol w="814198">
                  <a:extLst>
                    <a:ext uri="{9D8B030D-6E8A-4147-A177-3AD203B41FA5}">
                      <a16:colId xmlns:a16="http://schemas.microsoft.com/office/drawing/2014/main" xmlns="" val="4041467297"/>
                    </a:ext>
                  </a:extLst>
                </a:gridCol>
                <a:gridCol w="1885422">
                  <a:extLst>
                    <a:ext uri="{9D8B030D-6E8A-4147-A177-3AD203B41FA5}">
                      <a16:colId xmlns:a16="http://schemas.microsoft.com/office/drawing/2014/main" xmlns="" val="487628492"/>
                    </a:ext>
                  </a:extLst>
                </a:gridCol>
                <a:gridCol w="1174863">
                  <a:extLst>
                    <a:ext uri="{9D8B030D-6E8A-4147-A177-3AD203B41FA5}">
                      <a16:colId xmlns:a16="http://schemas.microsoft.com/office/drawing/2014/main" xmlns="" val="3977656351"/>
                    </a:ext>
                  </a:extLst>
                </a:gridCol>
                <a:gridCol w="587846">
                  <a:extLst>
                    <a:ext uri="{9D8B030D-6E8A-4147-A177-3AD203B41FA5}">
                      <a16:colId xmlns:a16="http://schemas.microsoft.com/office/drawing/2014/main" xmlns="" val="529125820"/>
                    </a:ext>
                  </a:extLst>
                </a:gridCol>
                <a:gridCol w="704753">
                  <a:extLst>
                    <a:ext uri="{9D8B030D-6E8A-4147-A177-3AD203B41FA5}">
                      <a16:colId xmlns:a16="http://schemas.microsoft.com/office/drawing/2014/main" xmlns="" val="2865776302"/>
                    </a:ext>
                  </a:extLst>
                </a:gridCol>
                <a:gridCol w="824145">
                  <a:extLst>
                    <a:ext uri="{9D8B030D-6E8A-4147-A177-3AD203B41FA5}">
                      <a16:colId xmlns:a16="http://schemas.microsoft.com/office/drawing/2014/main" xmlns="" val="595953381"/>
                    </a:ext>
                  </a:extLst>
                </a:gridCol>
                <a:gridCol w="824145">
                  <a:extLst>
                    <a:ext uri="{9D8B030D-6E8A-4147-A177-3AD203B41FA5}">
                      <a16:colId xmlns:a16="http://schemas.microsoft.com/office/drawing/2014/main" xmlns="" val="144699112"/>
                    </a:ext>
                  </a:extLst>
                </a:gridCol>
                <a:gridCol w="703924">
                  <a:extLst>
                    <a:ext uri="{9D8B030D-6E8A-4147-A177-3AD203B41FA5}">
                      <a16:colId xmlns:a16="http://schemas.microsoft.com/office/drawing/2014/main" xmlns="" val="4252661898"/>
                    </a:ext>
                  </a:extLst>
                </a:gridCol>
                <a:gridCol w="945197">
                  <a:extLst>
                    <a:ext uri="{9D8B030D-6E8A-4147-A177-3AD203B41FA5}">
                      <a16:colId xmlns:a16="http://schemas.microsoft.com/office/drawing/2014/main" xmlns="" val="1238668021"/>
                    </a:ext>
                  </a:extLst>
                </a:gridCol>
              </a:tblGrid>
              <a:tr h="151075">
                <a:tc>
                  <a:txBody>
                    <a:bodyPr/>
                    <a:lstStyle/>
                    <a:p>
                      <a:pPr algn="ctr">
                        <a:lnSpc>
                          <a:spcPct val="107000"/>
                        </a:lnSpc>
                        <a:spcAft>
                          <a:spcPts val="0"/>
                        </a:spcAft>
                      </a:pPr>
                      <a:r>
                        <a:rPr lang="lt-LT" sz="1050" b="1" dirty="0">
                          <a:effectLst/>
                          <a:latin typeface="Times New Roman" panose="02020603050405020304" pitchFamily="18" charset="0"/>
                          <a:ea typeface="Times New Roman" panose="02020603050405020304" pitchFamily="18" charset="0"/>
                          <a:cs typeface="Times New Roman" panose="02020603050405020304" pitchFamily="18" charset="0"/>
                        </a:rPr>
                        <a:t>5.</a:t>
                      </a:r>
                      <a:endParaRPr lang="lt-LT"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CAAC"/>
                    </a:solidFill>
                  </a:tcPr>
                </a:tc>
                <a:tc gridSpan="8">
                  <a:txBody>
                    <a:bodyPr/>
                    <a:lstStyle/>
                    <a:p>
                      <a:pPr>
                        <a:lnSpc>
                          <a:spcPct val="107000"/>
                        </a:lnSpc>
                        <a:spcAft>
                          <a:spcPts val="0"/>
                        </a:spcAft>
                      </a:pPr>
                      <a:r>
                        <a:rPr lang="lt-LT" sz="1050" b="1">
                          <a:effectLst/>
                          <a:latin typeface="Times New Roman" panose="02020603050405020304" pitchFamily="18" charset="0"/>
                          <a:ea typeface="Times New Roman" panose="02020603050405020304" pitchFamily="18" charset="0"/>
                          <a:cs typeface="Times New Roman" panose="02020603050405020304" pitchFamily="18" charset="0"/>
                        </a:rPr>
                        <a:t>VIETOS PROJEKTO FINANSINIS PLANAS </a:t>
                      </a:r>
                      <a:endParaRPr lang="lt-LT"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CAAC"/>
                    </a:solidFill>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extLst>
                  <a:ext uri="{0D108BD9-81ED-4DB2-BD59-A6C34878D82A}">
                    <a16:rowId xmlns:a16="http://schemas.microsoft.com/office/drawing/2014/main" xmlns="" val="512880188"/>
                  </a:ext>
                </a:extLst>
              </a:tr>
              <a:tr h="151075">
                <a:tc>
                  <a:txBody>
                    <a:bodyPr/>
                    <a:lstStyle/>
                    <a:p>
                      <a:pPr algn="ctr">
                        <a:lnSpc>
                          <a:spcPct val="107000"/>
                        </a:lnSpc>
                        <a:spcAft>
                          <a:spcPts val="0"/>
                        </a:spcAft>
                      </a:pPr>
                      <a:r>
                        <a:rPr lang="lt-LT" sz="1050" b="1" dirty="0">
                          <a:effectLst/>
                          <a:latin typeface="Times New Roman" panose="02020603050405020304" pitchFamily="18" charset="0"/>
                          <a:ea typeface="Times New Roman" panose="02020603050405020304" pitchFamily="18" charset="0"/>
                          <a:cs typeface="Times New Roman" panose="02020603050405020304" pitchFamily="18" charset="0"/>
                        </a:rPr>
                        <a:t>I</a:t>
                      </a:r>
                      <a:endParaRPr lang="lt-LT"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lt-LT" sz="1050" b="1" dirty="0">
                          <a:effectLst/>
                          <a:latin typeface="Times New Roman" panose="02020603050405020304" pitchFamily="18" charset="0"/>
                          <a:ea typeface="Times New Roman" panose="02020603050405020304" pitchFamily="18" charset="0"/>
                          <a:cs typeface="Times New Roman" panose="02020603050405020304" pitchFamily="18" charset="0"/>
                        </a:rPr>
                        <a:t>II</a:t>
                      </a:r>
                      <a:endParaRPr lang="lt-LT"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lt-LT" sz="1050" b="1">
                          <a:effectLst/>
                          <a:latin typeface="Times New Roman" panose="02020603050405020304" pitchFamily="18" charset="0"/>
                          <a:ea typeface="Times New Roman" panose="02020603050405020304" pitchFamily="18" charset="0"/>
                          <a:cs typeface="Times New Roman" panose="02020603050405020304" pitchFamily="18" charset="0"/>
                        </a:rPr>
                        <a:t>III</a:t>
                      </a:r>
                      <a:endParaRPr lang="lt-LT"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lt-LT" sz="1050" b="1">
                          <a:effectLst/>
                          <a:latin typeface="Times New Roman" panose="02020603050405020304" pitchFamily="18" charset="0"/>
                          <a:ea typeface="Times New Roman" panose="02020603050405020304" pitchFamily="18" charset="0"/>
                          <a:cs typeface="Times New Roman" panose="02020603050405020304" pitchFamily="18" charset="0"/>
                        </a:rPr>
                        <a:t>IV</a:t>
                      </a:r>
                      <a:endParaRPr lang="lt-LT"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lt-LT" sz="1050" b="1">
                          <a:effectLst/>
                          <a:latin typeface="Times New Roman" panose="02020603050405020304" pitchFamily="18" charset="0"/>
                          <a:ea typeface="Times New Roman" panose="02020603050405020304" pitchFamily="18" charset="0"/>
                          <a:cs typeface="Times New Roman" panose="02020603050405020304" pitchFamily="18" charset="0"/>
                        </a:rPr>
                        <a:t>V</a:t>
                      </a:r>
                      <a:endParaRPr lang="lt-LT"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lt-LT" sz="1050" b="1">
                          <a:effectLst/>
                          <a:latin typeface="Times New Roman" panose="02020603050405020304" pitchFamily="18" charset="0"/>
                          <a:ea typeface="Times New Roman" panose="02020603050405020304" pitchFamily="18" charset="0"/>
                          <a:cs typeface="Times New Roman" panose="02020603050405020304" pitchFamily="18" charset="0"/>
                        </a:rPr>
                        <a:t>VI</a:t>
                      </a:r>
                      <a:endParaRPr lang="lt-LT"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lt-LT" sz="1050" b="1">
                          <a:effectLst/>
                          <a:latin typeface="Times New Roman" panose="02020603050405020304" pitchFamily="18" charset="0"/>
                          <a:ea typeface="Times New Roman" panose="02020603050405020304" pitchFamily="18" charset="0"/>
                          <a:cs typeface="Times New Roman" panose="02020603050405020304" pitchFamily="18" charset="0"/>
                        </a:rPr>
                        <a:t>VII</a:t>
                      </a:r>
                      <a:endParaRPr lang="lt-LT"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lt-LT" sz="1050" b="1">
                          <a:effectLst/>
                          <a:latin typeface="Times New Roman" panose="02020603050405020304" pitchFamily="18" charset="0"/>
                          <a:ea typeface="Times New Roman" panose="02020603050405020304" pitchFamily="18" charset="0"/>
                          <a:cs typeface="Times New Roman" panose="02020603050405020304" pitchFamily="18" charset="0"/>
                        </a:rPr>
                        <a:t>VIII</a:t>
                      </a:r>
                      <a:endParaRPr lang="lt-LT"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lt-LT" sz="1050" b="1">
                          <a:effectLst/>
                          <a:latin typeface="Times New Roman" panose="02020603050405020304" pitchFamily="18" charset="0"/>
                          <a:ea typeface="Times New Roman" panose="02020603050405020304" pitchFamily="18" charset="0"/>
                          <a:cs typeface="Times New Roman" panose="02020603050405020304" pitchFamily="18" charset="0"/>
                        </a:rPr>
                        <a:t>IX</a:t>
                      </a:r>
                      <a:endParaRPr lang="lt-LT"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518858575"/>
                  </a:ext>
                </a:extLst>
              </a:tr>
              <a:tr h="347346">
                <a:tc rowSpan="2">
                  <a:txBody>
                    <a:bodyPr/>
                    <a:lstStyle/>
                    <a:p>
                      <a:pPr algn="ctr">
                        <a:lnSpc>
                          <a:spcPct val="107000"/>
                        </a:lnSpc>
                        <a:spcAft>
                          <a:spcPts val="0"/>
                        </a:spcAft>
                      </a:pPr>
                      <a:r>
                        <a:rPr lang="lt-LT" sz="1050" b="1" dirty="0">
                          <a:effectLst/>
                          <a:latin typeface="Times New Roman" panose="02020603050405020304" pitchFamily="18" charset="0"/>
                          <a:ea typeface="Times New Roman" panose="02020603050405020304" pitchFamily="18" charset="0"/>
                          <a:cs typeface="Times New Roman" panose="02020603050405020304" pitchFamily="18" charset="0"/>
                        </a:rPr>
                        <a:t>Eil. </a:t>
                      </a:r>
                      <a:endParaRPr lang="lt-LT"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07000"/>
                        </a:lnSpc>
                        <a:spcAft>
                          <a:spcPts val="0"/>
                        </a:spcAft>
                      </a:pPr>
                      <a:r>
                        <a:rPr lang="lt-LT" sz="1050" b="1" dirty="0">
                          <a:effectLst/>
                          <a:latin typeface="Times New Roman" panose="02020603050405020304" pitchFamily="18" charset="0"/>
                          <a:ea typeface="Times New Roman" panose="02020603050405020304" pitchFamily="18" charset="0"/>
                          <a:cs typeface="Times New Roman" panose="02020603050405020304" pitchFamily="18" charset="0"/>
                        </a:rPr>
                        <a:t>Nr.</a:t>
                      </a:r>
                      <a:endParaRPr lang="lt-LT"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rowSpan="2">
                  <a:txBody>
                    <a:bodyPr/>
                    <a:lstStyle/>
                    <a:p>
                      <a:pPr algn="ctr">
                        <a:lnSpc>
                          <a:spcPct val="107000"/>
                        </a:lnSpc>
                        <a:spcAft>
                          <a:spcPts val="0"/>
                        </a:spcAft>
                      </a:pPr>
                      <a:r>
                        <a:rPr lang="lt-LT" sz="1050" b="1" dirty="0">
                          <a:effectLst/>
                          <a:latin typeface="Times New Roman" panose="02020603050405020304" pitchFamily="18" charset="0"/>
                          <a:ea typeface="Times New Roman" panose="02020603050405020304" pitchFamily="18" charset="0"/>
                          <a:cs typeface="Times New Roman" panose="02020603050405020304" pitchFamily="18" charset="0"/>
                        </a:rPr>
                        <a:t>Tinkamų finansuoti išlaidų pavadinimai </a:t>
                      </a:r>
                      <a:endParaRPr lang="lt-LT"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rowSpan="2">
                  <a:txBody>
                    <a:bodyPr/>
                    <a:lstStyle/>
                    <a:p>
                      <a:pPr algn="ctr">
                        <a:lnSpc>
                          <a:spcPct val="107000"/>
                        </a:lnSpc>
                        <a:spcAft>
                          <a:spcPts val="0"/>
                        </a:spcAft>
                      </a:pPr>
                      <a:r>
                        <a:rPr lang="lt-LT" sz="1050" b="1" dirty="0">
                          <a:effectLst/>
                          <a:latin typeface="Times New Roman" panose="02020603050405020304" pitchFamily="18" charset="0"/>
                          <a:ea typeface="Times New Roman" panose="02020603050405020304" pitchFamily="18" charset="0"/>
                          <a:cs typeface="Times New Roman" panose="02020603050405020304" pitchFamily="18" charset="0"/>
                        </a:rPr>
                        <a:t>Planuojamų išlaidų kainos pagrindimas</a:t>
                      </a:r>
                      <a:endParaRPr lang="lt-LT"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gridSpan="4">
                  <a:txBody>
                    <a:bodyPr/>
                    <a:lstStyle/>
                    <a:p>
                      <a:pPr algn="ctr">
                        <a:lnSpc>
                          <a:spcPct val="107000"/>
                        </a:lnSpc>
                        <a:spcAft>
                          <a:spcPts val="0"/>
                        </a:spcAft>
                      </a:pPr>
                      <a:r>
                        <a:rPr lang="lt-LT" sz="1050" b="1">
                          <a:effectLst/>
                          <a:latin typeface="Times New Roman" panose="02020603050405020304" pitchFamily="18" charset="0"/>
                          <a:ea typeface="Times New Roman" panose="02020603050405020304" pitchFamily="18" charset="0"/>
                          <a:cs typeface="Times New Roman" panose="02020603050405020304" pitchFamily="18" charset="0"/>
                        </a:rPr>
                        <a:t>Planuojamų išlaidų suma, Eur (įskaitant nuosavą indėlį)</a:t>
                      </a:r>
                      <a:endParaRPr lang="lt-LT"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hMerge="1">
                  <a:txBody>
                    <a:bodyPr/>
                    <a:lstStyle/>
                    <a:p>
                      <a:endParaRPr lang="lt-LT"/>
                    </a:p>
                  </a:txBody>
                  <a:tcPr/>
                </a:tc>
                <a:tc hMerge="1">
                  <a:txBody>
                    <a:bodyPr/>
                    <a:lstStyle/>
                    <a:p>
                      <a:endParaRPr lang="lt-LT"/>
                    </a:p>
                  </a:txBody>
                  <a:tcPr/>
                </a:tc>
                <a:tc hMerge="1">
                  <a:txBody>
                    <a:bodyPr/>
                    <a:lstStyle/>
                    <a:p>
                      <a:endParaRPr lang="lt-LT"/>
                    </a:p>
                  </a:txBody>
                  <a:tcPr/>
                </a:tc>
                <a:tc rowSpan="2">
                  <a:txBody>
                    <a:bodyPr/>
                    <a:lstStyle/>
                    <a:p>
                      <a:pPr algn="ctr">
                        <a:lnSpc>
                          <a:spcPct val="107000"/>
                        </a:lnSpc>
                        <a:spcAft>
                          <a:spcPts val="0"/>
                        </a:spcAft>
                      </a:pPr>
                      <a:r>
                        <a:rPr lang="lt-LT" sz="1050" b="1">
                          <a:effectLst/>
                          <a:latin typeface="Times New Roman" panose="02020603050405020304" pitchFamily="18" charset="0"/>
                          <a:ea typeface="Times New Roman" panose="02020603050405020304" pitchFamily="18" charset="0"/>
                          <a:cs typeface="Times New Roman" panose="02020603050405020304" pitchFamily="18" charset="0"/>
                        </a:rPr>
                        <a:t>Prašoma finansuoti suma, Eur be PVM</a:t>
                      </a:r>
                      <a:endParaRPr lang="lt-LT"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rowSpan="2">
                  <a:txBody>
                    <a:bodyPr/>
                    <a:lstStyle/>
                    <a:p>
                      <a:pPr algn="ctr">
                        <a:lnSpc>
                          <a:spcPct val="107000"/>
                        </a:lnSpc>
                        <a:spcAft>
                          <a:spcPts val="0"/>
                        </a:spcAft>
                      </a:pPr>
                      <a:r>
                        <a:rPr lang="lt-LT" sz="1050" b="1">
                          <a:effectLst/>
                          <a:latin typeface="Times New Roman" panose="02020603050405020304" pitchFamily="18" charset="0"/>
                          <a:ea typeface="Times New Roman" panose="02020603050405020304" pitchFamily="18" charset="0"/>
                          <a:cs typeface="Times New Roman" panose="02020603050405020304" pitchFamily="18" charset="0"/>
                        </a:rPr>
                        <a:t>Prašoma finansuoti suma, Eur su PVM</a:t>
                      </a:r>
                      <a:endParaRPr lang="lt-LT"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extLst>
                  <a:ext uri="{0D108BD9-81ED-4DB2-BD59-A6C34878D82A}">
                    <a16:rowId xmlns:a16="http://schemas.microsoft.com/office/drawing/2014/main" xmlns="" val="2461950542"/>
                  </a:ext>
                </a:extLst>
              </a:tr>
              <a:tr h="751595">
                <a:tc vMerge="1">
                  <a:txBody>
                    <a:bodyPr/>
                    <a:lstStyle/>
                    <a:p>
                      <a:endParaRPr lang="lt-LT"/>
                    </a:p>
                  </a:txBody>
                  <a:tcPr/>
                </a:tc>
                <a:tc vMerge="1">
                  <a:txBody>
                    <a:bodyPr/>
                    <a:lstStyle/>
                    <a:p>
                      <a:endParaRPr lang="lt-LT"/>
                    </a:p>
                  </a:txBody>
                  <a:tcPr/>
                </a:tc>
                <a:tc vMerge="1">
                  <a:txBody>
                    <a:bodyPr/>
                    <a:lstStyle/>
                    <a:p>
                      <a:endParaRPr lang="lt-LT"/>
                    </a:p>
                  </a:txBody>
                  <a:tcPr/>
                </a:tc>
                <a:tc>
                  <a:txBody>
                    <a:bodyPr/>
                    <a:lstStyle/>
                    <a:p>
                      <a:pPr algn="ctr">
                        <a:lnSpc>
                          <a:spcPct val="107000"/>
                        </a:lnSpc>
                        <a:spcAft>
                          <a:spcPts val="0"/>
                        </a:spcAft>
                      </a:pPr>
                      <a:r>
                        <a:rPr lang="lt-LT" sz="1050" b="1" dirty="0">
                          <a:effectLst/>
                          <a:latin typeface="Times New Roman" panose="02020603050405020304" pitchFamily="18" charset="0"/>
                          <a:ea typeface="Times New Roman" panose="02020603050405020304" pitchFamily="18" charset="0"/>
                          <a:cs typeface="Times New Roman" panose="02020603050405020304" pitchFamily="18" charset="0"/>
                        </a:rPr>
                        <a:t>be PVM</a:t>
                      </a:r>
                      <a:endParaRPr lang="lt-LT"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lgn="ctr">
                        <a:lnSpc>
                          <a:spcPct val="107000"/>
                        </a:lnSpc>
                        <a:spcAft>
                          <a:spcPts val="0"/>
                        </a:spcAft>
                      </a:pPr>
                      <a:r>
                        <a:rPr lang="lt-LT" sz="1050" b="1" dirty="0">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 </a:t>
                      </a:r>
                      <a:endParaRPr lang="lt-LT"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lt-LT" sz="105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07000"/>
                        </a:lnSpc>
                        <a:spcAft>
                          <a:spcPts val="0"/>
                        </a:spcAft>
                      </a:pPr>
                      <a:r>
                        <a:rPr lang="lt-LT" sz="1050" b="1" dirty="0">
                          <a:effectLst/>
                          <a:latin typeface="Times New Roman" panose="02020603050405020304" pitchFamily="18" charset="0"/>
                          <a:ea typeface="Times New Roman" panose="02020603050405020304" pitchFamily="18" charset="0"/>
                          <a:cs typeface="Times New Roman" panose="02020603050405020304" pitchFamily="18" charset="0"/>
                        </a:rPr>
                        <a:t>PVM</a:t>
                      </a:r>
                      <a:endParaRPr lang="lt-LT"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lgn="ctr">
                        <a:lnSpc>
                          <a:spcPct val="107000"/>
                        </a:lnSpc>
                        <a:spcAft>
                          <a:spcPts val="0"/>
                        </a:spcAft>
                      </a:pPr>
                      <a:r>
                        <a:rPr lang="lt-LT" sz="1050" b="1" dirty="0">
                          <a:effectLst/>
                          <a:latin typeface="Times New Roman" panose="02020603050405020304" pitchFamily="18" charset="0"/>
                          <a:ea typeface="Times New Roman" panose="02020603050405020304" pitchFamily="18" charset="0"/>
                          <a:cs typeface="Times New Roman" panose="02020603050405020304" pitchFamily="18" charset="0"/>
                        </a:rPr>
                        <a:t>su PVM</a:t>
                      </a:r>
                      <a:endParaRPr lang="lt-LT"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lgn="ctr">
                        <a:lnSpc>
                          <a:spcPct val="107000"/>
                        </a:lnSpc>
                        <a:spcAft>
                          <a:spcPts val="0"/>
                        </a:spcAft>
                      </a:pPr>
                      <a:r>
                        <a:rPr lang="lt-LT" sz="105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Iš jų, veiklų rangos išlaidų suma* </a:t>
                      </a:r>
                      <a:endParaRPr lang="lt-LT"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vMerge="1">
                  <a:txBody>
                    <a:bodyPr/>
                    <a:lstStyle/>
                    <a:p>
                      <a:endParaRPr lang="lt-LT"/>
                    </a:p>
                  </a:txBody>
                  <a:tcPr/>
                </a:tc>
                <a:tc vMerge="1">
                  <a:txBody>
                    <a:bodyPr/>
                    <a:lstStyle/>
                    <a:p>
                      <a:endParaRPr lang="lt-LT"/>
                    </a:p>
                  </a:txBody>
                  <a:tcPr/>
                </a:tc>
                <a:extLst>
                  <a:ext uri="{0D108BD9-81ED-4DB2-BD59-A6C34878D82A}">
                    <a16:rowId xmlns:a16="http://schemas.microsoft.com/office/drawing/2014/main" xmlns="" val="1263975188"/>
                  </a:ext>
                </a:extLst>
              </a:tr>
              <a:tr h="177035">
                <a:tc>
                  <a:txBody>
                    <a:bodyPr/>
                    <a:lstStyle/>
                    <a:p>
                      <a:pPr>
                        <a:lnSpc>
                          <a:spcPct val="107000"/>
                        </a:lnSpc>
                        <a:spcAft>
                          <a:spcPts val="0"/>
                        </a:spcAft>
                      </a:pPr>
                      <a:r>
                        <a:rPr lang="lt-LT" sz="1200" b="1">
                          <a:effectLst/>
                          <a:latin typeface="Times New Roman" panose="02020603050405020304" pitchFamily="18" charset="0"/>
                          <a:ea typeface="Times New Roman" panose="02020603050405020304" pitchFamily="18" charset="0"/>
                          <a:cs typeface="Times New Roman" panose="02020603050405020304" pitchFamily="18" charset="0"/>
                        </a:rPr>
                        <a:t>5.1.</a:t>
                      </a:r>
                      <a:endParaRPr lang="lt-LT"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CAAC"/>
                    </a:solidFill>
                  </a:tcPr>
                </a:tc>
                <a:tc gridSpan="8">
                  <a:txBody>
                    <a:bodyPr/>
                    <a:lstStyle/>
                    <a:p>
                      <a:pPr>
                        <a:lnSpc>
                          <a:spcPct val="107000"/>
                        </a:lnSpc>
                      </a:pPr>
                      <a:endParaRPr lang="lt-LT" sz="1200" dirty="0">
                        <a:effectLst/>
                        <a:latin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CAAC"/>
                    </a:solidFill>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extLst>
                  <a:ext uri="{0D108BD9-81ED-4DB2-BD59-A6C34878D82A}">
                    <a16:rowId xmlns:a16="http://schemas.microsoft.com/office/drawing/2014/main" xmlns="" val="3307905528"/>
                  </a:ext>
                </a:extLst>
              </a:tr>
              <a:tr h="172709">
                <a:tc>
                  <a:txBody>
                    <a:bodyPr/>
                    <a:lstStyle/>
                    <a:p>
                      <a:pPr>
                        <a:lnSpc>
                          <a:spcPct val="107000"/>
                        </a:lnSpc>
                        <a:spcAft>
                          <a:spcPts val="0"/>
                        </a:spcAft>
                      </a:pPr>
                      <a:r>
                        <a:rPr lang="lt-LT" sz="1200" b="1">
                          <a:effectLst/>
                          <a:latin typeface="Times New Roman" panose="02020603050405020304" pitchFamily="18" charset="0"/>
                          <a:ea typeface="Times New Roman" panose="02020603050405020304" pitchFamily="18" charset="0"/>
                          <a:cs typeface="Times New Roman" panose="02020603050405020304" pitchFamily="18" charset="0"/>
                        </a:rPr>
                        <a:t>5.1.1.</a:t>
                      </a:r>
                      <a:endParaRPr lang="lt-LT"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gridSpan="8">
                  <a:txBody>
                    <a:bodyPr/>
                    <a:lstStyle/>
                    <a:p>
                      <a:pPr algn="just">
                        <a:lnSpc>
                          <a:spcPct val="107000"/>
                        </a:lnSpc>
                        <a:spcAft>
                          <a:spcPts val="0"/>
                        </a:spcAft>
                      </a:pPr>
                      <a:r>
                        <a:rPr lang="lt-LT" sz="1200" b="1">
                          <a:effectLst/>
                          <a:latin typeface="Times New Roman" panose="02020603050405020304" pitchFamily="18" charset="0"/>
                          <a:ea typeface="Times New Roman" panose="02020603050405020304" pitchFamily="18" charset="0"/>
                          <a:cs typeface="Times New Roman" panose="02020603050405020304" pitchFamily="18" charset="0"/>
                        </a:rPr>
                        <a:t>Naujų prekių įsigijimo:</a:t>
                      </a:r>
                      <a:endParaRPr lang="lt-LT"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extLst>
                  <a:ext uri="{0D108BD9-81ED-4DB2-BD59-A6C34878D82A}">
                    <a16:rowId xmlns:a16="http://schemas.microsoft.com/office/drawing/2014/main" xmlns="" val="147889550"/>
                  </a:ext>
                </a:extLst>
              </a:tr>
              <a:tr h="172709">
                <a:tc>
                  <a:txBody>
                    <a:bodyPr/>
                    <a:lstStyle/>
                    <a:p>
                      <a:pPr>
                        <a:lnSpc>
                          <a:spcPct val="107000"/>
                        </a:lnSpc>
                        <a:spcAft>
                          <a:spcPts val="0"/>
                        </a:spcAft>
                      </a:pPr>
                      <a:r>
                        <a:rPr lang="lt-LT" sz="1200">
                          <a:effectLst/>
                          <a:latin typeface="Times New Roman" panose="02020603050405020304" pitchFamily="18" charset="0"/>
                          <a:ea typeface="Times New Roman" panose="02020603050405020304" pitchFamily="18" charset="0"/>
                          <a:cs typeface="Times New Roman" panose="02020603050405020304" pitchFamily="18" charset="0"/>
                        </a:rPr>
                        <a:t>5.1.1.1.</a:t>
                      </a:r>
                      <a:endParaRPr lang="lt-LT"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lt-LT" sz="1200" dirty="0">
                          <a:effectLst/>
                          <a:latin typeface="Times New Roman" panose="02020603050405020304" pitchFamily="18" charset="0"/>
                          <a:ea typeface="Times New Roman" panose="02020603050405020304" pitchFamily="18" charset="0"/>
                          <a:cs typeface="Times New Roman" panose="02020603050405020304" pitchFamily="18" charset="0"/>
                        </a:rPr>
                        <a:t>Prekė X</a:t>
                      </a:r>
                      <a:endParaRPr lang="lt-LT"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lt-LT" sz="12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lt-LT" sz="1200"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lt-LT" sz="1200"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lt-LT" sz="1200" i="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10000</a:t>
                      </a:r>
                      <a:endParaRPr lang="lt-LT"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lt-LT" sz="1200" i="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10000</a:t>
                      </a:r>
                      <a:endParaRPr lang="lt-LT"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lt-LT" sz="12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lt-LT" sz="12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452648003"/>
                  </a:ext>
                </a:extLst>
              </a:tr>
              <a:tr h="172709">
                <a:tc>
                  <a:txBody>
                    <a:bodyPr/>
                    <a:lstStyle/>
                    <a:p>
                      <a:pPr>
                        <a:lnSpc>
                          <a:spcPct val="107000"/>
                        </a:lnSpc>
                        <a:spcAft>
                          <a:spcPts val="0"/>
                        </a:spcAft>
                      </a:pPr>
                      <a:r>
                        <a:rPr lang="lt-LT" sz="1200" b="1">
                          <a:effectLst/>
                          <a:latin typeface="Times New Roman" panose="02020603050405020304" pitchFamily="18" charset="0"/>
                          <a:ea typeface="Times New Roman" panose="02020603050405020304" pitchFamily="18" charset="0"/>
                          <a:cs typeface="Times New Roman" panose="02020603050405020304" pitchFamily="18" charset="0"/>
                        </a:rPr>
                        <a:t>5.1.2.</a:t>
                      </a:r>
                      <a:endParaRPr lang="lt-LT"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EEE4"/>
                    </a:solidFill>
                  </a:tcPr>
                </a:tc>
                <a:tc gridSpan="8">
                  <a:txBody>
                    <a:bodyPr/>
                    <a:lstStyle/>
                    <a:p>
                      <a:pPr algn="just">
                        <a:lnSpc>
                          <a:spcPct val="107000"/>
                        </a:lnSpc>
                        <a:spcAft>
                          <a:spcPts val="0"/>
                        </a:spcAft>
                      </a:pPr>
                      <a:r>
                        <a:rPr lang="lt-LT" sz="1200" b="1">
                          <a:effectLst/>
                          <a:latin typeface="Times New Roman" panose="02020603050405020304" pitchFamily="18" charset="0"/>
                          <a:ea typeface="Times New Roman" panose="02020603050405020304" pitchFamily="18" charset="0"/>
                          <a:cs typeface="Times New Roman" panose="02020603050405020304" pitchFamily="18" charset="0"/>
                        </a:rPr>
                        <a:t>Darbų ir paslaugų įsigijimo:</a:t>
                      </a:r>
                      <a:endParaRPr lang="lt-LT"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EEE4"/>
                    </a:solidFill>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extLst>
                  <a:ext uri="{0D108BD9-81ED-4DB2-BD59-A6C34878D82A}">
                    <a16:rowId xmlns:a16="http://schemas.microsoft.com/office/drawing/2014/main" xmlns="" val="539190938"/>
                  </a:ext>
                </a:extLst>
              </a:tr>
              <a:tr h="328110">
                <a:tc>
                  <a:txBody>
                    <a:bodyPr/>
                    <a:lstStyle/>
                    <a:p>
                      <a:pPr>
                        <a:lnSpc>
                          <a:spcPct val="107000"/>
                        </a:lnSpc>
                        <a:spcAft>
                          <a:spcPts val="0"/>
                        </a:spcAft>
                      </a:pPr>
                      <a:r>
                        <a:rPr lang="lt-LT" sz="1200">
                          <a:effectLst/>
                          <a:latin typeface="Times New Roman" panose="02020603050405020304" pitchFamily="18" charset="0"/>
                          <a:ea typeface="Times New Roman" panose="02020603050405020304" pitchFamily="18" charset="0"/>
                          <a:cs typeface="Times New Roman" panose="02020603050405020304" pitchFamily="18" charset="0"/>
                        </a:rPr>
                        <a:t>5.1.2.1.</a:t>
                      </a:r>
                      <a:endParaRPr lang="lt-LT"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lt-LT" sz="1200">
                          <a:effectLst/>
                          <a:latin typeface="Times New Roman" panose="02020603050405020304" pitchFamily="18" charset="0"/>
                          <a:ea typeface="Times New Roman" panose="02020603050405020304" pitchFamily="18" charset="0"/>
                          <a:cs typeface="Times New Roman" panose="02020603050405020304" pitchFamily="18" charset="0"/>
                        </a:rPr>
                        <a:t>Pastato remontas</a:t>
                      </a:r>
                      <a:endParaRPr lang="lt-LT"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lt-LT" sz="1100" dirty="0">
                          <a:effectLst/>
                          <a:latin typeface="Times New Roman" panose="02020603050405020304" pitchFamily="18" charset="0"/>
                          <a:ea typeface="Times New Roman" panose="02020603050405020304" pitchFamily="18" charset="0"/>
                          <a:cs typeface="Times New Roman" panose="02020603050405020304" pitchFamily="18" charset="0"/>
                        </a:rPr>
                        <a:t>Perkami rangos darbai</a:t>
                      </a:r>
                      <a:endParaRPr lang="lt-LT"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lt-LT" sz="1200"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lt-LT" sz="1200"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lt-LT" sz="1200" i="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43000</a:t>
                      </a:r>
                      <a:endParaRPr lang="lt-LT"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lt-LT" sz="1200" i="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43000</a:t>
                      </a:r>
                      <a:endParaRPr lang="lt-LT"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lt-LT" sz="12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lt-LT" sz="12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434140092"/>
                  </a:ext>
                </a:extLst>
              </a:tr>
              <a:tr h="172709">
                <a:tc>
                  <a:txBody>
                    <a:bodyPr/>
                    <a:lstStyle/>
                    <a:p>
                      <a:pPr>
                        <a:lnSpc>
                          <a:spcPct val="107000"/>
                        </a:lnSpc>
                        <a:spcAft>
                          <a:spcPts val="0"/>
                        </a:spcAft>
                      </a:pPr>
                      <a:r>
                        <a:rPr lang="lt-LT" sz="1200" b="1">
                          <a:effectLst/>
                          <a:latin typeface="Times New Roman" panose="02020603050405020304" pitchFamily="18" charset="0"/>
                          <a:ea typeface="Times New Roman" panose="02020603050405020304" pitchFamily="18" charset="0"/>
                          <a:cs typeface="Times New Roman" panose="02020603050405020304" pitchFamily="18" charset="0"/>
                        </a:rPr>
                        <a:t>5.1.3.</a:t>
                      </a:r>
                      <a:endParaRPr lang="lt-LT"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EEE4"/>
                    </a:solidFill>
                  </a:tcPr>
                </a:tc>
                <a:tc gridSpan="8">
                  <a:txBody>
                    <a:bodyPr/>
                    <a:lstStyle/>
                    <a:p>
                      <a:pPr algn="just">
                        <a:lnSpc>
                          <a:spcPct val="107000"/>
                        </a:lnSpc>
                        <a:spcAft>
                          <a:spcPts val="0"/>
                        </a:spcAft>
                      </a:pPr>
                      <a:r>
                        <a:rPr lang="lt-LT" sz="1200" b="1" dirty="0">
                          <a:effectLst/>
                          <a:latin typeface="Times New Roman" panose="02020603050405020304" pitchFamily="18" charset="0"/>
                          <a:ea typeface="Times New Roman" panose="02020603050405020304" pitchFamily="18" charset="0"/>
                          <a:cs typeface="Times New Roman" panose="02020603050405020304" pitchFamily="18" charset="0"/>
                        </a:rPr>
                        <a:t>Bendrosios išlaidos:</a:t>
                      </a:r>
                      <a:endParaRPr lang="lt-LT"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EEE4"/>
                    </a:solidFill>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extLst>
                  <a:ext uri="{0D108BD9-81ED-4DB2-BD59-A6C34878D82A}">
                    <a16:rowId xmlns:a16="http://schemas.microsoft.com/office/drawing/2014/main" xmlns="" val="2443422662"/>
                  </a:ext>
                </a:extLst>
              </a:tr>
              <a:tr h="1098724">
                <a:tc>
                  <a:txBody>
                    <a:bodyPr/>
                    <a:lstStyle/>
                    <a:p>
                      <a:pPr>
                        <a:lnSpc>
                          <a:spcPct val="107000"/>
                        </a:lnSpc>
                        <a:spcAft>
                          <a:spcPts val="0"/>
                        </a:spcAft>
                      </a:pPr>
                      <a:r>
                        <a:rPr lang="lt-LT" sz="1200">
                          <a:effectLst/>
                          <a:latin typeface="Times New Roman" panose="02020603050405020304" pitchFamily="18" charset="0"/>
                          <a:ea typeface="Times New Roman" panose="02020603050405020304" pitchFamily="18" charset="0"/>
                          <a:cs typeface="Times New Roman" panose="02020603050405020304" pitchFamily="18" charset="0"/>
                        </a:rPr>
                        <a:t>5.1.3.1.</a:t>
                      </a:r>
                      <a:endParaRPr lang="lt-LT"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lt-LT" sz="1200">
                          <a:effectLst/>
                          <a:latin typeface="Times New Roman" panose="02020603050405020304" pitchFamily="18" charset="0"/>
                          <a:ea typeface="Times New Roman" panose="02020603050405020304" pitchFamily="18" charset="0"/>
                          <a:cs typeface="Times New Roman" panose="02020603050405020304" pitchFamily="18" charset="0"/>
                        </a:rPr>
                        <a:t>Konsultacijos dėl poveikio aplinkai vertinimo </a:t>
                      </a:r>
                      <a:endParaRPr lang="lt-LT"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lt-LT" sz="1100" dirty="0">
                          <a:effectLst/>
                          <a:latin typeface="Times New Roman" panose="02020603050405020304" pitchFamily="18" charset="0"/>
                          <a:ea typeface="Times New Roman" panose="02020603050405020304" pitchFamily="18" charset="0"/>
                          <a:cs typeface="Times New Roman" panose="02020603050405020304" pitchFamily="18" charset="0"/>
                        </a:rPr>
                        <a:t>Galimybių studiją rengia pareiškėjas, perkamos tik konsultacijos dėl poveikio aplinkai vertinimo</a:t>
                      </a:r>
                      <a:endParaRPr lang="lt-LT"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lt-LT" sz="1200"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lt-LT" sz="1200"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lt-LT" sz="1200" i="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1000</a:t>
                      </a:r>
                      <a:endParaRPr lang="lt-LT"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lt-LT" sz="1200" i="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a:t>
                      </a:r>
                      <a:endParaRPr lang="lt-LT"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lt-LT" sz="12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lt-LT" sz="12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650453609"/>
                  </a:ext>
                </a:extLst>
              </a:tr>
              <a:tr h="172709">
                <a:tc>
                  <a:txBody>
                    <a:bodyPr/>
                    <a:lstStyle/>
                    <a:p>
                      <a:pPr>
                        <a:lnSpc>
                          <a:spcPct val="107000"/>
                        </a:lnSpc>
                        <a:spcAft>
                          <a:spcPts val="0"/>
                        </a:spcAft>
                      </a:pPr>
                      <a:r>
                        <a:rPr lang="lt-LT" sz="1200" b="1">
                          <a:effectLst/>
                          <a:latin typeface="Times New Roman" panose="02020603050405020304" pitchFamily="18" charset="0"/>
                          <a:ea typeface="Times New Roman" panose="02020603050405020304" pitchFamily="18" charset="0"/>
                          <a:cs typeface="Times New Roman" panose="02020603050405020304" pitchFamily="18" charset="0"/>
                        </a:rPr>
                        <a:t>5.1.3.&lt;...&gt;</a:t>
                      </a:r>
                      <a:endParaRPr lang="lt-LT"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8">
                  <a:txBody>
                    <a:bodyPr/>
                    <a:lstStyle/>
                    <a:p>
                      <a:pPr algn="just">
                        <a:lnSpc>
                          <a:spcPct val="107000"/>
                        </a:lnSpc>
                        <a:spcAft>
                          <a:spcPts val="0"/>
                        </a:spcAft>
                      </a:pPr>
                      <a:r>
                        <a:rPr lang="lt-LT" sz="1200" b="1" dirty="0">
                          <a:effectLst/>
                          <a:latin typeface="Times New Roman" panose="02020603050405020304" pitchFamily="18" charset="0"/>
                          <a:ea typeface="Times New Roman" panose="02020603050405020304" pitchFamily="18" charset="0"/>
                          <a:cs typeface="Times New Roman" panose="02020603050405020304" pitchFamily="18" charset="0"/>
                        </a:rPr>
                        <a:t>Viešinimo išlaidos</a:t>
                      </a:r>
                      <a:endParaRPr lang="lt-LT"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extLst>
                  <a:ext uri="{0D108BD9-81ED-4DB2-BD59-A6C34878D82A}">
                    <a16:rowId xmlns:a16="http://schemas.microsoft.com/office/drawing/2014/main" xmlns="" val="3446240782"/>
                  </a:ext>
                </a:extLst>
              </a:tr>
              <a:tr h="177035">
                <a:tc>
                  <a:txBody>
                    <a:bodyPr/>
                    <a:lstStyle/>
                    <a:p>
                      <a:pPr>
                        <a:lnSpc>
                          <a:spcPct val="107000"/>
                        </a:lnSpc>
                      </a:pPr>
                      <a:endParaRPr lang="lt-LT" sz="1200">
                        <a:effectLst/>
                        <a:latin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lt-LT" sz="1200">
                          <a:effectLst/>
                          <a:latin typeface="Times New Roman" panose="02020603050405020304" pitchFamily="18" charset="0"/>
                          <a:ea typeface="Times New Roman" panose="02020603050405020304" pitchFamily="18" charset="0"/>
                          <a:cs typeface="Times New Roman" panose="02020603050405020304" pitchFamily="18" charset="0"/>
                        </a:rPr>
                        <a:t>Plakato leidyba</a:t>
                      </a:r>
                      <a:endParaRPr lang="lt-LT"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lt-LT" sz="12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lt-LT" sz="1200"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lt-LT" sz="1200"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lt-LT" sz="1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2000</a:t>
                      </a:r>
                      <a:endParaRPr lang="lt-LT"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lt-LT" sz="1200" i="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2000</a:t>
                      </a:r>
                      <a:endParaRPr lang="lt-LT"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lt-LT" sz="12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lt-LT" sz="12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464753997"/>
                  </a:ext>
                </a:extLst>
              </a:tr>
              <a:tr h="172709">
                <a:tc>
                  <a:txBody>
                    <a:bodyPr/>
                    <a:lstStyle/>
                    <a:p>
                      <a:pPr>
                        <a:lnSpc>
                          <a:spcPct val="107000"/>
                        </a:lnSpc>
                        <a:spcAft>
                          <a:spcPts val="0"/>
                        </a:spcAft>
                      </a:pPr>
                      <a:r>
                        <a:rPr lang="lt-LT" sz="1200" b="1">
                          <a:effectLst/>
                          <a:latin typeface="Times New Roman" panose="02020603050405020304" pitchFamily="18" charset="0"/>
                          <a:ea typeface="Times New Roman" panose="02020603050405020304" pitchFamily="18" charset="0"/>
                          <a:cs typeface="Times New Roman" panose="02020603050405020304" pitchFamily="18" charset="0"/>
                        </a:rPr>
                        <a:t>5.1.5.</a:t>
                      </a:r>
                      <a:endParaRPr lang="lt-LT"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gridSpan="8">
                  <a:txBody>
                    <a:bodyPr/>
                    <a:lstStyle/>
                    <a:p>
                      <a:pPr algn="just">
                        <a:lnSpc>
                          <a:spcPct val="107000"/>
                        </a:lnSpc>
                        <a:spcAft>
                          <a:spcPts val="0"/>
                        </a:spcAft>
                      </a:pPr>
                      <a:r>
                        <a:rPr lang="lt-LT" sz="1200" b="1" dirty="0">
                          <a:effectLst/>
                          <a:latin typeface="Times New Roman" panose="02020603050405020304" pitchFamily="18" charset="0"/>
                          <a:ea typeface="Times New Roman" panose="02020603050405020304" pitchFamily="18" charset="0"/>
                          <a:cs typeface="Times New Roman" panose="02020603050405020304" pitchFamily="18" charset="0"/>
                        </a:rPr>
                        <a:t>Įnašas natūra:</a:t>
                      </a:r>
                      <a:endParaRPr lang="lt-LT"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extLst>
                  <a:ext uri="{0D108BD9-81ED-4DB2-BD59-A6C34878D82A}">
                    <a16:rowId xmlns:a16="http://schemas.microsoft.com/office/drawing/2014/main" xmlns="" val="2041671316"/>
                  </a:ext>
                </a:extLst>
              </a:tr>
              <a:tr h="172709">
                <a:tc>
                  <a:txBody>
                    <a:bodyPr/>
                    <a:lstStyle/>
                    <a:p>
                      <a:pPr>
                        <a:lnSpc>
                          <a:spcPct val="107000"/>
                        </a:lnSpc>
                        <a:spcAft>
                          <a:spcPts val="0"/>
                        </a:spcAft>
                      </a:pPr>
                      <a:r>
                        <a:rPr lang="lt-LT" sz="1200">
                          <a:effectLst/>
                          <a:latin typeface="Times New Roman" panose="02020603050405020304" pitchFamily="18" charset="0"/>
                          <a:ea typeface="Times New Roman" panose="02020603050405020304" pitchFamily="18" charset="0"/>
                          <a:cs typeface="Times New Roman" panose="02020603050405020304" pitchFamily="18" charset="0"/>
                        </a:rPr>
                        <a:t>5.1.5.1.</a:t>
                      </a:r>
                      <a:endParaRPr lang="lt-LT"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8">
                  <a:txBody>
                    <a:bodyPr/>
                    <a:lstStyle/>
                    <a:p>
                      <a:pPr algn="just">
                        <a:lnSpc>
                          <a:spcPct val="107000"/>
                        </a:lnSpc>
                        <a:spcAft>
                          <a:spcPts val="0"/>
                        </a:spcAft>
                      </a:pPr>
                      <a:r>
                        <a:rPr lang="lt-LT" sz="1200" dirty="0">
                          <a:effectLst/>
                          <a:latin typeface="Times New Roman" panose="02020603050405020304" pitchFamily="18" charset="0"/>
                          <a:ea typeface="Times New Roman" panose="02020603050405020304" pitchFamily="18" charset="0"/>
                          <a:cs typeface="Times New Roman" panose="02020603050405020304" pitchFamily="18" charset="0"/>
                        </a:rPr>
                        <a:t>Savanoriškas darbas</a:t>
                      </a:r>
                      <a:endParaRPr lang="lt-LT"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extLst>
                  <a:ext uri="{0D108BD9-81ED-4DB2-BD59-A6C34878D82A}">
                    <a16:rowId xmlns:a16="http://schemas.microsoft.com/office/drawing/2014/main" xmlns="" val="3555154624"/>
                  </a:ext>
                </a:extLst>
              </a:tr>
              <a:tr h="172709">
                <a:tc>
                  <a:txBody>
                    <a:bodyPr/>
                    <a:lstStyle/>
                    <a:p>
                      <a:pPr>
                        <a:lnSpc>
                          <a:spcPct val="107000"/>
                        </a:lnSpc>
                        <a:spcAft>
                          <a:spcPts val="0"/>
                        </a:spcAft>
                      </a:pPr>
                      <a:r>
                        <a:rPr lang="lt-LT" sz="1200">
                          <a:effectLst/>
                          <a:latin typeface="Times New Roman" panose="02020603050405020304" pitchFamily="18" charset="0"/>
                          <a:ea typeface="Times New Roman" panose="02020603050405020304" pitchFamily="18" charset="0"/>
                          <a:cs typeface="Times New Roman" panose="02020603050405020304" pitchFamily="18" charset="0"/>
                        </a:rPr>
                        <a:t>5.1.5.1.1.</a:t>
                      </a:r>
                      <a:endParaRPr lang="lt-LT"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lt-LT" sz="12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lt-LT" sz="12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lt-LT" sz="12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lt-LT" sz="12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lt-LT" sz="1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7000</a:t>
                      </a:r>
                      <a:endParaRPr lang="lt-LT"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lt-LT" sz="1200" i="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a:t>
                      </a:r>
                      <a:endParaRPr lang="lt-LT"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lt-LT" sz="12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lt-LT" sz="12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518725590"/>
                  </a:ext>
                </a:extLst>
              </a:tr>
              <a:tr h="172709">
                <a:tc>
                  <a:txBody>
                    <a:bodyPr/>
                    <a:lstStyle/>
                    <a:p>
                      <a:pPr>
                        <a:lnSpc>
                          <a:spcPct val="107000"/>
                        </a:lnSpc>
                        <a:spcAft>
                          <a:spcPts val="0"/>
                        </a:spcAft>
                      </a:pPr>
                      <a:r>
                        <a:rPr lang="lt-LT" sz="1200">
                          <a:effectLst/>
                          <a:latin typeface="Times New Roman" panose="02020603050405020304" pitchFamily="18" charset="0"/>
                          <a:ea typeface="Times New Roman" panose="02020603050405020304" pitchFamily="18" charset="0"/>
                          <a:cs typeface="Times New Roman" panose="02020603050405020304" pitchFamily="18" charset="0"/>
                        </a:rPr>
                        <a:t>5.1.5.2.</a:t>
                      </a:r>
                      <a:endParaRPr lang="lt-LT"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8">
                  <a:txBody>
                    <a:bodyPr/>
                    <a:lstStyle/>
                    <a:p>
                      <a:pPr algn="just">
                        <a:lnSpc>
                          <a:spcPct val="107000"/>
                        </a:lnSpc>
                        <a:spcAft>
                          <a:spcPts val="0"/>
                        </a:spcAft>
                      </a:pPr>
                      <a:r>
                        <a:rPr lang="lt-LT" sz="1200" dirty="0">
                          <a:effectLst/>
                          <a:latin typeface="Times New Roman" panose="02020603050405020304" pitchFamily="18" charset="0"/>
                          <a:ea typeface="Times New Roman" panose="02020603050405020304" pitchFamily="18" charset="0"/>
                          <a:cs typeface="Times New Roman" panose="02020603050405020304" pitchFamily="18" charset="0"/>
                        </a:rPr>
                        <a:t>Nekilnojamasis turtas</a:t>
                      </a:r>
                      <a:endParaRPr lang="lt-LT"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extLst>
                  <a:ext uri="{0D108BD9-81ED-4DB2-BD59-A6C34878D82A}">
                    <a16:rowId xmlns:a16="http://schemas.microsoft.com/office/drawing/2014/main" xmlns="" val="633484678"/>
                  </a:ext>
                </a:extLst>
              </a:tr>
              <a:tr h="172709">
                <a:tc>
                  <a:txBody>
                    <a:bodyPr/>
                    <a:lstStyle/>
                    <a:p>
                      <a:pPr>
                        <a:lnSpc>
                          <a:spcPct val="107000"/>
                        </a:lnSpc>
                        <a:spcAft>
                          <a:spcPts val="0"/>
                        </a:spcAft>
                      </a:pPr>
                      <a:r>
                        <a:rPr lang="lt-LT" sz="1200">
                          <a:effectLst/>
                          <a:latin typeface="Times New Roman" panose="02020603050405020304" pitchFamily="18" charset="0"/>
                          <a:ea typeface="Times New Roman" panose="02020603050405020304" pitchFamily="18" charset="0"/>
                          <a:cs typeface="Times New Roman" panose="02020603050405020304" pitchFamily="18" charset="0"/>
                        </a:rPr>
                        <a:t>5.1.5.2.1.</a:t>
                      </a:r>
                      <a:endParaRPr lang="lt-LT"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lt-LT" sz="12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lt-LT" sz="12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lt-LT" sz="1200"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lt-LT" sz="1200"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lt-LT" sz="1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2000</a:t>
                      </a:r>
                      <a:endParaRPr lang="lt-LT"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lt-LT" sz="1200" i="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2000</a:t>
                      </a:r>
                      <a:endParaRPr lang="lt-LT"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lt-LT" sz="12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lt-LT" sz="12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425568880"/>
                  </a:ext>
                </a:extLst>
              </a:tr>
              <a:tr h="172709">
                <a:tc>
                  <a:txBody>
                    <a:bodyPr/>
                    <a:lstStyle/>
                    <a:p>
                      <a:pPr>
                        <a:lnSpc>
                          <a:spcPct val="107000"/>
                        </a:lnSpc>
                        <a:spcAft>
                          <a:spcPts val="0"/>
                        </a:spcAft>
                      </a:pPr>
                      <a:r>
                        <a:rPr lang="lt-LT" sz="1200" b="1">
                          <a:effectLst/>
                          <a:latin typeface="Times New Roman" panose="02020603050405020304" pitchFamily="18" charset="0"/>
                          <a:ea typeface="Times New Roman" panose="02020603050405020304" pitchFamily="18" charset="0"/>
                          <a:cs typeface="Times New Roman" panose="02020603050405020304" pitchFamily="18" charset="0"/>
                        </a:rPr>
                        <a:t>5.1.6.</a:t>
                      </a:r>
                      <a:endParaRPr lang="lt-LT"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gridSpan="8">
                  <a:txBody>
                    <a:bodyPr/>
                    <a:lstStyle/>
                    <a:p>
                      <a:pPr algn="just">
                        <a:lnSpc>
                          <a:spcPct val="107000"/>
                        </a:lnSpc>
                        <a:spcAft>
                          <a:spcPts val="0"/>
                        </a:spcAft>
                      </a:pPr>
                      <a:r>
                        <a:rPr lang="lt-LT" sz="1200" b="1" dirty="0">
                          <a:effectLst/>
                          <a:latin typeface="Times New Roman" panose="02020603050405020304" pitchFamily="18" charset="0"/>
                          <a:ea typeface="Times New Roman" panose="02020603050405020304" pitchFamily="18" charset="0"/>
                          <a:cs typeface="Times New Roman" panose="02020603050405020304" pitchFamily="18" charset="0"/>
                        </a:rPr>
                        <a:t>Netiesioginės išlaidos:</a:t>
                      </a:r>
                      <a:endParaRPr lang="lt-LT"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extLst>
                  <a:ext uri="{0D108BD9-81ED-4DB2-BD59-A6C34878D82A}">
                    <a16:rowId xmlns:a16="http://schemas.microsoft.com/office/drawing/2014/main" xmlns="" val="2309268372"/>
                  </a:ext>
                </a:extLst>
              </a:tr>
              <a:tr h="172709">
                <a:tc>
                  <a:txBody>
                    <a:bodyPr/>
                    <a:lstStyle/>
                    <a:p>
                      <a:pPr>
                        <a:lnSpc>
                          <a:spcPct val="107000"/>
                        </a:lnSpc>
                        <a:spcAft>
                          <a:spcPts val="0"/>
                        </a:spcAft>
                      </a:pPr>
                      <a:r>
                        <a:rPr lang="lt-LT" sz="1200">
                          <a:effectLst/>
                          <a:latin typeface="Times New Roman" panose="02020603050405020304" pitchFamily="18" charset="0"/>
                          <a:ea typeface="Times New Roman" panose="02020603050405020304" pitchFamily="18" charset="0"/>
                          <a:cs typeface="Times New Roman" panose="02020603050405020304" pitchFamily="18" charset="0"/>
                        </a:rPr>
                        <a:t>5.1.6.1.</a:t>
                      </a:r>
                      <a:endParaRPr lang="lt-LT"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r">
                        <a:lnSpc>
                          <a:spcPct val="107000"/>
                        </a:lnSpc>
                        <a:spcAft>
                          <a:spcPts val="0"/>
                        </a:spcAft>
                      </a:pPr>
                      <a:r>
                        <a:rPr lang="lt-LT" sz="1200" b="1">
                          <a:effectLst/>
                          <a:latin typeface="Times New Roman" panose="02020603050405020304" pitchFamily="18" charset="0"/>
                          <a:ea typeface="Times New Roman" panose="02020603050405020304" pitchFamily="18" charset="0"/>
                          <a:cs typeface="Times New Roman" panose="02020603050405020304" pitchFamily="18" charset="0"/>
                        </a:rPr>
                        <a:t>Iš viso tiesioginių išlaidų (Eur):</a:t>
                      </a:r>
                      <a:endParaRPr lang="lt-LT"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lt-LT"/>
                    </a:p>
                  </a:txBody>
                  <a:tcPr/>
                </a:tc>
                <a:tc>
                  <a:txBody>
                    <a:bodyPr/>
                    <a:lstStyle/>
                    <a:p>
                      <a:pPr algn="r">
                        <a:lnSpc>
                          <a:spcPct val="107000"/>
                        </a:lnSpc>
                        <a:spcAft>
                          <a:spcPts val="0"/>
                        </a:spcAft>
                      </a:pPr>
                      <a:r>
                        <a:rPr lang="lt-LT" sz="1200"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07000"/>
                        </a:lnSpc>
                        <a:spcAft>
                          <a:spcPts val="0"/>
                        </a:spcAft>
                      </a:pPr>
                      <a:r>
                        <a:rPr lang="lt-LT" sz="1200"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lt-LT" sz="1200" b="1" dirty="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65000</a:t>
                      </a:r>
                      <a:endParaRPr lang="lt-LT"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lt-LT" sz="1200" b="1">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57000</a:t>
                      </a:r>
                      <a:endParaRPr lang="lt-LT"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07000"/>
                        </a:lnSpc>
                        <a:spcAft>
                          <a:spcPts val="0"/>
                        </a:spcAft>
                      </a:pPr>
                      <a:r>
                        <a:rPr lang="lt-LT" sz="1200"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lt-LT" sz="12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1145386741"/>
                  </a:ext>
                </a:extLst>
              </a:tr>
              <a:tr h="357917">
                <a:tc>
                  <a:txBody>
                    <a:bodyPr/>
                    <a:lstStyle/>
                    <a:p>
                      <a:pPr>
                        <a:lnSpc>
                          <a:spcPct val="107000"/>
                        </a:lnSpc>
                        <a:spcAft>
                          <a:spcPts val="0"/>
                        </a:spcAft>
                      </a:pPr>
                      <a:r>
                        <a:rPr lang="lt-LT" sz="1200">
                          <a:effectLst/>
                          <a:latin typeface="Times New Roman" panose="02020603050405020304" pitchFamily="18" charset="0"/>
                          <a:ea typeface="Times New Roman" panose="02020603050405020304" pitchFamily="18" charset="0"/>
                          <a:cs typeface="Times New Roman" panose="02020603050405020304" pitchFamily="18" charset="0"/>
                        </a:rPr>
                        <a:t>5.1.6.2.</a:t>
                      </a:r>
                      <a:endParaRPr lang="lt-LT"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r">
                        <a:lnSpc>
                          <a:spcPct val="107000"/>
                        </a:lnSpc>
                        <a:spcAft>
                          <a:spcPts val="0"/>
                        </a:spcAft>
                      </a:pPr>
                      <a:r>
                        <a:rPr lang="lt-LT" sz="1200" b="1">
                          <a:effectLst/>
                          <a:latin typeface="Times New Roman" panose="02020603050405020304" pitchFamily="18" charset="0"/>
                          <a:ea typeface="Times New Roman" panose="02020603050405020304" pitchFamily="18" charset="0"/>
                          <a:cs typeface="Times New Roman" panose="02020603050405020304" pitchFamily="18" charset="0"/>
                        </a:rPr>
                        <a:t>Veiklų rangos išlaidų dalis (nuo visų tiesioginių projekto išlaidų), proc. </a:t>
                      </a:r>
                      <a:endParaRPr lang="lt-LT"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lt-LT"/>
                    </a:p>
                  </a:txBody>
                  <a:tcPr/>
                </a:tc>
                <a:tc>
                  <a:txBody>
                    <a:bodyPr/>
                    <a:lstStyle/>
                    <a:p>
                      <a:pPr algn="ctr">
                        <a:lnSpc>
                          <a:spcPct val="107000"/>
                        </a:lnSpc>
                        <a:spcAft>
                          <a:spcPts val="0"/>
                        </a:spcAft>
                      </a:pPr>
                      <a:r>
                        <a:rPr lang="lt-LT" sz="12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algn="ctr">
                        <a:lnSpc>
                          <a:spcPct val="107000"/>
                        </a:lnSpc>
                        <a:spcAft>
                          <a:spcPts val="0"/>
                        </a:spcAft>
                      </a:pPr>
                      <a:r>
                        <a:rPr lang="lt-LT" sz="1200"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algn="ctr">
                        <a:lnSpc>
                          <a:spcPct val="107000"/>
                        </a:lnSpc>
                        <a:spcAft>
                          <a:spcPts val="0"/>
                        </a:spcAft>
                      </a:pPr>
                      <a:r>
                        <a:rPr lang="lt-LT" sz="12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algn="ctr">
                        <a:lnSpc>
                          <a:spcPct val="107000"/>
                        </a:lnSpc>
                        <a:spcAft>
                          <a:spcPts val="0"/>
                        </a:spcAft>
                      </a:pPr>
                      <a:r>
                        <a:rPr lang="lt-LT" sz="1200" b="1">
                          <a:solidFill>
                            <a:srgbClr val="4472C4"/>
                          </a:solidFill>
                          <a:effectLst/>
                          <a:latin typeface="Times New Roman" panose="02020603050405020304" pitchFamily="18" charset="0"/>
                          <a:ea typeface="Times New Roman" panose="02020603050405020304" pitchFamily="18" charset="0"/>
                          <a:cs typeface="Times New Roman" panose="02020603050405020304" pitchFamily="18" charset="0"/>
                        </a:rPr>
                        <a:t>87,69</a:t>
                      </a:r>
                      <a:endParaRPr lang="lt-LT"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lt-LT" sz="12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algn="ctr">
                        <a:lnSpc>
                          <a:spcPct val="107000"/>
                        </a:lnSpc>
                        <a:spcAft>
                          <a:spcPts val="0"/>
                        </a:spcAft>
                      </a:pPr>
                      <a:r>
                        <a:rPr lang="lt-LT" sz="12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extLst>
                  <a:ext uri="{0D108BD9-81ED-4DB2-BD59-A6C34878D82A}">
                    <a16:rowId xmlns:a16="http://schemas.microsoft.com/office/drawing/2014/main" xmlns="" val="565585435"/>
                  </a:ext>
                </a:extLst>
              </a:tr>
              <a:tr h="357917">
                <a:tc>
                  <a:txBody>
                    <a:bodyPr/>
                    <a:lstStyle/>
                    <a:p>
                      <a:pPr>
                        <a:lnSpc>
                          <a:spcPct val="107000"/>
                        </a:lnSpc>
                        <a:spcAft>
                          <a:spcPts val="0"/>
                        </a:spcAft>
                      </a:pPr>
                      <a:r>
                        <a:rPr lang="lt-LT" sz="1200">
                          <a:effectLst/>
                          <a:latin typeface="Times New Roman" panose="02020603050405020304" pitchFamily="18" charset="0"/>
                          <a:ea typeface="Times New Roman" panose="02020603050405020304" pitchFamily="18" charset="0"/>
                          <a:cs typeface="Times New Roman" panose="02020603050405020304" pitchFamily="18" charset="0"/>
                        </a:rPr>
                        <a:t>5.1.6.3.</a:t>
                      </a:r>
                      <a:endParaRPr lang="lt-LT"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r">
                        <a:lnSpc>
                          <a:spcPct val="107000"/>
                        </a:lnSpc>
                        <a:spcAft>
                          <a:spcPts val="0"/>
                        </a:spcAft>
                      </a:pPr>
                      <a:r>
                        <a:rPr lang="lt-LT" sz="1200" b="1">
                          <a:effectLst/>
                          <a:latin typeface="Times New Roman" panose="02020603050405020304" pitchFamily="18" charset="0"/>
                          <a:ea typeface="Times New Roman" panose="02020603050405020304" pitchFamily="18" charset="0"/>
                          <a:cs typeface="Times New Roman" panose="02020603050405020304" pitchFamily="18" charset="0"/>
                        </a:rPr>
                        <a:t>Fiksuotoji norma netiesioginėms išlaidoms apmokėti, proc. </a:t>
                      </a:r>
                      <a:endParaRPr lang="lt-LT"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lt-LT"/>
                    </a:p>
                  </a:txBody>
                  <a:tcPr/>
                </a:tc>
                <a:tc gridSpan="6">
                  <a:txBody>
                    <a:bodyPr/>
                    <a:lstStyle/>
                    <a:p>
                      <a:pPr algn="ctr">
                        <a:lnSpc>
                          <a:spcPct val="107000"/>
                        </a:lnSpc>
                        <a:spcAft>
                          <a:spcPts val="0"/>
                        </a:spcAft>
                      </a:pPr>
                      <a:r>
                        <a:rPr lang="lt-LT" sz="1600" b="1" i="1" dirty="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24</a:t>
                      </a:r>
                      <a:endParaRPr lang="lt-LT"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extLst>
                  <a:ext uri="{0D108BD9-81ED-4DB2-BD59-A6C34878D82A}">
                    <a16:rowId xmlns:a16="http://schemas.microsoft.com/office/drawing/2014/main" xmlns="" val="1044427701"/>
                  </a:ext>
                </a:extLst>
              </a:tr>
              <a:tr h="172709">
                <a:tc>
                  <a:txBody>
                    <a:bodyPr/>
                    <a:lstStyle/>
                    <a:p>
                      <a:pPr>
                        <a:lnSpc>
                          <a:spcPct val="107000"/>
                        </a:lnSpc>
                        <a:spcAft>
                          <a:spcPts val="0"/>
                        </a:spcAft>
                      </a:pPr>
                      <a:r>
                        <a:rPr lang="lt-LT" sz="1200">
                          <a:effectLst/>
                          <a:latin typeface="Times New Roman" panose="02020603050405020304" pitchFamily="18" charset="0"/>
                          <a:ea typeface="Times New Roman" panose="02020603050405020304" pitchFamily="18" charset="0"/>
                          <a:cs typeface="Times New Roman" panose="02020603050405020304" pitchFamily="18" charset="0"/>
                        </a:rPr>
                        <a:t>5.1.6.4.</a:t>
                      </a:r>
                      <a:endParaRPr lang="lt-LT"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r">
                        <a:lnSpc>
                          <a:spcPct val="107000"/>
                        </a:lnSpc>
                        <a:spcAft>
                          <a:spcPts val="0"/>
                        </a:spcAft>
                      </a:pPr>
                      <a:r>
                        <a:rPr lang="lt-LT" sz="1200" b="1">
                          <a:effectLst/>
                          <a:latin typeface="Times New Roman" panose="02020603050405020304" pitchFamily="18" charset="0"/>
                          <a:ea typeface="Times New Roman" panose="02020603050405020304" pitchFamily="18" charset="0"/>
                          <a:cs typeface="Times New Roman" panose="02020603050405020304" pitchFamily="18" charset="0"/>
                        </a:rPr>
                        <a:t>Netiesioginės išlaidos (Eur):</a:t>
                      </a:r>
                      <a:endParaRPr lang="lt-LT"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lt-LT"/>
                    </a:p>
                  </a:txBody>
                  <a:tcPr/>
                </a:tc>
                <a:tc>
                  <a:txBody>
                    <a:bodyPr/>
                    <a:lstStyle/>
                    <a:p>
                      <a:pPr algn="just">
                        <a:lnSpc>
                          <a:spcPct val="107000"/>
                        </a:lnSpc>
                        <a:spcAft>
                          <a:spcPts val="0"/>
                        </a:spcAft>
                      </a:pPr>
                      <a:r>
                        <a:rPr lang="lt-LT" sz="1200" i="1">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07000"/>
                        </a:lnSpc>
                        <a:spcAft>
                          <a:spcPts val="0"/>
                        </a:spcAft>
                      </a:pPr>
                      <a:r>
                        <a:rPr lang="lt-LT" sz="12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lt-LT" sz="1200" b="1">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15600</a:t>
                      </a:r>
                      <a:endParaRPr lang="lt-LT"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lt-LT" sz="12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algn="just">
                        <a:lnSpc>
                          <a:spcPct val="107000"/>
                        </a:lnSpc>
                        <a:spcAft>
                          <a:spcPts val="0"/>
                        </a:spcAft>
                      </a:pPr>
                      <a:r>
                        <a:rPr lang="lt-LT" sz="12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lt-LT" sz="12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3273288605"/>
                  </a:ext>
                </a:extLst>
              </a:tr>
              <a:tr h="294489">
                <a:tc>
                  <a:txBody>
                    <a:bodyPr/>
                    <a:lstStyle/>
                    <a:p>
                      <a:pPr>
                        <a:lnSpc>
                          <a:spcPct val="107000"/>
                        </a:lnSpc>
                        <a:spcAft>
                          <a:spcPts val="0"/>
                        </a:spcAft>
                      </a:pPr>
                      <a:r>
                        <a:rPr lang="lt-LT" sz="1200" b="1">
                          <a:effectLst/>
                          <a:latin typeface="Times New Roman" panose="02020603050405020304" pitchFamily="18" charset="0"/>
                          <a:ea typeface="Times New Roman" panose="02020603050405020304" pitchFamily="18" charset="0"/>
                          <a:cs typeface="Times New Roman" panose="02020603050405020304" pitchFamily="18" charset="0"/>
                        </a:rPr>
                        <a:t>5.1.7</a:t>
                      </a:r>
                      <a:endParaRPr lang="lt-LT"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gridSpan="2">
                  <a:txBody>
                    <a:bodyPr/>
                    <a:lstStyle/>
                    <a:p>
                      <a:pPr algn="r">
                        <a:lnSpc>
                          <a:spcPct val="107000"/>
                        </a:lnSpc>
                        <a:spcAft>
                          <a:spcPts val="0"/>
                        </a:spcAft>
                      </a:pPr>
                      <a:r>
                        <a:rPr lang="lt-LT" sz="1200" b="1">
                          <a:effectLst/>
                          <a:latin typeface="Times New Roman" panose="02020603050405020304" pitchFamily="18" charset="0"/>
                          <a:ea typeface="Times New Roman" panose="02020603050405020304" pitchFamily="18" charset="0"/>
                          <a:cs typeface="Times New Roman" panose="02020603050405020304" pitchFamily="18" charset="0"/>
                        </a:rPr>
                        <a:t>Iš viso tinkamų finansuoti išlaidų (Eur):</a:t>
                      </a:r>
                      <a:endParaRPr lang="lt-LT"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hMerge="1">
                  <a:txBody>
                    <a:bodyPr/>
                    <a:lstStyle/>
                    <a:p>
                      <a:endParaRPr lang="lt-LT"/>
                    </a:p>
                  </a:txBody>
                  <a:tcPr/>
                </a:tc>
                <a:tc>
                  <a:txBody>
                    <a:bodyPr/>
                    <a:lstStyle/>
                    <a:p>
                      <a:pPr algn="just">
                        <a:lnSpc>
                          <a:spcPct val="107000"/>
                        </a:lnSpc>
                        <a:spcAft>
                          <a:spcPts val="0"/>
                        </a:spcAft>
                      </a:pPr>
                      <a:r>
                        <a:rPr lang="lt-LT" sz="12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lt-LT" sz="12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lt-LT" sz="1200" b="1">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80600</a:t>
                      </a:r>
                      <a:endParaRPr lang="lt-LT"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lt-LT" sz="12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algn="just">
                        <a:lnSpc>
                          <a:spcPct val="107000"/>
                        </a:lnSpc>
                        <a:spcAft>
                          <a:spcPts val="0"/>
                        </a:spcAft>
                      </a:pPr>
                      <a:r>
                        <a:rPr lang="lt-LT" sz="12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lt-LT" sz="12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3760036649"/>
                  </a:ext>
                </a:extLst>
              </a:tr>
            </a:tbl>
          </a:graphicData>
        </a:graphic>
      </p:graphicFrame>
    </p:spTree>
    <p:extLst>
      <p:ext uri="{BB962C8B-B14F-4D97-AF65-F5344CB8AC3E}">
        <p14:creationId xmlns:p14="http://schemas.microsoft.com/office/powerpoint/2010/main" val="877453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Lentelė 1">
            <a:extLst>
              <a:ext uri="{FF2B5EF4-FFF2-40B4-BE49-F238E27FC236}">
                <a16:creationId xmlns:a16="http://schemas.microsoft.com/office/drawing/2014/main" xmlns="" id="{92892E98-944E-4FBB-90C7-2BD8590575E1}"/>
              </a:ext>
            </a:extLst>
          </p:cNvPr>
          <p:cNvGraphicFramePr>
            <a:graphicFrameLocks noGrp="1"/>
          </p:cNvGraphicFramePr>
          <p:nvPr>
            <p:extLst>
              <p:ext uri="{D42A27DB-BD31-4B8C-83A1-F6EECF244321}">
                <p14:modId xmlns:p14="http://schemas.microsoft.com/office/powerpoint/2010/main" val="3697678973"/>
              </p:ext>
            </p:extLst>
          </p:nvPr>
        </p:nvGraphicFramePr>
        <p:xfrm>
          <a:off x="501200" y="83294"/>
          <a:ext cx="8206572" cy="6691411"/>
        </p:xfrm>
        <a:graphic>
          <a:graphicData uri="http://schemas.openxmlformats.org/drawingml/2006/table">
            <a:tbl>
              <a:tblPr firstRow="1" firstCol="1" bandRow="1" bandCol="1"/>
              <a:tblGrid>
                <a:gridCol w="789389">
                  <a:extLst>
                    <a:ext uri="{9D8B030D-6E8A-4147-A177-3AD203B41FA5}">
                      <a16:colId xmlns:a16="http://schemas.microsoft.com/office/drawing/2014/main" xmlns="" val="284163206"/>
                    </a:ext>
                  </a:extLst>
                </a:gridCol>
                <a:gridCol w="1827971">
                  <a:extLst>
                    <a:ext uri="{9D8B030D-6E8A-4147-A177-3AD203B41FA5}">
                      <a16:colId xmlns:a16="http://schemas.microsoft.com/office/drawing/2014/main" xmlns="" val="900205329"/>
                    </a:ext>
                  </a:extLst>
                </a:gridCol>
                <a:gridCol w="1139065">
                  <a:extLst>
                    <a:ext uri="{9D8B030D-6E8A-4147-A177-3AD203B41FA5}">
                      <a16:colId xmlns:a16="http://schemas.microsoft.com/office/drawing/2014/main" xmlns="" val="119305640"/>
                    </a:ext>
                  </a:extLst>
                </a:gridCol>
                <a:gridCol w="569934">
                  <a:extLst>
                    <a:ext uri="{9D8B030D-6E8A-4147-A177-3AD203B41FA5}">
                      <a16:colId xmlns:a16="http://schemas.microsoft.com/office/drawing/2014/main" xmlns="" val="4211462914"/>
                    </a:ext>
                  </a:extLst>
                </a:gridCol>
                <a:gridCol w="683278">
                  <a:extLst>
                    <a:ext uri="{9D8B030D-6E8A-4147-A177-3AD203B41FA5}">
                      <a16:colId xmlns:a16="http://schemas.microsoft.com/office/drawing/2014/main" xmlns="" val="3459245272"/>
                    </a:ext>
                  </a:extLst>
                </a:gridCol>
                <a:gridCol w="799033">
                  <a:extLst>
                    <a:ext uri="{9D8B030D-6E8A-4147-A177-3AD203B41FA5}">
                      <a16:colId xmlns:a16="http://schemas.microsoft.com/office/drawing/2014/main" xmlns="" val="870002731"/>
                    </a:ext>
                  </a:extLst>
                </a:gridCol>
                <a:gridCol w="799033">
                  <a:extLst>
                    <a:ext uri="{9D8B030D-6E8A-4147-A177-3AD203B41FA5}">
                      <a16:colId xmlns:a16="http://schemas.microsoft.com/office/drawing/2014/main" xmlns="" val="1102173181"/>
                    </a:ext>
                  </a:extLst>
                </a:gridCol>
                <a:gridCol w="682473">
                  <a:extLst>
                    <a:ext uri="{9D8B030D-6E8A-4147-A177-3AD203B41FA5}">
                      <a16:colId xmlns:a16="http://schemas.microsoft.com/office/drawing/2014/main" xmlns="" val="1088930317"/>
                    </a:ext>
                  </a:extLst>
                </a:gridCol>
                <a:gridCol w="916396">
                  <a:extLst>
                    <a:ext uri="{9D8B030D-6E8A-4147-A177-3AD203B41FA5}">
                      <a16:colId xmlns:a16="http://schemas.microsoft.com/office/drawing/2014/main" xmlns="" val="226806781"/>
                    </a:ext>
                  </a:extLst>
                </a:gridCol>
              </a:tblGrid>
              <a:tr h="157557">
                <a:tc>
                  <a:txBody>
                    <a:bodyPr/>
                    <a:lstStyle/>
                    <a:p>
                      <a:pPr algn="ctr">
                        <a:lnSpc>
                          <a:spcPct val="107000"/>
                        </a:lnSpc>
                        <a:spcAft>
                          <a:spcPts val="0"/>
                        </a:spcAft>
                      </a:pPr>
                      <a:r>
                        <a:rPr lang="lt-LT" sz="1050" b="1" dirty="0">
                          <a:effectLst/>
                          <a:latin typeface="Times New Roman" panose="02020603050405020304" pitchFamily="18" charset="0"/>
                          <a:ea typeface="Times New Roman" panose="02020603050405020304" pitchFamily="18" charset="0"/>
                          <a:cs typeface="Times New Roman" panose="02020603050405020304" pitchFamily="18" charset="0"/>
                        </a:rPr>
                        <a:t>5.</a:t>
                      </a:r>
                      <a:endParaRPr lang="lt-LT" sz="105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CAAC"/>
                    </a:solidFill>
                  </a:tcPr>
                </a:tc>
                <a:tc gridSpan="8">
                  <a:txBody>
                    <a:bodyPr/>
                    <a:lstStyle/>
                    <a:p>
                      <a:pPr>
                        <a:lnSpc>
                          <a:spcPct val="107000"/>
                        </a:lnSpc>
                        <a:spcAft>
                          <a:spcPts val="0"/>
                        </a:spcAft>
                      </a:pPr>
                      <a:r>
                        <a:rPr lang="lt-LT" sz="1050" b="1" dirty="0">
                          <a:effectLst/>
                          <a:latin typeface="Times New Roman" panose="02020603050405020304" pitchFamily="18" charset="0"/>
                          <a:ea typeface="Times New Roman" panose="02020603050405020304" pitchFamily="18" charset="0"/>
                          <a:cs typeface="Times New Roman" panose="02020603050405020304" pitchFamily="18" charset="0"/>
                        </a:rPr>
                        <a:t>VIETOS PROJEKTO FINANSINIS PLANAS </a:t>
                      </a:r>
                      <a:endParaRPr lang="lt-LT" sz="105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CAAC"/>
                    </a:solidFill>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extLst>
                  <a:ext uri="{0D108BD9-81ED-4DB2-BD59-A6C34878D82A}">
                    <a16:rowId xmlns:a16="http://schemas.microsoft.com/office/drawing/2014/main" xmlns="" val="2599583594"/>
                  </a:ext>
                </a:extLst>
              </a:tr>
              <a:tr h="157557">
                <a:tc>
                  <a:txBody>
                    <a:bodyPr/>
                    <a:lstStyle/>
                    <a:p>
                      <a:pPr algn="ctr">
                        <a:lnSpc>
                          <a:spcPct val="107000"/>
                        </a:lnSpc>
                        <a:spcAft>
                          <a:spcPts val="0"/>
                        </a:spcAft>
                      </a:pPr>
                      <a:r>
                        <a:rPr lang="lt-LT" sz="1050" b="1">
                          <a:effectLst/>
                          <a:latin typeface="Times New Roman" panose="02020603050405020304" pitchFamily="18" charset="0"/>
                          <a:ea typeface="Times New Roman" panose="02020603050405020304" pitchFamily="18" charset="0"/>
                          <a:cs typeface="Times New Roman" panose="02020603050405020304" pitchFamily="18" charset="0"/>
                        </a:rPr>
                        <a:t>I</a:t>
                      </a:r>
                      <a:endParaRPr lang="lt-LT" sz="105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lt-LT" sz="1050" b="1" dirty="0">
                          <a:effectLst/>
                          <a:latin typeface="Times New Roman" panose="02020603050405020304" pitchFamily="18" charset="0"/>
                          <a:ea typeface="Times New Roman" panose="02020603050405020304" pitchFamily="18" charset="0"/>
                          <a:cs typeface="Times New Roman" panose="02020603050405020304" pitchFamily="18" charset="0"/>
                        </a:rPr>
                        <a:t>II</a:t>
                      </a:r>
                      <a:endParaRPr lang="lt-LT" sz="105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lt-LT" sz="1050" b="1">
                          <a:effectLst/>
                          <a:latin typeface="Times New Roman" panose="02020603050405020304" pitchFamily="18" charset="0"/>
                          <a:ea typeface="Times New Roman" panose="02020603050405020304" pitchFamily="18" charset="0"/>
                          <a:cs typeface="Times New Roman" panose="02020603050405020304" pitchFamily="18" charset="0"/>
                        </a:rPr>
                        <a:t>III</a:t>
                      </a:r>
                      <a:endParaRPr lang="lt-LT" sz="105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lt-LT" sz="1050" b="1">
                          <a:effectLst/>
                          <a:latin typeface="Times New Roman" panose="02020603050405020304" pitchFamily="18" charset="0"/>
                          <a:ea typeface="Times New Roman" panose="02020603050405020304" pitchFamily="18" charset="0"/>
                          <a:cs typeface="Times New Roman" panose="02020603050405020304" pitchFamily="18" charset="0"/>
                        </a:rPr>
                        <a:t>IV</a:t>
                      </a:r>
                      <a:endParaRPr lang="lt-LT" sz="105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lt-LT" sz="1050" b="1">
                          <a:effectLst/>
                          <a:latin typeface="Times New Roman" panose="02020603050405020304" pitchFamily="18" charset="0"/>
                          <a:ea typeface="Times New Roman" panose="02020603050405020304" pitchFamily="18" charset="0"/>
                          <a:cs typeface="Times New Roman" panose="02020603050405020304" pitchFamily="18" charset="0"/>
                        </a:rPr>
                        <a:t>V</a:t>
                      </a:r>
                      <a:endParaRPr lang="lt-LT" sz="105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lt-LT" sz="1050" b="1">
                          <a:effectLst/>
                          <a:latin typeface="Times New Roman" panose="02020603050405020304" pitchFamily="18" charset="0"/>
                          <a:ea typeface="Times New Roman" panose="02020603050405020304" pitchFamily="18" charset="0"/>
                          <a:cs typeface="Times New Roman" panose="02020603050405020304" pitchFamily="18" charset="0"/>
                        </a:rPr>
                        <a:t>VI</a:t>
                      </a:r>
                      <a:endParaRPr lang="lt-LT" sz="105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lt-LT" sz="1050" b="1">
                          <a:effectLst/>
                          <a:latin typeface="Times New Roman" panose="02020603050405020304" pitchFamily="18" charset="0"/>
                          <a:ea typeface="Times New Roman" panose="02020603050405020304" pitchFamily="18" charset="0"/>
                          <a:cs typeface="Times New Roman" panose="02020603050405020304" pitchFamily="18" charset="0"/>
                        </a:rPr>
                        <a:t>VII</a:t>
                      </a:r>
                      <a:endParaRPr lang="lt-LT" sz="105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lt-LT" sz="1050" b="1">
                          <a:effectLst/>
                          <a:latin typeface="Times New Roman" panose="02020603050405020304" pitchFamily="18" charset="0"/>
                          <a:ea typeface="Times New Roman" panose="02020603050405020304" pitchFamily="18" charset="0"/>
                          <a:cs typeface="Times New Roman" panose="02020603050405020304" pitchFamily="18" charset="0"/>
                        </a:rPr>
                        <a:t>VIII</a:t>
                      </a:r>
                      <a:endParaRPr lang="lt-LT" sz="105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lt-LT" sz="1050" b="1">
                          <a:effectLst/>
                          <a:latin typeface="Times New Roman" panose="02020603050405020304" pitchFamily="18" charset="0"/>
                          <a:ea typeface="Times New Roman" panose="02020603050405020304" pitchFamily="18" charset="0"/>
                          <a:cs typeface="Times New Roman" panose="02020603050405020304" pitchFamily="18" charset="0"/>
                        </a:rPr>
                        <a:t>IX</a:t>
                      </a:r>
                      <a:endParaRPr lang="lt-LT" sz="105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1361665044"/>
                  </a:ext>
                </a:extLst>
              </a:tr>
              <a:tr h="326520">
                <a:tc rowSpan="2">
                  <a:txBody>
                    <a:bodyPr/>
                    <a:lstStyle/>
                    <a:p>
                      <a:pPr algn="ctr">
                        <a:lnSpc>
                          <a:spcPct val="107000"/>
                        </a:lnSpc>
                        <a:spcAft>
                          <a:spcPts val="0"/>
                        </a:spcAft>
                      </a:pPr>
                      <a:r>
                        <a:rPr lang="lt-LT" sz="1050" b="1">
                          <a:effectLst/>
                          <a:latin typeface="Times New Roman" panose="02020603050405020304" pitchFamily="18" charset="0"/>
                          <a:ea typeface="Times New Roman" panose="02020603050405020304" pitchFamily="18" charset="0"/>
                          <a:cs typeface="Times New Roman" panose="02020603050405020304" pitchFamily="18" charset="0"/>
                        </a:rPr>
                        <a:t>Eil. </a:t>
                      </a:r>
                      <a:endParaRPr lang="lt-LT" sz="105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07000"/>
                        </a:lnSpc>
                        <a:spcAft>
                          <a:spcPts val="0"/>
                        </a:spcAft>
                      </a:pPr>
                      <a:r>
                        <a:rPr lang="lt-LT" sz="1050" b="1">
                          <a:effectLst/>
                          <a:latin typeface="Times New Roman" panose="02020603050405020304" pitchFamily="18" charset="0"/>
                          <a:ea typeface="Times New Roman" panose="02020603050405020304" pitchFamily="18" charset="0"/>
                          <a:cs typeface="Times New Roman" panose="02020603050405020304" pitchFamily="18" charset="0"/>
                        </a:rPr>
                        <a:t>Nr.</a:t>
                      </a:r>
                      <a:endParaRPr lang="lt-LT" sz="105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rowSpan="2">
                  <a:txBody>
                    <a:bodyPr/>
                    <a:lstStyle/>
                    <a:p>
                      <a:pPr algn="ctr">
                        <a:lnSpc>
                          <a:spcPct val="107000"/>
                        </a:lnSpc>
                        <a:spcAft>
                          <a:spcPts val="0"/>
                        </a:spcAft>
                      </a:pPr>
                      <a:r>
                        <a:rPr lang="lt-LT" sz="1050" b="1" dirty="0">
                          <a:effectLst/>
                          <a:latin typeface="Times New Roman" panose="02020603050405020304" pitchFamily="18" charset="0"/>
                          <a:ea typeface="Times New Roman" panose="02020603050405020304" pitchFamily="18" charset="0"/>
                          <a:cs typeface="Times New Roman" panose="02020603050405020304" pitchFamily="18" charset="0"/>
                        </a:rPr>
                        <a:t>Tinkamų finansuoti išlaidų pavadinimai </a:t>
                      </a:r>
                      <a:endParaRPr lang="lt-LT" sz="105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rowSpan="2">
                  <a:txBody>
                    <a:bodyPr/>
                    <a:lstStyle/>
                    <a:p>
                      <a:pPr algn="ctr">
                        <a:lnSpc>
                          <a:spcPct val="107000"/>
                        </a:lnSpc>
                        <a:spcAft>
                          <a:spcPts val="0"/>
                        </a:spcAft>
                      </a:pPr>
                      <a:r>
                        <a:rPr lang="lt-LT" sz="1050" b="1" dirty="0">
                          <a:effectLst/>
                          <a:latin typeface="Times New Roman" panose="02020603050405020304" pitchFamily="18" charset="0"/>
                          <a:ea typeface="Times New Roman" panose="02020603050405020304" pitchFamily="18" charset="0"/>
                          <a:cs typeface="Times New Roman" panose="02020603050405020304" pitchFamily="18" charset="0"/>
                        </a:rPr>
                        <a:t>Planuojamų išlaidų kainos pagrindimas</a:t>
                      </a:r>
                      <a:endParaRPr lang="lt-LT" sz="105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gridSpan="4">
                  <a:txBody>
                    <a:bodyPr/>
                    <a:lstStyle/>
                    <a:p>
                      <a:pPr algn="ctr">
                        <a:lnSpc>
                          <a:spcPct val="107000"/>
                        </a:lnSpc>
                        <a:spcAft>
                          <a:spcPts val="0"/>
                        </a:spcAft>
                      </a:pPr>
                      <a:r>
                        <a:rPr lang="lt-LT" sz="1050" b="1" dirty="0">
                          <a:effectLst/>
                          <a:latin typeface="Times New Roman" panose="02020603050405020304" pitchFamily="18" charset="0"/>
                          <a:ea typeface="Times New Roman" panose="02020603050405020304" pitchFamily="18" charset="0"/>
                          <a:cs typeface="Times New Roman" panose="02020603050405020304" pitchFamily="18" charset="0"/>
                        </a:rPr>
                        <a:t>Planuojamų išlaidų suma, Eur (įskaitant nuosavą indėlį)</a:t>
                      </a:r>
                      <a:endParaRPr lang="lt-LT" sz="105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hMerge="1">
                  <a:txBody>
                    <a:bodyPr/>
                    <a:lstStyle/>
                    <a:p>
                      <a:endParaRPr lang="lt-LT"/>
                    </a:p>
                  </a:txBody>
                  <a:tcPr/>
                </a:tc>
                <a:tc hMerge="1">
                  <a:txBody>
                    <a:bodyPr/>
                    <a:lstStyle/>
                    <a:p>
                      <a:endParaRPr lang="lt-LT"/>
                    </a:p>
                  </a:txBody>
                  <a:tcPr/>
                </a:tc>
                <a:tc hMerge="1">
                  <a:txBody>
                    <a:bodyPr/>
                    <a:lstStyle/>
                    <a:p>
                      <a:endParaRPr lang="lt-LT"/>
                    </a:p>
                  </a:txBody>
                  <a:tcPr/>
                </a:tc>
                <a:tc rowSpan="2">
                  <a:txBody>
                    <a:bodyPr/>
                    <a:lstStyle/>
                    <a:p>
                      <a:pPr algn="ctr">
                        <a:lnSpc>
                          <a:spcPct val="107000"/>
                        </a:lnSpc>
                        <a:spcAft>
                          <a:spcPts val="0"/>
                        </a:spcAft>
                      </a:pPr>
                      <a:r>
                        <a:rPr lang="lt-LT" sz="1050" b="1">
                          <a:effectLst/>
                          <a:latin typeface="Times New Roman" panose="02020603050405020304" pitchFamily="18" charset="0"/>
                          <a:ea typeface="Times New Roman" panose="02020603050405020304" pitchFamily="18" charset="0"/>
                          <a:cs typeface="Times New Roman" panose="02020603050405020304" pitchFamily="18" charset="0"/>
                        </a:rPr>
                        <a:t>Prašoma finansuoti suma, Eur be PVM</a:t>
                      </a:r>
                      <a:endParaRPr lang="lt-LT" sz="105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rowSpan="2">
                  <a:txBody>
                    <a:bodyPr/>
                    <a:lstStyle/>
                    <a:p>
                      <a:pPr algn="ctr">
                        <a:lnSpc>
                          <a:spcPct val="107000"/>
                        </a:lnSpc>
                        <a:spcAft>
                          <a:spcPts val="0"/>
                        </a:spcAft>
                      </a:pPr>
                      <a:r>
                        <a:rPr lang="lt-LT" sz="1050" b="1">
                          <a:effectLst/>
                          <a:latin typeface="Times New Roman" panose="02020603050405020304" pitchFamily="18" charset="0"/>
                          <a:ea typeface="Times New Roman" panose="02020603050405020304" pitchFamily="18" charset="0"/>
                          <a:cs typeface="Times New Roman" panose="02020603050405020304" pitchFamily="18" charset="0"/>
                        </a:rPr>
                        <a:t>Prašoma finansuoti suma, Eur su PVM</a:t>
                      </a:r>
                      <a:endParaRPr lang="lt-LT" sz="105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extLst>
                  <a:ext uri="{0D108BD9-81ED-4DB2-BD59-A6C34878D82A}">
                    <a16:rowId xmlns:a16="http://schemas.microsoft.com/office/drawing/2014/main" xmlns="" val="3358777184"/>
                  </a:ext>
                </a:extLst>
              </a:tr>
              <a:tr h="553374">
                <a:tc vMerge="1">
                  <a:txBody>
                    <a:bodyPr/>
                    <a:lstStyle/>
                    <a:p>
                      <a:endParaRPr lang="lt-LT"/>
                    </a:p>
                  </a:txBody>
                  <a:tcPr/>
                </a:tc>
                <a:tc vMerge="1">
                  <a:txBody>
                    <a:bodyPr/>
                    <a:lstStyle/>
                    <a:p>
                      <a:endParaRPr lang="lt-LT"/>
                    </a:p>
                  </a:txBody>
                  <a:tcPr/>
                </a:tc>
                <a:tc vMerge="1">
                  <a:txBody>
                    <a:bodyPr/>
                    <a:lstStyle/>
                    <a:p>
                      <a:endParaRPr lang="lt-LT"/>
                    </a:p>
                  </a:txBody>
                  <a:tcPr/>
                </a:tc>
                <a:tc>
                  <a:txBody>
                    <a:bodyPr/>
                    <a:lstStyle/>
                    <a:p>
                      <a:pPr algn="ctr">
                        <a:lnSpc>
                          <a:spcPct val="107000"/>
                        </a:lnSpc>
                        <a:spcAft>
                          <a:spcPts val="0"/>
                        </a:spcAft>
                      </a:pPr>
                      <a:r>
                        <a:rPr lang="lt-LT" sz="1050" b="1">
                          <a:effectLst/>
                          <a:latin typeface="Times New Roman" panose="02020603050405020304" pitchFamily="18" charset="0"/>
                          <a:ea typeface="Times New Roman" panose="02020603050405020304" pitchFamily="18" charset="0"/>
                          <a:cs typeface="Times New Roman" panose="02020603050405020304" pitchFamily="18" charset="0"/>
                        </a:rPr>
                        <a:t>be PVM</a:t>
                      </a:r>
                      <a:endParaRPr lang="lt-LT" sz="105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lgn="ctr">
                        <a:lnSpc>
                          <a:spcPct val="107000"/>
                        </a:lnSpc>
                        <a:spcAft>
                          <a:spcPts val="0"/>
                        </a:spcAft>
                      </a:pPr>
                      <a:r>
                        <a:rPr lang="lt-LT" sz="1050" b="1">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 </a:t>
                      </a:r>
                      <a:endParaRPr lang="lt-LT" sz="105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lt-LT" sz="1050" b="1">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05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07000"/>
                        </a:lnSpc>
                        <a:spcAft>
                          <a:spcPts val="0"/>
                        </a:spcAft>
                      </a:pPr>
                      <a:r>
                        <a:rPr lang="lt-LT" sz="1050" b="1">
                          <a:effectLst/>
                          <a:latin typeface="Times New Roman" panose="02020603050405020304" pitchFamily="18" charset="0"/>
                          <a:ea typeface="Times New Roman" panose="02020603050405020304" pitchFamily="18" charset="0"/>
                          <a:cs typeface="Times New Roman" panose="02020603050405020304" pitchFamily="18" charset="0"/>
                        </a:rPr>
                        <a:t>PVM</a:t>
                      </a:r>
                      <a:endParaRPr lang="lt-LT" sz="105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lgn="ctr">
                        <a:lnSpc>
                          <a:spcPct val="107000"/>
                        </a:lnSpc>
                        <a:spcAft>
                          <a:spcPts val="0"/>
                        </a:spcAft>
                      </a:pPr>
                      <a:r>
                        <a:rPr lang="lt-LT" sz="1050" b="1" dirty="0">
                          <a:effectLst/>
                          <a:latin typeface="Times New Roman" panose="02020603050405020304" pitchFamily="18" charset="0"/>
                          <a:ea typeface="Times New Roman" panose="02020603050405020304" pitchFamily="18" charset="0"/>
                          <a:cs typeface="Times New Roman" panose="02020603050405020304" pitchFamily="18" charset="0"/>
                        </a:rPr>
                        <a:t>su PVM</a:t>
                      </a:r>
                      <a:endParaRPr lang="lt-LT" sz="105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lgn="ctr">
                        <a:lnSpc>
                          <a:spcPct val="107000"/>
                        </a:lnSpc>
                        <a:spcAft>
                          <a:spcPts val="0"/>
                        </a:spcAft>
                      </a:pPr>
                      <a:r>
                        <a:rPr lang="lt-LT" sz="105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Iš jų, veiklų rangos išlaidų suma* </a:t>
                      </a:r>
                      <a:endParaRPr lang="lt-LT" sz="105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vMerge="1">
                  <a:txBody>
                    <a:bodyPr/>
                    <a:lstStyle/>
                    <a:p>
                      <a:endParaRPr lang="lt-LT"/>
                    </a:p>
                  </a:txBody>
                  <a:tcPr/>
                </a:tc>
                <a:tc vMerge="1">
                  <a:txBody>
                    <a:bodyPr/>
                    <a:lstStyle/>
                    <a:p>
                      <a:endParaRPr lang="lt-LT"/>
                    </a:p>
                  </a:txBody>
                  <a:tcPr/>
                </a:tc>
                <a:extLst>
                  <a:ext uri="{0D108BD9-81ED-4DB2-BD59-A6C34878D82A}">
                    <a16:rowId xmlns:a16="http://schemas.microsoft.com/office/drawing/2014/main" xmlns="" val="1922280502"/>
                  </a:ext>
                </a:extLst>
              </a:tr>
              <a:tr h="184631">
                <a:tc>
                  <a:txBody>
                    <a:bodyPr/>
                    <a:lstStyle/>
                    <a:p>
                      <a:pPr>
                        <a:lnSpc>
                          <a:spcPct val="107000"/>
                        </a:lnSpc>
                        <a:spcAft>
                          <a:spcPts val="0"/>
                        </a:spcAft>
                      </a:pPr>
                      <a:r>
                        <a:rPr lang="lt-LT" sz="1200" b="1">
                          <a:effectLst/>
                          <a:latin typeface="Times New Roman" panose="02020603050405020304" pitchFamily="18" charset="0"/>
                          <a:ea typeface="Times New Roman" panose="02020603050405020304" pitchFamily="18" charset="0"/>
                          <a:cs typeface="Times New Roman" panose="02020603050405020304" pitchFamily="18" charset="0"/>
                        </a:rPr>
                        <a:t>5.1.</a:t>
                      </a:r>
                      <a:endParaRPr lang="lt-L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CAAC"/>
                    </a:solidFill>
                  </a:tcPr>
                </a:tc>
                <a:tc gridSpan="8">
                  <a:txBody>
                    <a:bodyPr/>
                    <a:lstStyle/>
                    <a:p>
                      <a:pPr>
                        <a:lnSpc>
                          <a:spcPct val="107000"/>
                        </a:lnSpc>
                      </a:pPr>
                      <a:endParaRPr lang="lt-LT" sz="1200" dirty="0">
                        <a:effectLst/>
                        <a:latin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CAAC"/>
                    </a:solidFill>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extLst>
                  <a:ext uri="{0D108BD9-81ED-4DB2-BD59-A6C34878D82A}">
                    <a16:rowId xmlns:a16="http://schemas.microsoft.com/office/drawing/2014/main" xmlns="" val="922396073"/>
                  </a:ext>
                </a:extLst>
              </a:tr>
              <a:tr h="180119">
                <a:tc>
                  <a:txBody>
                    <a:bodyPr/>
                    <a:lstStyle/>
                    <a:p>
                      <a:pPr>
                        <a:lnSpc>
                          <a:spcPct val="107000"/>
                        </a:lnSpc>
                        <a:spcAft>
                          <a:spcPts val="0"/>
                        </a:spcAft>
                      </a:pPr>
                      <a:r>
                        <a:rPr lang="lt-LT" sz="1200" b="1">
                          <a:effectLst/>
                          <a:latin typeface="Times New Roman" panose="02020603050405020304" pitchFamily="18" charset="0"/>
                          <a:ea typeface="Times New Roman" panose="02020603050405020304" pitchFamily="18" charset="0"/>
                          <a:cs typeface="Times New Roman" panose="02020603050405020304" pitchFamily="18" charset="0"/>
                        </a:rPr>
                        <a:t>5.1.1.</a:t>
                      </a:r>
                      <a:endParaRPr lang="lt-L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gridSpan="8">
                  <a:txBody>
                    <a:bodyPr/>
                    <a:lstStyle/>
                    <a:p>
                      <a:pPr algn="just">
                        <a:lnSpc>
                          <a:spcPct val="107000"/>
                        </a:lnSpc>
                        <a:spcAft>
                          <a:spcPts val="0"/>
                        </a:spcAft>
                      </a:pPr>
                      <a:r>
                        <a:rPr lang="lt-LT" sz="1200" b="1" dirty="0">
                          <a:effectLst/>
                          <a:latin typeface="Times New Roman" panose="02020603050405020304" pitchFamily="18" charset="0"/>
                          <a:ea typeface="Times New Roman" panose="02020603050405020304" pitchFamily="18" charset="0"/>
                          <a:cs typeface="Times New Roman" panose="02020603050405020304" pitchFamily="18" charset="0"/>
                        </a:rPr>
                        <a:t>Naujų prekių įsigijimo:</a:t>
                      </a:r>
                      <a:endParaRPr lang="lt-LT"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extLst>
                  <a:ext uri="{0D108BD9-81ED-4DB2-BD59-A6C34878D82A}">
                    <a16:rowId xmlns:a16="http://schemas.microsoft.com/office/drawing/2014/main" xmlns="" val="3430929647"/>
                  </a:ext>
                </a:extLst>
              </a:tr>
              <a:tr h="180119">
                <a:tc>
                  <a:txBody>
                    <a:bodyPr/>
                    <a:lstStyle/>
                    <a:p>
                      <a:pPr>
                        <a:lnSpc>
                          <a:spcPct val="107000"/>
                        </a:lnSpc>
                        <a:spcAft>
                          <a:spcPts val="0"/>
                        </a:spcAft>
                      </a:pPr>
                      <a:r>
                        <a:rPr lang="lt-LT" sz="1200">
                          <a:effectLst/>
                          <a:latin typeface="Times New Roman" panose="02020603050405020304" pitchFamily="18" charset="0"/>
                          <a:ea typeface="Times New Roman" panose="02020603050405020304" pitchFamily="18" charset="0"/>
                          <a:cs typeface="Times New Roman" panose="02020603050405020304" pitchFamily="18" charset="0"/>
                        </a:rPr>
                        <a:t>5.1.1.1.</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lt-LT" sz="1200">
                          <a:effectLst/>
                          <a:latin typeface="Times New Roman" panose="02020603050405020304" pitchFamily="18" charset="0"/>
                          <a:ea typeface="Times New Roman" panose="02020603050405020304" pitchFamily="18" charset="0"/>
                          <a:cs typeface="Times New Roman" panose="02020603050405020304" pitchFamily="18" charset="0"/>
                        </a:rPr>
                        <a:t>Prekė X</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lt-LT" sz="12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lt-LT" sz="1200"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lt-LT" sz="1200"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lt-LT" sz="1200" i="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10000</a:t>
                      </a:r>
                      <a:endParaRPr lang="lt-L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lt-LT" sz="1200" i="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10000</a:t>
                      </a:r>
                      <a:endParaRPr lang="lt-L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lt-LT" sz="12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lt-LT" sz="12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779441058"/>
                  </a:ext>
                </a:extLst>
              </a:tr>
              <a:tr h="180119">
                <a:tc>
                  <a:txBody>
                    <a:bodyPr/>
                    <a:lstStyle/>
                    <a:p>
                      <a:pPr>
                        <a:lnSpc>
                          <a:spcPct val="107000"/>
                        </a:lnSpc>
                        <a:spcAft>
                          <a:spcPts val="0"/>
                        </a:spcAft>
                      </a:pPr>
                      <a:r>
                        <a:rPr lang="lt-LT" sz="1200" b="1">
                          <a:effectLst/>
                          <a:latin typeface="Times New Roman" panose="02020603050405020304" pitchFamily="18" charset="0"/>
                          <a:ea typeface="Times New Roman" panose="02020603050405020304" pitchFamily="18" charset="0"/>
                          <a:cs typeface="Times New Roman" panose="02020603050405020304" pitchFamily="18" charset="0"/>
                        </a:rPr>
                        <a:t>5.1.2.</a:t>
                      </a:r>
                      <a:endParaRPr lang="lt-L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EEE4"/>
                    </a:solidFill>
                  </a:tcPr>
                </a:tc>
                <a:tc gridSpan="8">
                  <a:txBody>
                    <a:bodyPr/>
                    <a:lstStyle/>
                    <a:p>
                      <a:pPr algn="just">
                        <a:lnSpc>
                          <a:spcPct val="107000"/>
                        </a:lnSpc>
                        <a:spcAft>
                          <a:spcPts val="0"/>
                        </a:spcAft>
                      </a:pPr>
                      <a:r>
                        <a:rPr lang="lt-LT" sz="1200" b="1" dirty="0">
                          <a:effectLst/>
                          <a:latin typeface="Times New Roman" panose="02020603050405020304" pitchFamily="18" charset="0"/>
                          <a:ea typeface="Times New Roman" panose="02020603050405020304" pitchFamily="18" charset="0"/>
                          <a:cs typeface="Times New Roman" panose="02020603050405020304" pitchFamily="18" charset="0"/>
                        </a:rPr>
                        <a:t>Darbų ir paslaugų įsigijimo:</a:t>
                      </a:r>
                      <a:endParaRPr lang="lt-LT"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EEE4"/>
                    </a:solidFill>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extLst>
                  <a:ext uri="{0D108BD9-81ED-4DB2-BD59-A6C34878D82A}">
                    <a16:rowId xmlns:a16="http://schemas.microsoft.com/office/drawing/2014/main" xmlns="" val="670143732"/>
                  </a:ext>
                </a:extLst>
              </a:tr>
              <a:tr h="342188">
                <a:tc>
                  <a:txBody>
                    <a:bodyPr/>
                    <a:lstStyle/>
                    <a:p>
                      <a:pPr>
                        <a:lnSpc>
                          <a:spcPct val="107000"/>
                        </a:lnSpc>
                        <a:spcAft>
                          <a:spcPts val="0"/>
                        </a:spcAft>
                      </a:pPr>
                      <a:r>
                        <a:rPr lang="lt-LT" sz="1200">
                          <a:effectLst/>
                          <a:latin typeface="Times New Roman" panose="02020603050405020304" pitchFamily="18" charset="0"/>
                          <a:ea typeface="Times New Roman" panose="02020603050405020304" pitchFamily="18" charset="0"/>
                          <a:cs typeface="Times New Roman" panose="02020603050405020304" pitchFamily="18" charset="0"/>
                        </a:rPr>
                        <a:t>5.1.2.1.</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lt-LT" sz="1200">
                          <a:effectLst/>
                          <a:latin typeface="Times New Roman" panose="02020603050405020304" pitchFamily="18" charset="0"/>
                          <a:ea typeface="Times New Roman" panose="02020603050405020304" pitchFamily="18" charset="0"/>
                          <a:cs typeface="Times New Roman" panose="02020603050405020304" pitchFamily="18" charset="0"/>
                        </a:rPr>
                        <a:t>Pastato remontas</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lt-LT" sz="1100">
                          <a:effectLst/>
                          <a:latin typeface="Times New Roman" panose="02020603050405020304" pitchFamily="18" charset="0"/>
                          <a:ea typeface="Times New Roman" panose="02020603050405020304" pitchFamily="18" charset="0"/>
                          <a:cs typeface="Times New Roman" panose="02020603050405020304" pitchFamily="18" charset="0"/>
                        </a:rPr>
                        <a:t>Perkami rangos darbai</a:t>
                      </a:r>
                      <a:endParaRPr lang="lt-L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lt-LT" sz="1200"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lt-LT" sz="1200"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lt-LT" sz="1200" i="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45000</a:t>
                      </a:r>
                      <a:endParaRPr lang="lt-L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lt-LT" sz="1200" i="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45000</a:t>
                      </a:r>
                      <a:endParaRPr lang="lt-L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lt-LT" sz="12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lt-LT" sz="12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18899403"/>
                  </a:ext>
                </a:extLst>
              </a:tr>
              <a:tr h="180119">
                <a:tc>
                  <a:txBody>
                    <a:bodyPr/>
                    <a:lstStyle/>
                    <a:p>
                      <a:pPr>
                        <a:lnSpc>
                          <a:spcPct val="107000"/>
                        </a:lnSpc>
                        <a:spcAft>
                          <a:spcPts val="0"/>
                        </a:spcAft>
                      </a:pPr>
                      <a:r>
                        <a:rPr lang="lt-LT" sz="1200" b="1">
                          <a:effectLst/>
                          <a:latin typeface="Times New Roman" panose="02020603050405020304" pitchFamily="18" charset="0"/>
                          <a:ea typeface="Times New Roman" panose="02020603050405020304" pitchFamily="18" charset="0"/>
                          <a:cs typeface="Times New Roman" panose="02020603050405020304" pitchFamily="18" charset="0"/>
                        </a:rPr>
                        <a:t>5.1.3.</a:t>
                      </a:r>
                      <a:endParaRPr lang="lt-L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EEE4"/>
                    </a:solidFill>
                  </a:tcPr>
                </a:tc>
                <a:tc gridSpan="8">
                  <a:txBody>
                    <a:bodyPr/>
                    <a:lstStyle/>
                    <a:p>
                      <a:pPr algn="just">
                        <a:lnSpc>
                          <a:spcPct val="107000"/>
                        </a:lnSpc>
                        <a:spcAft>
                          <a:spcPts val="0"/>
                        </a:spcAft>
                      </a:pPr>
                      <a:r>
                        <a:rPr lang="lt-LT" sz="1200" b="1">
                          <a:effectLst/>
                          <a:latin typeface="Times New Roman" panose="02020603050405020304" pitchFamily="18" charset="0"/>
                          <a:ea typeface="Times New Roman" panose="02020603050405020304" pitchFamily="18" charset="0"/>
                          <a:cs typeface="Times New Roman" panose="02020603050405020304" pitchFamily="18" charset="0"/>
                        </a:rPr>
                        <a:t>Bendrosios išlaidos:</a:t>
                      </a:r>
                      <a:endParaRPr lang="lt-L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EEE4"/>
                    </a:solidFill>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extLst>
                  <a:ext uri="{0D108BD9-81ED-4DB2-BD59-A6C34878D82A}">
                    <a16:rowId xmlns:a16="http://schemas.microsoft.com/office/drawing/2014/main" xmlns="" val="2595681353"/>
                  </a:ext>
                </a:extLst>
              </a:tr>
              <a:tr h="1050378">
                <a:tc>
                  <a:txBody>
                    <a:bodyPr/>
                    <a:lstStyle/>
                    <a:p>
                      <a:pPr>
                        <a:lnSpc>
                          <a:spcPct val="107000"/>
                        </a:lnSpc>
                        <a:spcAft>
                          <a:spcPts val="0"/>
                        </a:spcAft>
                      </a:pPr>
                      <a:r>
                        <a:rPr lang="lt-LT" sz="1200">
                          <a:effectLst/>
                          <a:latin typeface="Times New Roman" panose="02020603050405020304" pitchFamily="18" charset="0"/>
                          <a:ea typeface="Times New Roman" panose="02020603050405020304" pitchFamily="18" charset="0"/>
                          <a:cs typeface="Times New Roman" panose="02020603050405020304" pitchFamily="18" charset="0"/>
                        </a:rPr>
                        <a:t>5.1.3.1.</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lt-LT" sz="1200">
                          <a:effectLst/>
                          <a:latin typeface="Times New Roman" panose="02020603050405020304" pitchFamily="18" charset="0"/>
                          <a:ea typeface="Times New Roman" panose="02020603050405020304" pitchFamily="18" charset="0"/>
                          <a:cs typeface="Times New Roman" panose="02020603050405020304" pitchFamily="18" charset="0"/>
                        </a:rPr>
                        <a:t>Konsultacijos dėl poveikio aplinkai vertinimo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lt-LT" sz="1100" dirty="0">
                          <a:effectLst/>
                          <a:latin typeface="Times New Roman" panose="02020603050405020304" pitchFamily="18" charset="0"/>
                          <a:ea typeface="Times New Roman" panose="02020603050405020304" pitchFamily="18" charset="0"/>
                          <a:cs typeface="Times New Roman" panose="02020603050405020304" pitchFamily="18" charset="0"/>
                        </a:rPr>
                        <a:t>Galimybių studiją rengia pareiškėjas, perkamos tik konsultacijos dėl poveikio aplinkai vertinimo</a:t>
                      </a:r>
                      <a:endParaRPr lang="lt-LT"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lt-LT" sz="1200"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lt-LT" sz="1200"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lt-LT" sz="1200" i="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2000</a:t>
                      </a:r>
                      <a:endParaRPr lang="lt-L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lt-LT" sz="1200" i="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a:t>
                      </a:r>
                      <a:endParaRPr lang="lt-L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lt-LT" sz="12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lt-LT" sz="12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22569761"/>
                  </a:ext>
                </a:extLst>
              </a:tr>
              <a:tr h="180119">
                <a:tc>
                  <a:txBody>
                    <a:bodyPr/>
                    <a:lstStyle/>
                    <a:p>
                      <a:pPr>
                        <a:lnSpc>
                          <a:spcPct val="107000"/>
                        </a:lnSpc>
                        <a:spcAft>
                          <a:spcPts val="0"/>
                        </a:spcAft>
                      </a:pPr>
                      <a:r>
                        <a:rPr lang="lt-LT" sz="1200" b="1">
                          <a:effectLst/>
                          <a:latin typeface="Times New Roman" panose="02020603050405020304" pitchFamily="18" charset="0"/>
                          <a:ea typeface="Times New Roman" panose="02020603050405020304" pitchFamily="18" charset="0"/>
                          <a:cs typeface="Times New Roman" panose="02020603050405020304" pitchFamily="18" charset="0"/>
                        </a:rPr>
                        <a:t>5.1.3.&lt;...&gt;</a:t>
                      </a:r>
                      <a:endParaRPr lang="lt-L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8">
                  <a:txBody>
                    <a:bodyPr/>
                    <a:lstStyle/>
                    <a:p>
                      <a:pPr algn="just">
                        <a:lnSpc>
                          <a:spcPct val="107000"/>
                        </a:lnSpc>
                        <a:spcAft>
                          <a:spcPts val="0"/>
                        </a:spcAft>
                      </a:pPr>
                      <a:r>
                        <a:rPr lang="lt-LT" sz="1200" b="1" dirty="0">
                          <a:effectLst/>
                          <a:latin typeface="Times New Roman" panose="02020603050405020304" pitchFamily="18" charset="0"/>
                          <a:ea typeface="Times New Roman" panose="02020603050405020304" pitchFamily="18" charset="0"/>
                          <a:cs typeface="Times New Roman" panose="02020603050405020304" pitchFamily="18" charset="0"/>
                        </a:rPr>
                        <a:t>Viešinimo išlaidos</a:t>
                      </a:r>
                      <a:endParaRPr lang="lt-LT"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extLst>
                  <a:ext uri="{0D108BD9-81ED-4DB2-BD59-A6C34878D82A}">
                    <a16:rowId xmlns:a16="http://schemas.microsoft.com/office/drawing/2014/main" xmlns="" val="1398135302"/>
                  </a:ext>
                </a:extLst>
              </a:tr>
              <a:tr h="184631">
                <a:tc>
                  <a:txBody>
                    <a:bodyPr/>
                    <a:lstStyle/>
                    <a:p>
                      <a:pPr>
                        <a:lnSpc>
                          <a:spcPct val="107000"/>
                        </a:lnSpc>
                      </a:pPr>
                      <a:endParaRPr lang="lt-LT" sz="1200">
                        <a:effectLst/>
                        <a:latin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lt-LT" sz="1200">
                          <a:effectLst/>
                          <a:latin typeface="Times New Roman" panose="02020603050405020304" pitchFamily="18" charset="0"/>
                          <a:ea typeface="Times New Roman" panose="02020603050405020304" pitchFamily="18" charset="0"/>
                          <a:cs typeface="Times New Roman" panose="02020603050405020304" pitchFamily="18" charset="0"/>
                        </a:rPr>
                        <a:t>Plakato leidyba</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lt-LT" sz="12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lt-LT" sz="1200"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lt-LT" sz="1200"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lt-LT" sz="1200" i="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2000</a:t>
                      </a:r>
                      <a:endParaRPr lang="lt-L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lt-LT" sz="1200" i="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2000</a:t>
                      </a:r>
                      <a:endParaRPr lang="lt-L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lt-LT" sz="12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lt-LT" sz="12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401929695"/>
                  </a:ext>
                </a:extLst>
              </a:tr>
              <a:tr h="180119">
                <a:tc>
                  <a:txBody>
                    <a:bodyPr/>
                    <a:lstStyle/>
                    <a:p>
                      <a:pPr>
                        <a:lnSpc>
                          <a:spcPct val="107000"/>
                        </a:lnSpc>
                        <a:spcAft>
                          <a:spcPts val="0"/>
                        </a:spcAft>
                      </a:pPr>
                      <a:r>
                        <a:rPr lang="lt-LT" sz="1200" b="1">
                          <a:effectLst/>
                          <a:latin typeface="Times New Roman" panose="02020603050405020304" pitchFamily="18" charset="0"/>
                          <a:ea typeface="Times New Roman" panose="02020603050405020304" pitchFamily="18" charset="0"/>
                          <a:cs typeface="Times New Roman" panose="02020603050405020304" pitchFamily="18" charset="0"/>
                        </a:rPr>
                        <a:t>5.1.5.</a:t>
                      </a:r>
                      <a:endParaRPr lang="lt-L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gridSpan="8">
                  <a:txBody>
                    <a:bodyPr/>
                    <a:lstStyle/>
                    <a:p>
                      <a:pPr algn="just">
                        <a:lnSpc>
                          <a:spcPct val="107000"/>
                        </a:lnSpc>
                        <a:spcAft>
                          <a:spcPts val="0"/>
                        </a:spcAft>
                      </a:pPr>
                      <a:r>
                        <a:rPr lang="lt-LT" sz="1200" b="1" dirty="0">
                          <a:effectLst/>
                          <a:latin typeface="Times New Roman" panose="02020603050405020304" pitchFamily="18" charset="0"/>
                          <a:ea typeface="Times New Roman" panose="02020603050405020304" pitchFamily="18" charset="0"/>
                          <a:cs typeface="Times New Roman" panose="02020603050405020304" pitchFamily="18" charset="0"/>
                        </a:rPr>
                        <a:t>Įnašas natūra:</a:t>
                      </a:r>
                      <a:endParaRPr lang="lt-LT"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extLst>
                  <a:ext uri="{0D108BD9-81ED-4DB2-BD59-A6C34878D82A}">
                    <a16:rowId xmlns:a16="http://schemas.microsoft.com/office/drawing/2014/main" xmlns="" val="3217418660"/>
                  </a:ext>
                </a:extLst>
              </a:tr>
              <a:tr h="180119">
                <a:tc>
                  <a:txBody>
                    <a:bodyPr/>
                    <a:lstStyle/>
                    <a:p>
                      <a:pPr>
                        <a:lnSpc>
                          <a:spcPct val="107000"/>
                        </a:lnSpc>
                        <a:spcAft>
                          <a:spcPts val="0"/>
                        </a:spcAft>
                      </a:pPr>
                      <a:r>
                        <a:rPr lang="lt-LT" sz="1200">
                          <a:effectLst/>
                          <a:latin typeface="Times New Roman" panose="02020603050405020304" pitchFamily="18" charset="0"/>
                          <a:ea typeface="Times New Roman" panose="02020603050405020304" pitchFamily="18" charset="0"/>
                          <a:cs typeface="Times New Roman" panose="02020603050405020304" pitchFamily="18" charset="0"/>
                        </a:rPr>
                        <a:t>5.1.5.1.</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8">
                  <a:txBody>
                    <a:bodyPr/>
                    <a:lstStyle/>
                    <a:p>
                      <a:pPr algn="just">
                        <a:lnSpc>
                          <a:spcPct val="107000"/>
                        </a:lnSpc>
                        <a:spcAft>
                          <a:spcPts val="0"/>
                        </a:spcAft>
                      </a:pPr>
                      <a:r>
                        <a:rPr lang="lt-LT" sz="1200" dirty="0">
                          <a:effectLst/>
                          <a:latin typeface="Times New Roman" panose="02020603050405020304" pitchFamily="18" charset="0"/>
                          <a:ea typeface="Times New Roman" panose="02020603050405020304" pitchFamily="18" charset="0"/>
                          <a:cs typeface="Times New Roman" panose="02020603050405020304" pitchFamily="18" charset="0"/>
                        </a:rPr>
                        <a:t>Savanoriškas darbas</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extLst>
                  <a:ext uri="{0D108BD9-81ED-4DB2-BD59-A6C34878D82A}">
                    <a16:rowId xmlns:a16="http://schemas.microsoft.com/office/drawing/2014/main" xmlns="" val="135894866"/>
                  </a:ext>
                </a:extLst>
              </a:tr>
              <a:tr h="180119">
                <a:tc>
                  <a:txBody>
                    <a:bodyPr/>
                    <a:lstStyle/>
                    <a:p>
                      <a:pPr>
                        <a:lnSpc>
                          <a:spcPct val="107000"/>
                        </a:lnSpc>
                        <a:spcAft>
                          <a:spcPts val="0"/>
                        </a:spcAft>
                      </a:pPr>
                      <a:r>
                        <a:rPr lang="lt-LT" sz="1200">
                          <a:effectLst/>
                          <a:latin typeface="Times New Roman" panose="02020603050405020304" pitchFamily="18" charset="0"/>
                          <a:ea typeface="Times New Roman" panose="02020603050405020304" pitchFamily="18" charset="0"/>
                          <a:cs typeface="Times New Roman" panose="02020603050405020304" pitchFamily="18" charset="0"/>
                        </a:rPr>
                        <a:t>5.1.5.1.1.</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lt-LT" sz="12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lt-LT" sz="12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lt-LT" sz="12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lt-LT" sz="1200" b="1">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lt-LT" sz="1200" i="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7000</a:t>
                      </a:r>
                      <a:endParaRPr lang="lt-L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lt-LT" sz="1200" i="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a:t>
                      </a:r>
                      <a:endParaRPr lang="lt-L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lt-LT" sz="12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lt-LT" sz="12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286468981"/>
                  </a:ext>
                </a:extLst>
              </a:tr>
              <a:tr h="180119">
                <a:tc>
                  <a:txBody>
                    <a:bodyPr/>
                    <a:lstStyle/>
                    <a:p>
                      <a:pPr>
                        <a:lnSpc>
                          <a:spcPct val="107000"/>
                        </a:lnSpc>
                        <a:spcAft>
                          <a:spcPts val="0"/>
                        </a:spcAft>
                      </a:pPr>
                      <a:r>
                        <a:rPr lang="lt-LT" sz="1200">
                          <a:effectLst/>
                          <a:latin typeface="Times New Roman" panose="02020603050405020304" pitchFamily="18" charset="0"/>
                          <a:ea typeface="Times New Roman" panose="02020603050405020304" pitchFamily="18" charset="0"/>
                          <a:cs typeface="Times New Roman" panose="02020603050405020304" pitchFamily="18" charset="0"/>
                        </a:rPr>
                        <a:t>5.1.5.2.</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8">
                  <a:txBody>
                    <a:bodyPr/>
                    <a:lstStyle/>
                    <a:p>
                      <a:pPr algn="just">
                        <a:lnSpc>
                          <a:spcPct val="107000"/>
                        </a:lnSpc>
                        <a:spcAft>
                          <a:spcPts val="0"/>
                        </a:spcAft>
                      </a:pPr>
                      <a:r>
                        <a:rPr lang="lt-LT" sz="1200">
                          <a:effectLst/>
                          <a:latin typeface="Times New Roman" panose="02020603050405020304" pitchFamily="18" charset="0"/>
                          <a:ea typeface="Times New Roman" panose="02020603050405020304" pitchFamily="18" charset="0"/>
                          <a:cs typeface="Times New Roman" panose="02020603050405020304" pitchFamily="18" charset="0"/>
                        </a:rPr>
                        <a:t>Nekilnojamasis turtas</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extLst>
                  <a:ext uri="{0D108BD9-81ED-4DB2-BD59-A6C34878D82A}">
                    <a16:rowId xmlns:a16="http://schemas.microsoft.com/office/drawing/2014/main" xmlns="" val="2948005555"/>
                  </a:ext>
                </a:extLst>
              </a:tr>
              <a:tr h="180119">
                <a:tc>
                  <a:txBody>
                    <a:bodyPr/>
                    <a:lstStyle/>
                    <a:p>
                      <a:pPr>
                        <a:lnSpc>
                          <a:spcPct val="107000"/>
                        </a:lnSpc>
                        <a:spcAft>
                          <a:spcPts val="0"/>
                        </a:spcAft>
                      </a:pPr>
                      <a:r>
                        <a:rPr lang="lt-LT" sz="1200">
                          <a:effectLst/>
                          <a:latin typeface="Times New Roman" panose="02020603050405020304" pitchFamily="18" charset="0"/>
                          <a:ea typeface="Times New Roman" panose="02020603050405020304" pitchFamily="18" charset="0"/>
                          <a:cs typeface="Times New Roman" panose="02020603050405020304" pitchFamily="18" charset="0"/>
                        </a:rPr>
                        <a:t>5.1.5.2.1.</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lt-LT" sz="12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lt-LT" sz="12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lt-LT" sz="1200"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lt-LT" sz="1200"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lt-LT" sz="1200" i="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3000</a:t>
                      </a:r>
                      <a:endParaRPr lang="lt-L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lt-LT" sz="1200" i="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3000</a:t>
                      </a:r>
                      <a:endParaRPr lang="lt-L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lt-LT" sz="12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lt-LT" sz="12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817818815"/>
                  </a:ext>
                </a:extLst>
              </a:tr>
              <a:tr h="180119">
                <a:tc>
                  <a:txBody>
                    <a:bodyPr/>
                    <a:lstStyle/>
                    <a:p>
                      <a:pPr>
                        <a:lnSpc>
                          <a:spcPct val="107000"/>
                        </a:lnSpc>
                        <a:spcAft>
                          <a:spcPts val="0"/>
                        </a:spcAft>
                      </a:pPr>
                      <a:r>
                        <a:rPr lang="lt-LT" sz="1200" b="1">
                          <a:effectLst/>
                          <a:latin typeface="Times New Roman" panose="02020603050405020304" pitchFamily="18" charset="0"/>
                          <a:ea typeface="Times New Roman" panose="02020603050405020304" pitchFamily="18" charset="0"/>
                          <a:cs typeface="Times New Roman" panose="02020603050405020304" pitchFamily="18" charset="0"/>
                        </a:rPr>
                        <a:t>5.1.6.</a:t>
                      </a:r>
                      <a:endParaRPr lang="lt-L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gridSpan="8">
                  <a:txBody>
                    <a:bodyPr/>
                    <a:lstStyle/>
                    <a:p>
                      <a:pPr algn="just">
                        <a:lnSpc>
                          <a:spcPct val="107000"/>
                        </a:lnSpc>
                        <a:spcAft>
                          <a:spcPts val="0"/>
                        </a:spcAft>
                        <a:tabLst>
                          <a:tab pos="1200150" algn="l"/>
                        </a:tabLst>
                      </a:pPr>
                      <a:r>
                        <a:rPr lang="lt-LT" sz="1200" b="1" dirty="0">
                          <a:effectLst/>
                          <a:latin typeface="Times New Roman" panose="02020603050405020304" pitchFamily="18" charset="0"/>
                          <a:ea typeface="Times New Roman" panose="02020603050405020304" pitchFamily="18" charset="0"/>
                          <a:cs typeface="Times New Roman" panose="02020603050405020304" pitchFamily="18" charset="0"/>
                        </a:rPr>
                        <a:t>Netiesioginės išlaidos</a:t>
                      </a:r>
                      <a:endParaRPr lang="lt-LT"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extLst>
                  <a:ext uri="{0D108BD9-81ED-4DB2-BD59-A6C34878D82A}">
                    <a16:rowId xmlns:a16="http://schemas.microsoft.com/office/drawing/2014/main" xmlns="" val="794338673"/>
                  </a:ext>
                </a:extLst>
              </a:tr>
              <a:tr h="180119">
                <a:tc>
                  <a:txBody>
                    <a:bodyPr/>
                    <a:lstStyle/>
                    <a:p>
                      <a:pPr>
                        <a:lnSpc>
                          <a:spcPct val="107000"/>
                        </a:lnSpc>
                        <a:spcAft>
                          <a:spcPts val="0"/>
                        </a:spcAft>
                      </a:pPr>
                      <a:r>
                        <a:rPr lang="lt-LT" sz="1200" b="1">
                          <a:effectLst/>
                          <a:latin typeface="Times New Roman" panose="02020603050405020304" pitchFamily="18" charset="0"/>
                          <a:ea typeface="Times New Roman" panose="02020603050405020304" pitchFamily="18" charset="0"/>
                          <a:cs typeface="Times New Roman" panose="02020603050405020304" pitchFamily="18" charset="0"/>
                        </a:rPr>
                        <a:t>5.1.6.1.</a:t>
                      </a:r>
                      <a:endParaRPr lang="lt-L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r">
                        <a:lnSpc>
                          <a:spcPct val="107000"/>
                        </a:lnSpc>
                        <a:spcAft>
                          <a:spcPts val="0"/>
                        </a:spcAft>
                      </a:pPr>
                      <a:r>
                        <a:rPr lang="lt-LT" sz="1200" b="1">
                          <a:effectLst/>
                          <a:latin typeface="Times New Roman" panose="02020603050405020304" pitchFamily="18" charset="0"/>
                          <a:ea typeface="Times New Roman" panose="02020603050405020304" pitchFamily="18" charset="0"/>
                          <a:cs typeface="Times New Roman" panose="02020603050405020304" pitchFamily="18" charset="0"/>
                        </a:rPr>
                        <a:t>Iš viso tiesioginių išlaidų (Eur):</a:t>
                      </a:r>
                      <a:endParaRPr lang="lt-L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lt-LT"/>
                    </a:p>
                  </a:txBody>
                  <a:tcPr/>
                </a:tc>
                <a:tc>
                  <a:txBody>
                    <a:bodyPr/>
                    <a:lstStyle/>
                    <a:p>
                      <a:pPr algn="r">
                        <a:lnSpc>
                          <a:spcPct val="107000"/>
                        </a:lnSpc>
                        <a:spcAft>
                          <a:spcPts val="0"/>
                        </a:spcAft>
                      </a:pPr>
                      <a:r>
                        <a:rPr lang="lt-LT" sz="1200"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200"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lt-LT" sz="1200" b="1">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69000</a:t>
                      </a:r>
                      <a:endParaRPr lang="lt-L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lt-LT" sz="1200" b="1">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60000</a:t>
                      </a:r>
                      <a:endParaRPr lang="lt-L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lt-LT" sz="1200"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lt-LT" sz="12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36804493"/>
                  </a:ext>
                </a:extLst>
              </a:tr>
              <a:tr h="373273">
                <a:tc>
                  <a:txBody>
                    <a:bodyPr/>
                    <a:lstStyle/>
                    <a:p>
                      <a:pPr>
                        <a:lnSpc>
                          <a:spcPct val="107000"/>
                        </a:lnSpc>
                        <a:spcAft>
                          <a:spcPts val="0"/>
                        </a:spcAft>
                      </a:pPr>
                      <a:r>
                        <a:rPr lang="lt-LT" sz="1200" b="1">
                          <a:effectLst/>
                          <a:latin typeface="Times New Roman" panose="02020603050405020304" pitchFamily="18" charset="0"/>
                          <a:ea typeface="Times New Roman" panose="02020603050405020304" pitchFamily="18" charset="0"/>
                          <a:cs typeface="Times New Roman" panose="02020603050405020304" pitchFamily="18" charset="0"/>
                        </a:rPr>
                        <a:t>5.1.6.2.</a:t>
                      </a:r>
                      <a:endParaRPr lang="lt-L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r">
                        <a:lnSpc>
                          <a:spcPct val="107000"/>
                        </a:lnSpc>
                        <a:spcAft>
                          <a:spcPts val="0"/>
                        </a:spcAft>
                      </a:pPr>
                      <a:r>
                        <a:rPr lang="lt-LT" sz="1200" b="1">
                          <a:effectLst/>
                          <a:latin typeface="Times New Roman" panose="02020603050405020304" pitchFamily="18" charset="0"/>
                          <a:ea typeface="Times New Roman" panose="02020603050405020304" pitchFamily="18" charset="0"/>
                          <a:cs typeface="Times New Roman" panose="02020603050405020304" pitchFamily="18" charset="0"/>
                        </a:rPr>
                        <a:t>Veiklų rangos išlaidų dalis (nuo visų tiesioginių projekto išlaidų), proc. </a:t>
                      </a:r>
                      <a:endParaRPr lang="lt-L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lt-LT"/>
                    </a:p>
                  </a:txBody>
                  <a:tcPr/>
                </a:tc>
                <a:tc>
                  <a:txBody>
                    <a:bodyPr/>
                    <a:lstStyle/>
                    <a:p>
                      <a:pPr algn="ctr">
                        <a:lnSpc>
                          <a:spcPct val="107000"/>
                        </a:lnSpc>
                        <a:spcAft>
                          <a:spcPts val="0"/>
                        </a:spcAft>
                      </a:pPr>
                      <a:r>
                        <a:rPr lang="lt-LT" sz="12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algn="ctr">
                        <a:lnSpc>
                          <a:spcPct val="107000"/>
                        </a:lnSpc>
                        <a:spcAft>
                          <a:spcPts val="0"/>
                        </a:spcAft>
                      </a:pPr>
                      <a:r>
                        <a:rPr lang="lt-LT" sz="1200"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algn="ctr">
                        <a:lnSpc>
                          <a:spcPct val="107000"/>
                        </a:lnSpc>
                        <a:spcAft>
                          <a:spcPts val="0"/>
                        </a:spcAft>
                      </a:pPr>
                      <a:r>
                        <a:rPr lang="lt-LT" sz="1200" dirty="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algn="ctr">
                        <a:lnSpc>
                          <a:spcPct val="107000"/>
                        </a:lnSpc>
                        <a:spcAft>
                          <a:spcPts val="0"/>
                        </a:spcAft>
                      </a:pPr>
                      <a:r>
                        <a:rPr lang="lt-LT" sz="1200" b="1" dirty="0">
                          <a:solidFill>
                            <a:srgbClr val="4472C4"/>
                          </a:solidFill>
                          <a:effectLst/>
                          <a:latin typeface="Times New Roman" panose="02020603050405020304" pitchFamily="18" charset="0"/>
                          <a:ea typeface="Times New Roman" panose="02020603050405020304" pitchFamily="18" charset="0"/>
                          <a:cs typeface="Times New Roman" panose="02020603050405020304" pitchFamily="18" charset="0"/>
                        </a:rPr>
                        <a:t>86,96</a:t>
                      </a:r>
                      <a:endParaRPr lang="lt-LT"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lt-LT" sz="12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algn="ctr">
                        <a:lnSpc>
                          <a:spcPct val="107000"/>
                        </a:lnSpc>
                        <a:spcAft>
                          <a:spcPts val="0"/>
                        </a:spcAft>
                      </a:pPr>
                      <a:r>
                        <a:rPr lang="lt-LT" sz="12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extLst>
                  <a:ext uri="{0D108BD9-81ED-4DB2-BD59-A6C34878D82A}">
                    <a16:rowId xmlns:a16="http://schemas.microsoft.com/office/drawing/2014/main" xmlns="" val="1677051075"/>
                  </a:ext>
                </a:extLst>
              </a:tr>
              <a:tr h="373273">
                <a:tc>
                  <a:txBody>
                    <a:bodyPr/>
                    <a:lstStyle/>
                    <a:p>
                      <a:pPr>
                        <a:lnSpc>
                          <a:spcPct val="107000"/>
                        </a:lnSpc>
                        <a:spcAft>
                          <a:spcPts val="0"/>
                        </a:spcAft>
                      </a:pPr>
                      <a:r>
                        <a:rPr lang="lt-LT" sz="1200" b="1">
                          <a:effectLst/>
                          <a:latin typeface="Times New Roman" panose="02020603050405020304" pitchFamily="18" charset="0"/>
                          <a:ea typeface="Times New Roman" panose="02020603050405020304" pitchFamily="18" charset="0"/>
                          <a:cs typeface="Times New Roman" panose="02020603050405020304" pitchFamily="18" charset="0"/>
                        </a:rPr>
                        <a:t>5.1.6.3.</a:t>
                      </a:r>
                      <a:endParaRPr lang="lt-L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r">
                        <a:lnSpc>
                          <a:spcPct val="107000"/>
                        </a:lnSpc>
                        <a:spcAft>
                          <a:spcPts val="0"/>
                        </a:spcAft>
                      </a:pPr>
                      <a:r>
                        <a:rPr lang="lt-LT" sz="1200" b="1">
                          <a:effectLst/>
                          <a:latin typeface="Times New Roman" panose="02020603050405020304" pitchFamily="18" charset="0"/>
                          <a:ea typeface="Times New Roman" panose="02020603050405020304" pitchFamily="18" charset="0"/>
                          <a:cs typeface="Times New Roman" panose="02020603050405020304" pitchFamily="18" charset="0"/>
                        </a:rPr>
                        <a:t>Fiksuotoji norma netiesioginėms išlaidoms apmokėti, proc. </a:t>
                      </a:r>
                      <a:endParaRPr lang="lt-L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lt-LT"/>
                    </a:p>
                  </a:txBody>
                  <a:tcPr/>
                </a:tc>
                <a:tc gridSpan="6">
                  <a:txBody>
                    <a:bodyPr/>
                    <a:lstStyle/>
                    <a:p>
                      <a:pPr algn="ctr">
                        <a:lnSpc>
                          <a:spcPct val="107000"/>
                        </a:lnSpc>
                        <a:spcAft>
                          <a:spcPts val="0"/>
                        </a:spcAft>
                      </a:pPr>
                      <a:r>
                        <a:rPr lang="lt-LT" sz="1600" b="1" i="1" strike="sngStrike"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24 </a:t>
                      </a:r>
                      <a:r>
                        <a:rPr lang="lt-LT" sz="1600" b="1" i="1" dirty="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23</a:t>
                      </a:r>
                      <a:endParaRPr lang="lt-LT"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extLst>
                  <a:ext uri="{0D108BD9-81ED-4DB2-BD59-A6C34878D82A}">
                    <a16:rowId xmlns:a16="http://schemas.microsoft.com/office/drawing/2014/main" xmlns="" val="1268988104"/>
                  </a:ext>
                </a:extLst>
              </a:tr>
              <a:tr h="373273">
                <a:tc>
                  <a:txBody>
                    <a:bodyPr/>
                    <a:lstStyle/>
                    <a:p>
                      <a:pPr>
                        <a:lnSpc>
                          <a:spcPct val="107000"/>
                        </a:lnSpc>
                        <a:spcAft>
                          <a:spcPts val="0"/>
                        </a:spcAft>
                      </a:pPr>
                      <a:r>
                        <a:rPr lang="lt-LT" sz="1200" b="1">
                          <a:effectLst/>
                          <a:latin typeface="Times New Roman" panose="02020603050405020304" pitchFamily="18" charset="0"/>
                          <a:ea typeface="Times New Roman" panose="02020603050405020304" pitchFamily="18" charset="0"/>
                          <a:cs typeface="Times New Roman" panose="02020603050405020304" pitchFamily="18" charset="0"/>
                        </a:rPr>
                        <a:t>5.1.6.4.</a:t>
                      </a:r>
                      <a:endParaRPr lang="lt-L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r">
                        <a:lnSpc>
                          <a:spcPct val="107000"/>
                        </a:lnSpc>
                        <a:spcAft>
                          <a:spcPts val="0"/>
                        </a:spcAft>
                      </a:pPr>
                      <a:r>
                        <a:rPr lang="lt-LT" sz="1200" b="1">
                          <a:effectLst/>
                          <a:latin typeface="Times New Roman" panose="02020603050405020304" pitchFamily="18" charset="0"/>
                          <a:ea typeface="Times New Roman" panose="02020603050405020304" pitchFamily="18" charset="0"/>
                          <a:cs typeface="Times New Roman" panose="02020603050405020304" pitchFamily="18" charset="0"/>
                        </a:rPr>
                        <a:t>Netiesioginės išlaidos (Eur):</a:t>
                      </a:r>
                      <a:endParaRPr lang="lt-L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lt-LT"/>
                    </a:p>
                  </a:txBody>
                  <a:tcPr/>
                </a:tc>
                <a:tc>
                  <a:txBody>
                    <a:bodyPr/>
                    <a:lstStyle/>
                    <a:p>
                      <a:pPr algn="just">
                        <a:lnSpc>
                          <a:spcPct val="107000"/>
                        </a:lnSpc>
                        <a:spcAft>
                          <a:spcPts val="0"/>
                        </a:spcAft>
                      </a:pPr>
                      <a:r>
                        <a:rPr lang="lt-LT" sz="1200" i="1">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07000"/>
                        </a:lnSpc>
                        <a:spcAft>
                          <a:spcPts val="0"/>
                        </a:spcAft>
                      </a:pPr>
                      <a:r>
                        <a:rPr lang="lt-LT" sz="12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lt-LT" sz="1200" b="1" strike="sngStrike">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16560</a:t>
                      </a:r>
                      <a:endParaRPr lang="lt-LT" sz="12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07000"/>
                        </a:lnSpc>
                        <a:spcAft>
                          <a:spcPts val="0"/>
                        </a:spcAft>
                      </a:pPr>
                      <a:r>
                        <a:rPr lang="lt-LT" sz="1200" b="1">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15870</a:t>
                      </a:r>
                      <a:endParaRPr lang="lt-L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lt-LT" sz="12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algn="just">
                        <a:lnSpc>
                          <a:spcPct val="107000"/>
                        </a:lnSpc>
                        <a:spcAft>
                          <a:spcPts val="0"/>
                        </a:spcAft>
                      </a:pPr>
                      <a:r>
                        <a:rPr lang="lt-LT" sz="1200" dirty="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lt-LT" sz="12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2622145343"/>
                  </a:ext>
                </a:extLst>
              </a:tr>
              <a:tr h="373273">
                <a:tc>
                  <a:txBody>
                    <a:bodyPr/>
                    <a:lstStyle/>
                    <a:p>
                      <a:pPr>
                        <a:lnSpc>
                          <a:spcPct val="107000"/>
                        </a:lnSpc>
                        <a:spcAft>
                          <a:spcPts val="0"/>
                        </a:spcAft>
                      </a:pPr>
                      <a:r>
                        <a:rPr lang="lt-LT" sz="1200" b="1">
                          <a:effectLst/>
                          <a:latin typeface="Times New Roman" panose="02020603050405020304" pitchFamily="18" charset="0"/>
                          <a:ea typeface="Times New Roman" panose="02020603050405020304" pitchFamily="18" charset="0"/>
                          <a:cs typeface="Times New Roman" panose="02020603050405020304" pitchFamily="18" charset="0"/>
                        </a:rPr>
                        <a:t>5.1.7</a:t>
                      </a:r>
                      <a:endParaRPr lang="lt-L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gridSpan="2">
                  <a:txBody>
                    <a:bodyPr/>
                    <a:lstStyle/>
                    <a:p>
                      <a:pPr algn="r">
                        <a:lnSpc>
                          <a:spcPct val="107000"/>
                        </a:lnSpc>
                        <a:spcAft>
                          <a:spcPts val="0"/>
                        </a:spcAft>
                      </a:pPr>
                      <a:r>
                        <a:rPr lang="lt-LT" sz="1200" b="1">
                          <a:effectLst/>
                          <a:latin typeface="Times New Roman" panose="02020603050405020304" pitchFamily="18" charset="0"/>
                          <a:ea typeface="Times New Roman" panose="02020603050405020304" pitchFamily="18" charset="0"/>
                          <a:cs typeface="Times New Roman" panose="02020603050405020304" pitchFamily="18" charset="0"/>
                        </a:rPr>
                        <a:t>Iš viso tinkamų finansuoti išlaidų (Eur):</a:t>
                      </a:r>
                      <a:endParaRPr lang="lt-L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hMerge="1">
                  <a:txBody>
                    <a:bodyPr/>
                    <a:lstStyle/>
                    <a:p>
                      <a:endParaRPr lang="lt-LT"/>
                    </a:p>
                  </a:txBody>
                  <a:tcPr/>
                </a:tc>
                <a:tc>
                  <a:txBody>
                    <a:bodyPr/>
                    <a:lstStyle/>
                    <a:p>
                      <a:pPr algn="just">
                        <a:lnSpc>
                          <a:spcPct val="107000"/>
                        </a:lnSpc>
                        <a:spcAft>
                          <a:spcPts val="0"/>
                        </a:spcAft>
                      </a:pPr>
                      <a:r>
                        <a:rPr lang="lt-LT" sz="1200" dirty="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lt-LT" sz="12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lt-LT" sz="1200" b="1" strike="sngStrike">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85560</a:t>
                      </a:r>
                      <a:endParaRPr lang="lt-LT" sz="12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07000"/>
                        </a:lnSpc>
                        <a:spcAft>
                          <a:spcPts val="0"/>
                        </a:spcAft>
                      </a:pPr>
                      <a:r>
                        <a:rPr lang="lt-LT" sz="1200" b="1">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84870</a:t>
                      </a:r>
                      <a:endParaRPr lang="lt-L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lt-LT" sz="12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algn="just">
                        <a:lnSpc>
                          <a:spcPct val="107000"/>
                        </a:lnSpc>
                        <a:spcAft>
                          <a:spcPts val="0"/>
                        </a:spcAft>
                      </a:pPr>
                      <a:r>
                        <a:rPr lang="lt-LT" sz="1200" dirty="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lt-LT" sz="1200" dirty="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3410083244"/>
                  </a:ext>
                </a:extLst>
              </a:tr>
            </a:tbl>
          </a:graphicData>
        </a:graphic>
      </p:graphicFrame>
      <p:sp>
        <p:nvSpPr>
          <p:cNvPr id="7" name="Ovalinis paaiškinimas 4">
            <a:extLst>
              <a:ext uri="{FF2B5EF4-FFF2-40B4-BE49-F238E27FC236}">
                <a16:creationId xmlns:a16="http://schemas.microsoft.com/office/drawing/2014/main" xmlns="" id="{AF9E071D-AE29-4ACE-9E3F-13A82254C337}"/>
              </a:ext>
            </a:extLst>
          </p:cNvPr>
          <p:cNvSpPr/>
          <p:nvPr/>
        </p:nvSpPr>
        <p:spPr>
          <a:xfrm>
            <a:off x="9507893" y="273696"/>
            <a:ext cx="2536533" cy="1527111"/>
          </a:xfrm>
          <a:prstGeom prst="wedgeEllipseCallout">
            <a:avLst>
              <a:gd name="adj1" fmla="val -149940"/>
              <a:gd name="adj2" fmla="val 278648"/>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lt-LT" sz="1100" dirty="0">
                <a:solidFill>
                  <a:srgbClr val="000000"/>
                </a:solidFill>
              </a:rPr>
              <a:t>Projekto tiesioginių išlaidų suma (5.3 eilutė) &lt;85000, veiklų rangos išlaidų dalis (5.4 eilutė) &lt;90 proc., taikoma 24 proc. FN</a:t>
            </a:r>
          </a:p>
        </p:txBody>
      </p:sp>
      <p:sp>
        <p:nvSpPr>
          <p:cNvPr id="6" name="Ovalinis paaiškinimas 4">
            <a:extLst>
              <a:ext uri="{FF2B5EF4-FFF2-40B4-BE49-F238E27FC236}">
                <a16:creationId xmlns:a16="http://schemas.microsoft.com/office/drawing/2014/main" xmlns="" id="{C7F2F293-9E8D-46FD-AD53-44969011510F}"/>
              </a:ext>
            </a:extLst>
          </p:cNvPr>
          <p:cNvSpPr/>
          <p:nvPr/>
        </p:nvSpPr>
        <p:spPr>
          <a:xfrm>
            <a:off x="9507892" y="2248677"/>
            <a:ext cx="2536533" cy="1604866"/>
          </a:xfrm>
          <a:prstGeom prst="wedgeEllipseCallout">
            <a:avLst>
              <a:gd name="adj1" fmla="val -179903"/>
              <a:gd name="adj2" fmla="val 210484"/>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lt-LT" sz="1100" dirty="0">
                <a:solidFill>
                  <a:srgbClr val="000000"/>
                </a:solidFill>
              </a:rPr>
              <a:t>Tačiau pritaikius 24</a:t>
            </a:r>
            <a:r>
              <a:rPr lang="en-US" sz="1100" dirty="0">
                <a:solidFill>
                  <a:srgbClr val="000000"/>
                </a:solidFill>
              </a:rPr>
              <a:t> proc. FN ir susumavus tiesiogines ir netiesiogines </a:t>
            </a:r>
            <a:r>
              <a:rPr lang="en-US" sz="1100" dirty="0" err="1">
                <a:solidFill>
                  <a:srgbClr val="000000"/>
                </a:solidFill>
              </a:rPr>
              <a:t>i</a:t>
            </a:r>
            <a:r>
              <a:rPr lang="lt-LT" sz="1100" dirty="0">
                <a:solidFill>
                  <a:srgbClr val="000000"/>
                </a:solidFill>
              </a:rPr>
              <a:t>šlaidas, VISA TINKAMŲ FINANSUOTI išlaidų suma viršija 85000, vadinasi </a:t>
            </a:r>
            <a:r>
              <a:rPr lang="lt-LT" sz="1100" b="1" dirty="0">
                <a:solidFill>
                  <a:srgbClr val="000000"/>
                </a:solidFill>
              </a:rPr>
              <a:t>24 proc. FN negali būti taikoma</a:t>
            </a:r>
          </a:p>
        </p:txBody>
      </p:sp>
      <p:sp>
        <p:nvSpPr>
          <p:cNvPr id="8" name="Ovalinis paaiškinimas 4">
            <a:extLst>
              <a:ext uri="{FF2B5EF4-FFF2-40B4-BE49-F238E27FC236}">
                <a16:creationId xmlns:a16="http://schemas.microsoft.com/office/drawing/2014/main" xmlns="" id="{BED6BD50-0964-49E7-916C-59C4ED8135D8}"/>
              </a:ext>
            </a:extLst>
          </p:cNvPr>
          <p:cNvSpPr/>
          <p:nvPr/>
        </p:nvSpPr>
        <p:spPr>
          <a:xfrm>
            <a:off x="9265299" y="3984171"/>
            <a:ext cx="2779128" cy="2369977"/>
          </a:xfrm>
          <a:prstGeom prst="wedgeEllipseCallout">
            <a:avLst>
              <a:gd name="adj1" fmla="val -138187"/>
              <a:gd name="adj2" fmla="val 25514"/>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lt-LT" sz="1100" b="1" dirty="0">
                <a:solidFill>
                  <a:srgbClr val="000000"/>
                </a:solidFill>
              </a:rPr>
              <a:t> </a:t>
            </a:r>
            <a:r>
              <a:rPr lang="lt-LT" sz="1050" b="1" dirty="0">
                <a:solidFill>
                  <a:srgbClr val="000000"/>
                </a:solidFill>
              </a:rPr>
              <a:t>Rekomenduojama palaipsniui mažinti FN iki mažesnio sveiko skaičiaus,</a:t>
            </a:r>
            <a:r>
              <a:rPr lang="lt-LT" sz="1050" dirty="0">
                <a:solidFill>
                  <a:srgbClr val="000000"/>
                </a:solidFill>
              </a:rPr>
              <a:t> kol bendra tinkamų finansuoti išlaidų suma ‚neišlipa‘ iš intervalo ribos (</a:t>
            </a:r>
            <a:r>
              <a:rPr lang="lt-LT" sz="1050" dirty="0" err="1">
                <a:solidFill>
                  <a:srgbClr val="000000"/>
                </a:solidFill>
              </a:rPr>
              <a:t>t.y</a:t>
            </a:r>
            <a:r>
              <a:rPr lang="lt-LT" sz="1050" dirty="0">
                <a:solidFill>
                  <a:srgbClr val="000000"/>
                </a:solidFill>
              </a:rPr>
              <a:t>. nebūtina iškart taikyti sekančio intervalo FN – 21 proc., nes pritaikius 21 proc. bendra tinkamų finansuoti išlaidų suma bus &lt;85000, vadinasi, tarsi būtų galima taikyti 24 proc. FN, </a:t>
            </a:r>
            <a:r>
              <a:rPr lang="lt-LT" sz="1050" dirty="0" err="1">
                <a:solidFill>
                  <a:srgbClr val="000000"/>
                </a:solidFill>
              </a:rPr>
              <a:t>t.y</a:t>
            </a:r>
            <a:r>
              <a:rPr lang="lt-LT" sz="1050" dirty="0">
                <a:solidFill>
                  <a:srgbClr val="000000"/>
                </a:solidFill>
              </a:rPr>
              <a:t>. „užburtas ratas“</a:t>
            </a:r>
            <a:endParaRPr lang="lt-LT" sz="1100" dirty="0">
              <a:solidFill>
                <a:srgbClr val="000000"/>
              </a:solidFill>
            </a:endParaRPr>
          </a:p>
        </p:txBody>
      </p:sp>
    </p:spTree>
    <p:extLst>
      <p:ext uri="{BB962C8B-B14F-4D97-AF65-F5344CB8AC3E}">
        <p14:creationId xmlns:p14="http://schemas.microsoft.com/office/powerpoint/2010/main" val="35971322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9">
            <a:extLst>
              <a:ext uri="{FF2B5EF4-FFF2-40B4-BE49-F238E27FC236}">
                <a16:creationId xmlns:a16="http://schemas.microsoft.com/office/drawing/2014/main" xmlns="" id="{FE55E484-DBBD-4960-B421-65856D0D2495}"/>
              </a:ext>
            </a:extLst>
          </p:cNvPr>
          <p:cNvSpPr>
            <a:spLocks noGrp="1"/>
          </p:cNvSpPr>
          <p:nvPr>
            <p:ph type="title"/>
          </p:nvPr>
        </p:nvSpPr>
        <p:spPr/>
        <p:txBody>
          <a:bodyPr/>
          <a:lstStyle/>
          <a:p>
            <a:pPr algn="l" eaLnBrk="1" hangingPunct="1"/>
            <a:r>
              <a:rPr lang="lt-LT" altLang="lt-LT" sz="3200" dirty="0">
                <a:solidFill>
                  <a:schemeClr val="accent1"/>
                </a:solidFill>
                <a:latin typeface="Arial Unicode MS" panose="020B0604020202020204" pitchFamily="34" charset="-128"/>
                <a:ea typeface="Arial Unicode MS" panose="020B0604020202020204" pitchFamily="34" charset="-128"/>
                <a:cs typeface="Arial Unicode MS" panose="020B0604020202020204" pitchFamily="34" charset="-128"/>
              </a:rPr>
              <a:t>Kodėl svarbu identifikuoti veiklų rangos išlaidas ir apskaičiuoti jų dalį?</a:t>
            </a:r>
            <a:endParaRPr lang="en-US" altLang="lt-LT" sz="3200" dirty="0">
              <a:solidFill>
                <a:schemeClr val="accent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4106" name="Rectangle 10">
            <a:extLst>
              <a:ext uri="{FF2B5EF4-FFF2-40B4-BE49-F238E27FC236}">
                <a16:creationId xmlns:a16="http://schemas.microsoft.com/office/drawing/2014/main" xmlns="" id="{4579552D-1369-4DA7-A7E8-B26B43147ECA}"/>
              </a:ext>
            </a:extLst>
          </p:cNvPr>
          <p:cNvSpPr>
            <a:spLocks noGrp="1"/>
          </p:cNvSpPr>
          <p:nvPr>
            <p:ph idx="1"/>
          </p:nvPr>
        </p:nvSpPr>
        <p:spPr>
          <a:xfrm>
            <a:off x="838200" y="1690688"/>
            <a:ext cx="10515600" cy="4351338"/>
          </a:xfrm>
        </p:spPr>
        <p:txBody>
          <a:bodyPr rtlCol="0">
            <a:normAutofit/>
          </a:bodyPr>
          <a:lstStyle/>
          <a:p>
            <a:pPr>
              <a:buClr>
                <a:schemeClr val="accent6"/>
              </a:buClr>
              <a:defRPr/>
            </a:pPr>
            <a:r>
              <a:rPr lang="lt-LT" sz="2400" dirty="0"/>
              <a:t>Vadovaujantis EK reglamento 1303/2013 67 str. 4 dalimi, jeigu projektas įgyvendinamas išimtinai rengiant darbų, prekių arba paslaugų viešuosius pirkimus, projekto išlaidos </a:t>
            </a:r>
            <a:r>
              <a:rPr lang="lt-LT" sz="2400" dirty="0">
                <a:solidFill>
                  <a:schemeClr val="accent1"/>
                </a:solidFill>
              </a:rPr>
              <a:t>negali būti apmokamos supaprastintai </a:t>
            </a:r>
            <a:r>
              <a:rPr lang="lt-LT" sz="2400" dirty="0"/>
              <a:t>(atitinkamai, negali būti taikoma FN);</a:t>
            </a:r>
          </a:p>
          <a:p>
            <a:pPr>
              <a:buClr>
                <a:schemeClr val="accent6"/>
              </a:buClr>
              <a:defRPr/>
            </a:pPr>
            <a:r>
              <a:rPr lang="lt-LT" sz="2400" dirty="0"/>
              <a:t>Netiesioginių išlaidų FN tyrimas (parengtas ir taikomas Europos socialinio fondo finansuojamiems projektams, kuriame nustatytomis normomis vadovaujamasi šioje LEADER programoje) buvo suderintas su EK tik įvertinus projektų veiklų rangos išlaidų dalį ir jų įtaką netiesioginių išlaidų dydžiui</a:t>
            </a:r>
          </a:p>
        </p:txBody>
      </p:sp>
    </p:spTree>
    <p:extLst>
      <p:ext uri="{BB962C8B-B14F-4D97-AF65-F5344CB8AC3E}">
        <p14:creationId xmlns:p14="http://schemas.microsoft.com/office/powerpoint/2010/main" val="33070836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9">
            <a:extLst>
              <a:ext uri="{FF2B5EF4-FFF2-40B4-BE49-F238E27FC236}">
                <a16:creationId xmlns:a16="http://schemas.microsoft.com/office/drawing/2014/main" xmlns="" id="{FE55E484-DBBD-4960-B421-65856D0D2495}"/>
              </a:ext>
            </a:extLst>
          </p:cNvPr>
          <p:cNvSpPr>
            <a:spLocks noGrp="1"/>
          </p:cNvSpPr>
          <p:nvPr>
            <p:ph type="title"/>
          </p:nvPr>
        </p:nvSpPr>
        <p:spPr/>
        <p:txBody>
          <a:bodyPr/>
          <a:lstStyle/>
          <a:p>
            <a:pPr algn="l" eaLnBrk="1" hangingPunct="1"/>
            <a:r>
              <a:rPr lang="lt-LT" altLang="lt-LT" sz="3200" dirty="0">
                <a:solidFill>
                  <a:schemeClr val="accent1"/>
                </a:solidFill>
                <a:latin typeface="Arial Unicode MS" panose="020B0604020202020204" pitchFamily="34" charset="-128"/>
                <a:ea typeface="Arial Unicode MS" panose="020B0604020202020204" pitchFamily="34" charset="-128"/>
                <a:cs typeface="Arial Unicode MS" panose="020B0604020202020204" pitchFamily="34" charset="-128"/>
              </a:rPr>
              <a:t>Projekto veiklų rangos išlaidos</a:t>
            </a:r>
            <a:endParaRPr lang="en-US" altLang="lt-LT" sz="3200" dirty="0">
              <a:solidFill>
                <a:schemeClr val="accent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4106" name="Rectangle 10">
            <a:extLst>
              <a:ext uri="{FF2B5EF4-FFF2-40B4-BE49-F238E27FC236}">
                <a16:creationId xmlns:a16="http://schemas.microsoft.com/office/drawing/2014/main" xmlns="" id="{4579552D-1369-4DA7-A7E8-B26B43147ECA}"/>
              </a:ext>
            </a:extLst>
          </p:cNvPr>
          <p:cNvSpPr>
            <a:spLocks noGrp="1"/>
          </p:cNvSpPr>
          <p:nvPr>
            <p:ph idx="1"/>
          </p:nvPr>
        </p:nvSpPr>
        <p:spPr>
          <a:xfrm>
            <a:off x="838200" y="1690688"/>
            <a:ext cx="10515600" cy="4351338"/>
          </a:xfrm>
        </p:spPr>
        <p:txBody>
          <a:bodyPr rtlCol="0">
            <a:normAutofit/>
          </a:bodyPr>
          <a:lstStyle/>
          <a:p>
            <a:pPr marL="609600" lvl="0" indent="-609600">
              <a:spcBef>
                <a:spcPct val="50000"/>
              </a:spcBef>
              <a:defRPr/>
            </a:pPr>
            <a:r>
              <a:rPr lang="lt-LT" altLang="lt-LT" sz="2400" dirty="0">
                <a:solidFill>
                  <a:srgbClr val="0563C1"/>
                </a:solidFill>
              </a:rPr>
              <a:t>Veiklų rangos išlaidos – </a:t>
            </a:r>
            <a:r>
              <a:rPr lang="lt-LT" altLang="lt-LT" sz="2400" dirty="0"/>
              <a:t>tiesioginės išlaidos veiklos(-ų), kurią(-</a:t>
            </a:r>
            <a:r>
              <a:rPr lang="lt-LT" altLang="lt-LT" sz="2400" dirty="0" err="1"/>
              <a:t>ias</a:t>
            </a:r>
            <a:r>
              <a:rPr lang="lt-LT" altLang="lt-LT" sz="2400" dirty="0"/>
              <a:t>) projekto vykdytojas pilna apimtimi perduoda įgyvendinti trečiajai šaliai (paslaugų teikėjui, prekių tiekėjui ar rangovui).</a:t>
            </a:r>
          </a:p>
          <a:p>
            <a:pPr marL="1066800" lvl="1" indent="-609600">
              <a:spcBef>
                <a:spcPct val="50000"/>
              </a:spcBef>
              <a:defRPr/>
            </a:pPr>
            <a:r>
              <a:rPr lang="lt-LT" altLang="lt-LT" sz="2000" u="sng" dirty="0">
                <a:solidFill>
                  <a:srgbClr val="0070C0"/>
                </a:solidFill>
              </a:rPr>
              <a:t>Paraiškos biudžete nurodytos </a:t>
            </a:r>
            <a:r>
              <a:rPr lang="lt-LT" altLang="lt-LT" sz="2000" dirty="0">
                <a:solidFill>
                  <a:srgbClr val="0070C0"/>
                </a:solidFill>
              </a:rPr>
              <a:t>statybos, rekonstravimo, remonto ir kitų darbų, tai pat įrangos, įrenginių ir kito ilgalaikio turto įsigijimo išlaidos</a:t>
            </a:r>
            <a:r>
              <a:rPr lang="lt-LT" altLang="lt-LT" sz="2000" dirty="0">
                <a:solidFill>
                  <a:srgbClr val="003399"/>
                </a:solidFill>
              </a:rPr>
              <a:t> </a:t>
            </a:r>
            <a:r>
              <a:rPr lang="lt-LT" altLang="lt-LT" sz="2000" dirty="0">
                <a:solidFill>
                  <a:srgbClr val="0563C1"/>
                </a:solidFill>
              </a:rPr>
              <a:t>(kai jos įsigyjamos iš trečiųjų šalių) </a:t>
            </a:r>
            <a:r>
              <a:rPr lang="lt-LT" altLang="lt-LT" sz="2000" dirty="0"/>
              <a:t>laikomos projekto veiklų rangos išlaidomis</a:t>
            </a:r>
            <a:r>
              <a:rPr lang="lt-LT" altLang="lt-LT" sz="2000" dirty="0">
                <a:solidFill>
                  <a:srgbClr val="0563C1"/>
                </a:solidFill>
              </a:rPr>
              <a:t>;</a:t>
            </a:r>
          </a:p>
          <a:p>
            <a:pPr marL="1066800" lvl="1" indent="-609600">
              <a:spcBef>
                <a:spcPct val="50000"/>
              </a:spcBef>
              <a:defRPr/>
            </a:pPr>
            <a:r>
              <a:rPr lang="lt-LT" altLang="lt-LT" sz="2000" dirty="0">
                <a:solidFill>
                  <a:srgbClr val="0563C1"/>
                </a:solidFill>
              </a:rPr>
              <a:t>Nekilnojamojo turto išlaidos </a:t>
            </a:r>
            <a:r>
              <a:rPr lang="lt-LT" altLang="lt-LT" sz="2000" dirty="0"/>
              <a:t>laikomos veiklų rangos išlaidomis</a:t>
            </a:r>
            <a:r>
              <a:rPr lang="lt-LT" altLang="lt-LT" sz="2000" dirty="0">
                <a:solidFill>
                  <a:srgbClr val="0563C1"/>
                </a:solidFill>
              </a:rPr>
              <a:t>;</a:t>
            </a:r>
          </a:p>
          <a:p>
            <a:pPr marL="0" indent="0">
              <a:buClr>
                <a:schemeClr val="accent6"/>
              </a:buClr>
              <a:buNone/>
              <a:defRPr/>
            </a:pPr>
            <a:endParaRPr lang="lt-LT" sz="2000" dirty="0"/>
          </a:p>
        </p:txBody>
      </p:sp>
    </p:spTree>
    <p:extLst>
      <p:ext uri="{BB962C8B-B14F-4D97-AF65-F5344CB8AC3E}">
        <p14:creationId xmlns:p14="http://schemas.microsoft.com/office/powerpoint/2010/main" val="34743700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9">
            <a:extLst>
              <a:ext uri="{FF2B5EF4-FFF2-40B4-BE49-F238E27FC236}">
                <a16:creationId xmlns:a16="http://schemas.microsoft.com/office/drawing/2014/main" xmlns="" id="{FE55E484-DBBD-4960-B421-65856D0D2495}"/>
              </a:ext>
            </a:extLst>
          </p:cNvPr>
          <p:cNvSpPr>
            <a:spLocks noGrp="1"/>
          </p:cNvSpPr>
          <p:nvPr>
            <p:ph type="title"/>
          </p:nvPr>
        </p:nvSpPr>
        <p:spPr/>
        <p:txBody>
          <a:bodyPr/>
          <a:lstStyle/>
          <a:p>
            <a:pPr algn="l" eaLnBrk="1" hangingPunct="1"/>
            <a:r>
              <a:rPr lang="lt-LT" altLang="lt-LT" sz="3200" dirty="0">
                <a:solidFill>
                  <a:schemeClr val="accent1"/>
                </a:solidFill>
                <a:latin typeface="Arial Unicode MS" panose="020B0604020202020204" pitchFamily="34" charset="-128"/>
                <a:ea typeface="Arial Unicode MS" panose="020B0604020202020204" pitchFamily="34" charset="-128"/>
                <a:cs typeface="Arial Unicode MS" panose="020B0604020202020204" pitchFamily="34" charset="-128"/>
              </a:rPr>
              <a:t>Projekto veiklų rangos išlaidos - pavyzdžiai</a:t>
            </a:r>
            <a:endParaRPr lang="en-US" altLang="lt-LT" sz="3200" dirty="0">
              <a:solidFill>
                <a:schemeClr val="accent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4106" name="Rectangle 10">
            <a:extLst>
              <a:ext uri="{FF2B5EF4-FFF2-40B4-BE49-F238E27FC236}">
                <a16:creationId xmlns:a16="http://schemas.microsoft.com/office/drawing/2014/main" xmlns="" id="{4579552D-1369-4DA7-A7E8-B26B43147ECA}"/>
              </a:ext>
            </a:extLst>
          </p:cNvPr>
          <p:cNvSpPr>
            <a:spLocks noGrp="1"/>
          </p:cNvSpPr>
          <p:nvPr>
            <p:ph idx="1"/>
          </p:nvPr>
        </p:nvSpPr>
        <p:spPr>
          <a:xfrm>
            <a:off x="838200" y="1690688"/>
            <a:ext cx="10515600" cy="4351338"/>
          </a:xfrm>
        </p:spPr>
        <p:txBody>
          <a:bodyPr rtlCol="0">
            <a:normAutofit/>
          </a:bodyPr>
          <a:lstStyle/>
          <a:p>
            <a:pPr marL="0" indent="0">
              <a:buClr>
                <a:schemeClr val="accent6"/>
              </a:buClr>
              <a:buNone/>
              <a:defRPr/>
            </a:pPr>
            <a:r>
              <a:rPr lang="lt-LT" sz="2000" u="sng" dirty="0">
                <a:solidFill>
                  <a:schemeClr val="accent1"/>
                </a:solidFill>
              </a:rPr>
              <a:t>1 pavyzdys: </a:t>
            </a:r>
          </a:p>
          <a:p>
            <a:pPr>
              <a:buClr>
                <a:schemeClr val="accent6"/>
              </a:buClr>
              <a:defRPr/>
            </a:pPr>
            <a:r>
              <a:rPr lang="lt-LT" sz="2000" dirty="0"/>
              <a:t>Projekto vykdytojas pats (ūkio rangos būdu) atlieka remonto darbus savo gamybiniame pastate.</a:t>
            </a:r>
          </a:p>
          <a:p>
            <a:pPr>
              <a:buClr>
                <a:schemeClr val="accent6"/>
              </a:buClr>
              <a:defRPr/>
            </a:pPr>
            <a:r>
              <a:rPr lang="lt-LT" sz="2000" dirty="0"/>
              <a:t>Darbų išlaidos nenurodytos projekto biudžete, tačiau paraiškoje ir/ar prie išlaidų pagrindimo nurodyta, kad gamybinio pastato remonto veiklą atlieka pats projekto vykdytojas.</a:t>
            </a:r>
          </a:p>
          <a:p>
            <a:pPr>
              <a:buClr>
                <a:schemeClr val="accent6"/>
              </a:buClr>
              <a:defRPr/>
            </a:pPr>
            <a:r>
              <a:rPr lang="lt-LT" sz="2000" dirty="0"/>
              <a:t> Perkamos tik prekės (statybinės medžiagos). Paraiškos biudžeto 5.1 eilutėje nurodytos tų prekių įsigijimo išlaidos. </a:t>
            </a:r>
          </a:p>
          <a:p>
            <a:pPr>
              <a:buClr>
                <a:schemeClr val="accent6"/>
              </a:buClr>
              <a:defRPr/>
            </a:pPr>
            <a:r>
              <a:rPr lang="lt-LT" sz="2000" dirty="0">
                <a:solidFill>
                  <a:srgbClr val="00B050"/>
                </a:solidFill>
              </a:rPr>
              <a:t>Šių prekių (medžiagų) įsigijimo išlaidos nelaikomos veiklų rangos išlaidomis, kadangi veikla (gamybinio pastato remontas) nėra pilna apimtimi perduota įgyvendinti trečiajai šaliai, ją atlieka projekto vykdytojas. </a:t>
            </a:r>
          </a:p>
          <a:p>
            <a:pPr>
              <a:buClr>
                <a:schemeClr val="accent6"/>
              </a:buClr>
              <a:defRPr/>
            </a:pPr>
            <a:endParaRPr lang="lt-LT" sz="2000" dirty="0">
              <a:solidFill>
                <a:srgbClr val="00B050"/>
              </a:solidFill>
            </a:endParaRPr>
          </a:p>
          <a:p>
            <a:pPr>
              <a:buClr>
                <a:schemeClr val="accent6"/>
              </a:buClr>
              <a:defRPr/>
            </a:pPr>
            <a:r>
              <a:rPr lang="lt-LT" sz="2000" dirty="0">
                <a:solidFill>
                  <a:srgbClr val="FF0000"/>
                </a:solidFill>
              </a:rPr>
              <a:t>Techninė darbų priežiūra (kai iš trečiosios šalies perkama techninės priežiūros paslauga) – laikoma veiklų rangos išlaidomis</a:t>
            </a:r>
          </a:p>
          <a:p>
            <a:pPr>
              <a:buClr>
                <a:schemeClr val="accent6"/>
              </a:buClr>
              <a:defRPr/>
            </a:pPr>
            <a:endParaRPr lang="lt-LT" sz="2000" dirty="0"/>
          </a:p>
          <a:p>
            <a:pPr marL="0" indent="0">
              <a:buClr>
                <a:schemeClr val="accent6"/>
              </a:buClr>
              <a:buNone/>
              <a:defRPr/>
            </a:pPr>
            <a:endParaRPr lang="lt-LT" sz="2000" dirty="0"/>
          </a:p>
        </p:txBody>
      </p:sp>
    </p:spTree>
    <p:extLst>
      <p:ext uri="{BB962C8B-B14F-4D97-AF65-F5344CB8AC3E}">
        <p14:creationId xmlns:p14="http://schemas.microsoft.com/office/powerpoint/2010/main" val="13139270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9">
            <a:extLst>
              <a:ext uri="{FF2B5EF4-FFF2-40B4-BE49-F238E27FC236}">
                <a16:creationId xmlns:a16="http://schemas.microsoft.com/office/drawing/2014/main" xmlns="" id="{FE55E484-DBBD-4960-B421-65856D0D2495}"/>
              </a:ext>
            </a:extLst>
          </p:cNvPr>
          <p:cNvSpPr>
            <a:spLocks noGrp="1"/>
          </p:cNvSpPr>
          <p:nvPr>
            <p:ph type="title"/>
          </p:nvPr>
        </p:nvSpPr>
        <p:spPr/>
        <p:txBody>
          <a:bodyPr/>
          <a:lstStyle/>
          <a:p>
            <a:pPr algn="l" eaLnBrk="1" hangingPunct="1"/>
            <a:r>
              <a:rPr lang="lt-LT" altLang="lt-LT" sz="3200" dirty="0">
                <a:solidFill>
                  <a:schemeClr val="accent1"/>
                </a:solidFill>
                <a:latin typeface="Arial Unicode MS" panose="020B0604020202020204" pitchFamily="34" charset="-128"/>
                <a:ea typeface="Arial Unicode MS" panose="020B0604020202020204" pitchFamily="34" charset="-128"/>
                <a:cs typeface="Arial Unicode MS" panose="020B0604020202020204" pitchFamily="34" charset="-128"/>
              </a:rPr>
              <a:t>Projekto veiklų rangos išlaidos - pavyzdžiai</a:t>
            </a:r>
            <a:endParaRPr lang="en-US" altLang="lt-LT" sz="3200" dirty="0">
              <a:solidFill>
                <a:schemeClr val="accent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4106" name="Rectangle 10">
            <a:extLst>
              <a:ext uri="{FF2B5EF4-FFF2-40B4-BE49-F238E27FC236}">
                <a16:creationId xmlns:a16="http://schemas.microsoft.com/office/drawing/2014/main" xmlns="" id="{4579552D-1369-4DA7-A7E8-B26B43147ECA}"/>
              </a:ext>
            </a:extLst>
          </p:cNvPr>
          <p:cNvSpPr>
            <a:spLocks noGrp="1"/>
          </p:cNvSpPr>
          <p:nvPr>
            <p:ph idx="1"/>
          </p:nvPr>
        </p:nvSpPr>
        <p:spPr>
          <a:xfrm>
            <a:off x="838200" y="1690688"/>
            <a:ext cx="10515600" cy="4351338"/>
          </a:xfrm>
        </p:spPr>
        <p:txBody>
          <a:bodyPr rtlCol="0">
            <a:normAutofit/>
          </a:bodyPr>
          <a:lstStyle/>
          <a:p>
            <a:pPr marL="0" indent="0">
              <a:buClr>
                <a:schemeClr val="accent6"/>
              </a:buClr>
              <a:buNone/>
              <a:defRPr/>
            </a:pPr>
            <a:r>
              <a:rPr lang="lt-LT" sz="2000" u="sng" dirty="0">
                <a:solidFill>
                  <a:schemeClr val="accent1"/>
                </a:solidFill>
              </a:rPr>
              <a:t>2 pavyzdys: </a:t>
            </a:r>
          </a:p>
          <a:p>
            <a:pPr>
              <a:buClr>
                <a:schemeClr val="accent6"/>
              </a:buClr>
              <a:defRPr/>
            </a:pPr>
            <a:r>
              <a:rPr lang="lt-LT" sz="2000" dirty="0"/>
              <a:t>Projekto vykdytojas pasitelkia rangovą remonto darbams atlikti gamybiniame pastate.</a:t>
            </a:r>
          </a:p>
          <a:p>
            <a:pPr>
              <a:buClr>
                <a:schemeClr val="accent6"/>
              </a:buClr>
              <a:defRPr/>
            </a:pPr>
            <a:r>
              <a:rPr lang="lt-LT" sz="2000" dirty="0"/>
              <a:t>Rangos darbų išlaidos nurodytos projekto biudžete, 5.2 eilutėje.</a:t>
            </a:r>
          </a:p>
          <a:p>
            <a:pPr>
              <a:buClr>
                <a:schemeClr val="accent6"/>
              </a:buClr>
              <a:defRPr/>
            </a:pPr>
            <a:r>
              <a:rPr lang="lt-LT" sz="2000" dirty="0"/>
              <a:t>Statybinių medžiagų įsigijimo išlaidos nurodytos projekto biudžete, 5.2 eilutėje.</a:t>
            </a:r>
          </a:p>
          <a:p>
            <a:pPr>
              <a:buClr>
                <a:schemeClr val="accent6"/>
              </a:buClr>
              <a:defRPr/>
            </a:pPr>
            <a:r>
              <a:rPr lang="lt-LT" sz="2000" dirty="0">
                <a:solidFill>
                  <a:srgbClr val="FF0000"/>
                </a:solidFill>
              </a:rPr>
              <a:t>Rangos darbų ir susijusių prekių (medžiagų ir pan.) įsigijimo išlaidos </a:t>
            </a:r>
            <a:r>
              <a:rPr lang="lt-LT" sz="2000" u="sng" dirty="0">
                <a:solidFill>
                  <a:srgbClr val="FF0000"/>
                </a:solidFill>
              </a:rPr>
              <a:t>pilna apimtimi laikomos veiklų rangos išlaidomis</a:t>
            </a:r>
            <a:r>
              <a:rPr lang="lt-LT" sz="2000" dirty="0">
                <a:solidFill>
                  <a:srgbClr val="FF0000"/>
                </a:solidFill>
              </a:rPr>
              <a:t>, kadangi veikla (gamybinio pastato remontas) pilna apimtimi perduota įgyvendinti trečiajai(-</a:t>
            </a:r>
            <a:r>
              <a:rPr lang="lt-LT" sz="2000" dirty="0" err="1">
                <a:solidFill>
                  <a:srgbClr val="FF0000"/>
                </a:solidFill>
              </a:rPr>
              <a:t>ioms</a:t>
            </a:r>
            <a:r>
              <a:rPr lang="lt-LT" sz="2000" dirty="0">
                <a:solidFill>
                  <a:srgbClr val="FF0000"/>
                </a:solidFill>
              </a:rPr>
              <a:t>) šaliai(-ims). </a:t>
            </a:r>
          </a:p>
          <a:p>
            <a:pPr marL="0" indent="0">
              <a:buClr>
                <a:schemeClr val="accent6"/>
              </a:buClr>
              <a:buNone/>
              <a:defRPr/>
            </a:pPr>
            <a:endParaRPr lang="lt-LT" sz="2000" dirty="0"/>
          </a:p>
        </p:txBody>
      </p:sp>
    </p:spTree>
    <p:extLst>
      <p:ext uri="{BB962C8B-B14F-4D97-AF65-F5344CB8AC3E}">
        <p14:creationId xmlns:p14="http://schemas.microsoft.com/office/powerpoint/2010/main" val="9028789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9">
            <a:extLst>
              <a:ext uri="{FF2B5EF4-FFF2-40B4-BE49-F238E27FC236}">
                <a16:creationId xmlns:a16="http://schemas.microsoft.com/office/drawing/2014/main" xmlns="" id="{FE55E484-DBBD-4960-B421-65856D0D2495}"/>
              </a:ext>
            </a:extLst>
          </p:cNvPr>
          <p:cNvSpPr>
            <a:spLocks noGrp="1"/>
          </p:cNvSpPr>
          <p:nvPr>
            <p:ph type="title"/>
          </p:nvPr>
        </p:nvSpPr>
        <p:spPr/>
        <p:txBody>
          <a:bodyPr/>
          <a:lstStyle/>
          <a:p>
            <a:pPr algn="l" eaLnBrk="1" hangingPunct="1"/>
            <a:r>
              <a:rPr lang="lt-LT" altLang="lt-LT" sz="3200" dirty="0">
                <a:solidFill>
                  <a:schemeClr val="accent1"/>
                </a:solidFill>
                <a:latin typeface="Arial Unicode MS" panose="020B0604020202020204" pitchFamily="34" charset="-128"/>
                <a:ea typeface="Arial Unicode MS" panose="020B0604020202020204" pitchFamily="34" charset="-128"/>
                <a:cs typeface="Arial Unicode MS" panose="020B0604020202020204" pitchFamily="34" charset="-128"/>
              </a:rPr>
              <a:t>Projekto veiklų rangos išlaidos - pavyzdžiai</a:t>
            </a:r>
            <a:endParaRPr lang="en-US" altLang="lt-LT" sz="3200" dirty="0">
              <a:solidFill>
                <a:schemeClr val="accent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4106" name="Rectangle 10">
            <a:extLst>
              <a:ext uri="{FF2B5EF4-FFF2-40B4-BE49-F238E27FC236}">
                <a16:creationId xmlns:a16="http://schemas.microsoft.com/office/drawing/2014/main" xmlns="" id="{4579552D-1369-4DA7-A7E8-B26B43147ECA}"/>
              </a:ext>
            </a:extLst>
          </p:cNvPr>
          <p:cNvSpPr>
            <a:spLocks noGrp="1"/>
          </p:cNvSpPr>
          <p:nvPr>
            <p:ph idx="1"/>
          </p:nvPr>
        </p:nvSpPr>
        <p:spPr>
          <a:xfrm>
            <a:off x="838200" y="1690688"/>
            <a:ext cx="10515600" cy="4351338"/>
          </a:xfrm>
        </p:spPr>
        <p:txBody>
          <a:bodyPr rtlCol="0">
            <a:normAutofit/>
          </a:bodyPr>
          <a:lstStyle/>
          <a:p>
            <a:pPr marL="0" indent="0">
              <a:buClr>
                <a:schemeClr val="accent6"/>
              </a:buClr>
              <a:buNone/>
              <a:defRPr/>
            </a:pPr>
            <a:r>
              <a:rPr lang="lt-LT" sz="2000" u="sng" dirty="0">
                <a:solidFill>
                  <a:schemeClr val="accent1"/>
                </a:solidFill>
              </a:rPr>
              <a:t>3 pavyzdys: </a:t>
            </a:r>
          </a:p>
          <a:p>
            <a:pPr>
              <a:buClr>
                <a:schemeClr val="accent6"/>
              </a:buClr>
              <a:defRPr/>
            </a:pPr>
            <a:r>
              <a:rPr lang="lt-LT" sz="2000" dirty="0"/>
              <a:t>Projekto vykdytojas/partneris savo jėgomis rengia galimybių studiją (išlaidos biudžete nenurodomos);</a:t>
            </a:r>
          </a:p>
          <a:p>
            <a:pPr>
              <a:buClr>
                <a:schemeClr val="accent6"/>
              </a:buClr>
              <a:defRPr/>
            </a:pPr>
            <a:r>
              <a:rPr lang="lt-LT" sz="2000" dirty="0"/>
              <a:t>Perka tik pavienes konsultacijas (pvz. vartotojų apklausos), kurios duomenys naudojami galimybių studijoje;</a:t>
            </a:r>
          </a:p>
          <a:p>
            <a:pPr>
              <a:buClr>
                <a:schemeClr val="accent6"/>
              </a:buClr>
              <a:defRPr/>
            </a:pPr>
            <a:r>
              <a:rPr lang="lt-LT" sz="2000" dirty="0"/>
              <a:t>Konsultacijų išlaidos nurodomos 5.2 eilutėje;</a:t>
            </a:r>
          </a:p>
          <a:p>
            <a:pPr>
              <a:buClr>
                <a:schemeClr val="accent6"/>
              </a:buClr>
              <a:defRPr/>
            </a:pPr>
            <a:r>
              <a:rPr lang="lt-LT" sz="2000" dirty="0">
                <a:solidFill>
                  <a:srgbClr val="00B050"/>
                </a:solidFill>
              </a:rPr>
              <a:t>Konsultacijų išlaidos nelaikomos veiklų rangos išlaidomis, kadangi veikla (galimybių studijos parengimas) nėra pilna apimtimi perduota įgyvendinti trečiajai šaliai (t. y. didžiąją veiklos dalį atlieka pats projekto vykdytojas/partneris). </a:t>
            </a:r>
          </a:p>
          <a:p>
            <a:pPr>
              <a:buClr>
                <a:schemeClr val="accent6"/>
              </a:buClr>
              <a:defRPr/>
            </a:pPr>
            <a:endParaRPr lang="lt-LT" sz="2000" dirty="0">
              <a:solidFill>
                <a:srgbClr val="00B050"/>
              </a:solidFill>
            </a:endParaRPr>
          </a:p>
          <a:p>
            <a:pPr>
              <a:buClr>
                <a:schemeClr val="accent6"/>
              </a:buClr>
              <a:defRPr/>
            </a:pPr>
            <a:r>
              <a:rPr lang="lt-LT" sz="2000" dirty="0">
                <a:solidFill>
                  <a:srgbClr val="FF0000"/>
                </a:solidFill>
              </a:rPr>
              <a:t>Jei būtų perkamas galimybių studijos, verslo plano, techninio projekto, kito dokumento parengimas pilna apimtimi – laikoma veiklų rangos išlaidomis;</a:t>
            </a:r>
          </a:p>
          <a:p>
            <a:pPr>
              <a:buClr>
                <a:schemeClr val="accent6"/>
              </a:buClr>
              <a:defRPr/>
            </a:pPr>
            <a:endParaRPr lang="lt-LT" sz="2000" dirty="0">
              <a:solidFill>
                <a:srgbClr val="00B050"/>
              </a:solidFill>
            </a:endParaRPr>
          </a:p>
        </p:txBody>
      </p:sp>
    </p:spTree>
    <p:extLst>
      <p:ext uri="{BB962C8B-B14F-4D97-AF65-F5344CB8AC3E}">
        <p14:creationId xmlns:p14="http://schemas.microsoft.com/office/powerpoint/2010/main" val="23052017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9">
            <a:extLst>
              <a:ext uri="{FF2B5EF4-FFF2-40B4-BE49-F238E27FC236}">
                <a16:creationId xmlns:a16="http://schemas.microsoft.com/office/drawing/2014/main" xmlns="" id="{FE55E484-DBBD-4960-B421-65856D0D2495}"/>
              </a:ext>
            </a:extLst>
          </p:cNvPr>
          <p:cNvSpPr>
            <a:spLocks noGrp="1"/>
          </p:cNvSpPr>
          <p:nvPr>
            <p:ph type="title"/>
          </p:nvPr>
        </p:nvSpPr>
        <p:spPr>
          <a:xfrm>
            <a:off x="838200" y="113455"/>
            <a:ext cx="10515600" cy="1325563"/>
          </a:xfrm>
        </p:spPr>
        <p:txBody>
          <a:bodyPr/>
          <a:lstStyle/>
          <a:p>
            <a:pPr algn="l" eaLnBrk="1" hangingPunct="1"/>
            <a:r>
              <a:rPr lang="lt-LT" altLang="lt-LT" sz="3200" dirty="0">
                <a:solidFill>
                  <a:schemeClr val="accent1"/>
                </a:solidFill>
                <a:latin typeface="Arial Unicode MS" panose="020B0604020202020204" pitchFamily="34" charset="-128"/>
                <a:ea typeface="Arial Unicode MS" panose="020B0604020202020204" pitchFamily="34" charset="-128"/>
                <a:cs typeface="Arial Unicode MS" panose="020B0604020202020204" pitchFamily="34" charset="-128"/>
              </a:rPr>
              <a:t>Kokios išlaidos laikytinos veiklų rangos išlaidomis?</a:t>
            </a:r>
            <a:endParaRPr lang="en-US" altLang="lt-LT" sz="3200" dirty="0">
              <a:solidFill>
                <a:schemeClr val="accent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graphicFrame>
        <p:nvGraphicFramePr>
          <p:cNvPr id="2" name="Turinio vietos rezervavimo ženklas 1">
            <a:extLst>
              <a:ext uri="{FF2B5EF4-FFF2-40B4-BE49-F238E27FC236}">
                <a16:creationId xmlns:a16="http://schemas.microsoft.com/office/drawing/2014/main" xmlns="" id="{9F216A2D-D672-4C1A-AF29-EC78D003E59C}"/>
              </a:ext>
            </a:extLst>
          </p:cNvPr>
          <p:cNvGraphicFramePr>
            <a:graphicFrameLocks noGrp="1"/>
          </p:cNvGraphicFramePr>
          <p:nvPr>
            <p:ph idx="1"/>
            <p:extLst>
              <p:ext uri="{D42A27DB-BD31-4B8C-83A1-F6EECF244321}">
                <p14:modId xmlns:p14="http://schemas.microsoft.com/office/powerpoint/2010/main" val="2811062031"/>
              </p:ext>
            </p:extLst>
          </p:nvPr>
        </p:nvGraphicFramePr>
        <p:xfrm>
          <a:off x="838200" y="1299464"/>
          <a:ext cx="9631261" cy="5394960"/>
        </p:xfrm>
        <a:graphic>
          <a:graphicData uri="http://schemas.openxmlformats.org/drawingml/2006/table">
            <a:tbl>
              <a:tblPr firstRow="1" bandRow="1">
                <a:tableStyleId>{5C22544A-7EE6-4342-B048-85BDC9FD1C3A}</a:tableStyleId>
              </a:tblPr>
              <a:tblGrid>
                <a:gridCol w="3154960">
                  <a:extLst>
                    <a:ext uri="{9D8B030D-6E8A-4147-A177-3AD203B41FA5}">
                      <a16:colId xmlns:a16="http://schemas.microsoft.com/office/drawing/2014/main" xmlns="" val="204425789"/>
                    </a:ext>
                  </a:extLst>
                </a:gridCol>
                <a:gridCol w="6476301">
                  <a:extLst>
                    <a:ext uri="{9D8B030D-6E8A-4147-A177-3AD203B41FA5}">
                      <a16:colId xmlns:a16="http://schemas.microsoft.com/office/drawing/2014/main" xmlns="" val="2814375063"/>
                    </a:ext>
                  </a:extLst>
                </a:gridCol>
              </a:tblGrid>
              <a:tr h="347489">
                <a:tc>
                  <a:txBody>
                    <a:bodyPr/>
                    <a:lstStyle/>
                    <a:p>
                      <a:r>
                        <a:rPr lang="lt-LT" dirty="0"/>
                        <a:t>Išlaidų pobūdis</a:t>
                      </a:r>
                    </a:p>
                  </a:txBody>
                  <a:tcPr/>
                </a:tc>
                <a:tc>
                  <a:txBody>
                    <a:bodyPr/>
                    <a:lstStyle/>
                    <a:p>
                      <a:r>
                        <a:rPr lang="lt-LT" dirty="0"/>
                        <a:t>Ar veiklų rangos išlaidos?</a:t>
                      </a:r>
                    </a:p>
                  </a:txBody>
                  <a:tcPr/>
                </a:tc>
                <a:extLst>
                  <a:ext uri="{0D108BD9-81ED-4DB2-BD59-A6C34878D82A}">
                    <a16:rowId xmlns:a16="http://schemas.microsoft.com/office/drawing/2014/main" xmlns="" val="4020033803"/>
                  </a:ext>
                </a:extLst>
              </a:tr>
              <a:tr h="599775">
                <a:tc>
                  <a:txBody>
                    <a:bodyPr/>
                    <a:lstStyle/>
                    <a:p>
                      <a:r>
                        <a:rPr lang="lt-LT" dirty="0"/>
                        <a:t>Naujų prekių įsigijimo</a:t>
                      </a:r>
                    </a:p>
                  </a:txBody>
                  <a:tcPr/>
                </a:tc>
                <a:tc>
                  <a:txBody>
                    <a:bodyPr/>
                    <a:lstStyle/>
                    <a:p>
                      <a:r>
                        <a:rPr lang="lt-LT" dirty="0"/>
                        <a:t>Sprendžiama individualiai, priklauso nuo to, kas vykdo veiklą (siekia rezultato), kuriai naudojamos tos prekės</a:t>
                      </a:r>
                    </a:p>
                  </a:txBody>
                  <a:tcPr/>
                </a:tc>
                <a:extLst>
                  <a:ext uri="{0D108BD9-81ED-4DB2-BD59-A6C34878D82A}">
                    <a16:rowId xmlns:a16="http://schemas.microsoft.com/office/drawing/2014/main" xmlns="" val="2895393066"/>
                  </a:ext>
                </a:extLst>
              </a:tr>
              <a:tr h="856822">
                <a:tc>
                  <a:txBody>
                    <a:bodyPr/>
                    <a:lstStyle/>
                    <a:p>
                      <a:r>
                        <a:rPr lang="lt-LT" dirty="0"/>
                        <a:t>Darbų įsigijimo</a:t>
                      </a:r>
                    </a:p>
                  </a:txBody>
                  <a:tcPr/>
                </a:tc>
                <a:tc>
                  <a:txBody>
                    <a:bodyPr/>
                    <a:lstStyle/>
                    <a:p>
                      <a:r>
                        <a:rPr lang="lt-LT" dirty="0">
                          <a:solidFill>
                            <a:schemeClr val="tx1"/>
                          </a:solidFill>
                        </a:rPr>
                        <a:t>Jei biudžete nurodomos darbų išlaidos, vadinasi, yra samdomas rangovas </a:t>
                      </a:r>
                      <a:r>
                        <a:rPr lang="lt-LT" dirty="0">
                          <a:solidFill>
                            <a:srgbClr val="C00000"/>
                          </a:solidFill>
                        </a:rPr>
                        <a:t>– visos darbų įsigijimo išlaidos (100 proc.) pagal šią eilutę priskiriamos veiklų rangos išlaidoms</a:t>
                      </a:r>
                      <a:endParaRPr lang="lt-LT" dirty="0"/>
                    </a:p>
                  </a:txBody>
                  <a:tcPr/>
                </a:tc>
                <a:extLst>
                  <a:ext uri="{0D108BD9-81ED-4DB2-BD59-A6C34878D82A}">
                    <a16:rowId xmlns:a16="http://schemas.microsoft.com/office/drawing/2014/main" xmlns="" val="1367356713"/>
                  </a:ext>
                </a:extLst>
              </a:tr>
              <a:tr h="599775">
                <a:tc>
                  <a:txBody>
                    <a:bodyPr/>
                    <a:lstStyle/>
                    <a:p>
                      <a:r>
                        <a:rPr lang="lt-LT" dirty="0"/>
                        <a:t>Paslaugų įsigijimo</a:t>
                      </a:r>
                    </a:p>
                  </a:txBody>
                  <a:tcPr/>
                </a:tc>
                <a:tc>
                  <a:txBody>
                    <a:bodyPr/>
                    <a:lstStyle/>
                    <a:p>
                      <a:r>
                        <a:rPr lang="lt-LT" dirty="0"/>
                        <a:t>Sprendžiama individualiai, priklauso nuo to, kas vykdo veiklą (siekia rezultato), dėl kurios perkamos paslaugos</a:t>
                      </a:r>
                    </a:p>
                  </a:txBody>
                  <a:tcPr/>
                </a:tc>
                <a:extLst>
                  <a:ext uri="{0D108BD9-81ED-4DB2-BD59-A6C34878D82A}">
                    <a16:rowId xmlns:a16="http://schemas.microsoft.com/office/drawing/2014/main" xmlns="" val="3927598497"/>
                  </a:ext>
                </a:extLst>
              </a:tr>
              <a:tr h="599775">
                <a:tc>
                  <a:txBody>
                    <a:bodyPr/>
                    <a:lstStyle/>
                    <a:p>
                      <a:r>
                        <a:rPr lang="lt-LT" dirty="0"/>
                        <a:t>Bendrosios išlaidos</a:t>
                      </a:r>
                    </a:p>
                  </a:txBody>
                  <a:tcPr/>
                </a:tc>
                <a:tc>
                  <a:txBody>
                    <a:bodyPr/>
                    <a:lstStyle/>
                    <a:p>
                      <a:r>
                        <a:rPr lang="lt-LT" dirty="0"/>
                        <a:t>Sprendžiama individualiai, daugeliu atveju laikoma veiklų rangos išlaidomis</a:t>
                      </a:r>
                    </a:p>
                  </a:txBody>
                  <a:tcPr/>
                </a:tc>
                <a:extLst>
                  <a:ext uri="{0D108BD9-81ED-4DB2-BD59-A6C34878D82A}">
                    <a16:rowId xmlns:a16="http://schemas.microsoft.com/office/drawing/2014/main" xmlns="" val="3442975570"/>
                  </a:ext>
                </a:extLst>
              </a:tr>
              <a:tr h="856822">
                <a:tc>
                  <a:txBody>
                    <a:bodyPr/>
                    <a:lstStyle/>
                    <a:p>
                      <a:r>
                        <a:rPr lang="lt-LT" dirty="0"/>
                        <a:t>Viešinimo išlaidos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lt-LT" dirty="0"/>
                        <a:t>Sprendžiama individualiai, priklauso nuo to, kas vykdo viešinimo veiklą (siekia rezultato). Plakato ar stendo išlaidos gamybos ir įrengimo (kai perkama iš trečiųjų šalių) išlaidos priskiriamos veiklų rangos išlaidoms</a:t>
                      </a:r>
                    </a:p>
                  </a:txBody>
                  <a:tcPr/>
                </a:tc>
                <a:extLst>
                  <a:ext uri="{0D108BD9-81ED-4DB2-BD59-A6C34878D82A}">
                    <a16:rowId xmlns:a16="http://schemas.microsoft.com/office/drawing/2014/main" xmlns="" val="2815727207"/>
                  </a:ext>
                </a:extLst>
              </a:tr>
              <a:tr h="347489">
                <a:tc>
                  <a:txBody>
                    <a:bodyPr/>
                    <a:lstStyle/>
                    <a:p>
                      <a:r>
                        <a:rPr lang="lt-LT" dirty="0"/>
                        <a:t>Savanoriškas darbas</a:t>
                      </a:r>
                    </a:p>
                  </a:txBody>
                  <a:tcPr/>
                </a:tc>
                <a:tc>
                  <a:txBody>
                    <a:bodyPr/>
                    <a:lstStyle/>
                    <a:p>
                      <a:r>
                        <a:rPr lang="lt-LT" dirty="0">
                          <a:solidFill>
                            <a:schemeClr val="accent6">
                              <a:lumMod val="75000"/>
                            </a:schemeClr>
                          </a:solidFill>
                        </a:rPr>
                        <a:t>Ne </a:t>
                      </a:r>
                      <a:r>
                        <a:rPr lang="lt-LT" dirty="0"/>
                        <a:t>– šios išlaidos nepriskiriamos veiklų rangos išlaidoms</a:t>
                      </a:r>
                    </a:p>
                  </a:txBody>
                  <a:tcPr/>
                </a:tc>
                <a:extLst>
                  <a:ext uri="{0D108BD9-81ED-4DB2-BD59-A6C34878D82A}">
                    <a16:rowId xmlns:a16="http://schemas.microsoft.com/office/drawing/2014/main" xmlns="" val="970116925"/>
                  </a:ext>
                </a:extLst>
              </a:tr>
              <a:tr h="599775">
                <a:tc>
                  <a:txBody>
                    <a:bodyPr/>
                    <a:lstStyle/>
                    <a:p>
                      <a:r>
                        <a:rPr lang="lt-LT" dirty="0"/>
                        <a:t>Nekilnojamasis turtas</a:t>
                      </a:r>
                    </a:p>
                  </a:txBody>
                  <a:tcPr/>
                </a:tc>
                <a:tc>
                  <a:txBody>
                    <a:bodyPr/>
                    <a:lstStyle/>
                    <a:p>
                      <a:r>
                        <a:rPr lang="lt-LT" dirty="0">
                          <a:solidFill>
                            <a:srgbClr val="C00000"/>
                          </a:solidFill>
                        </a:rPr>
                        <a:t>Taip </a:t>
                      </a:r>
                      <a:r>
                        <a:rPr lang="lt-LT" dirty="0"/>
                        <a:t>- visos išlaidos (100 proc.) pagal šią eilutę priskiriamos veiklų rangos išlaidoms</a:t>
                      </a:r>
                    </a:p>
                  </a:txBody>
                  <a:tcPr/>
                </a:tc>
                <a:extLst>
                  <a:ext uri="{0D108BD9-81ED-4DB2-BD59-A6C34878D82A}">
                    <a16:rowId xmlns:a16="http://schemas.microsoft.com/office/drawing/2014/main" xmlns="" val="1225980066"/>
                  </a:ext>
                </a:extLst>
              </a:tr>
            </a:tbl>
          </a:graphicData>
        </a:graphic>
      </p:graphicFrame>
    </p:spTree>
    <p:extLst>
      <p:ext uri="{BB962C8B-B14F-4D97-AF65-F5344CB8AC3E}">
        <p14:creationId xmlns:p14="http://schemas.microsoft.com/office/powerpoint/2010/main" val="7667029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9">
            <a:extLst>
              <a:ext uri="{FF2B5EF4-FFF2-40B4-BE49-F238E27FC236}">
                <a16:creationId xmlns:a16="http://schemas.microsoft.com/office/drawing/2014/main" xmlns="" id="{C9700CB1-A6C1-4FCE-96BF-A17C74467A91}"/>
              </a:ext>
            </a:extLst>
          </p:cNvPr>
          <p:cNvSpPr>
            <a:spLocks noGrp="1"/>
          </p:cNvSpPr>
          <p:nvPr>
            <p:ph type="title" idx="4294967295"/>
          </p:nvPr>
        </p:nvSpPr>
        <p:spPr/>
        <p:txBody>
          <a:bodyPr/>
          <a:lstStyle/>
          <a:p>
            <a:pPr algn="l" eaLnBrk="1" hangingPunct="1"/>
            <a:r>
              <a:rPr lang="lt-LT" altLang="lt-LT" sz="3200" dirty="0">
                <a:solidFill>
                  <a:schemeClr val="accent1"/>
                </a:solidFill>
                <a:latin typeface="Arial Unicode MS" panose="020B0604020202020204" pitchFamily="34" charset="-128"/>
              </a:rPr>
              <a:t>FN taikymas projekto įgyvendinimo metu</a:t>
            </a:r>
            <a:endParaRPr lang="en-US" altLang="lt-LT" sz="3200" dirty="0">
              <a:solidFill>
                <a:schemeClr val="accent1"/>
              </a:solidFill>
              <a:latin typeface="Arial Unicode MS" panose="020B0604020202020204" pitchFamily="34" charset="-128"/>
            </a:endParaRPr>
          </a:p>
        </p:txBody>
      </p:sp>
      <p:sp>
        <p:nvSpPr>
          <p:cNvPr id="66563" name="Rectangle 10">
            <a:extLst>
              <a:ext uri="{FF2B5EF4-FFF2-40B4-BE49-F238E27FC236}">
                <a16:creationId xmlns:a16="http://schemas.microsoft.com/office/drawing/2014/main" xmlns="" id="{8943FF69-0125-477D-9746-E0BFDB98B4B8}"/>
              </a:ext>
            </a:extLst>
          </p:cNvPr>
          <p:cNvSpPr>
            <a:spLocks noGrp="1"/>
          </p:cNvSpPr>
          <p:nvPr>
            <p:ph type="body" idx="4294967295"/>
          </p:nvPr>
        </p:nvSpPr>
        <p:spPr>
          <a:xfrm>
            <a:off x="1981200" y="1484313"/>
            <a:ext cx="8229600" cy="4641850"/>
          </a:xfrm>
        </p:spPr>
        <p:txBody>
          <a:bodyPr/>
          <a:lstStyle/>
          <a:p>
            <a:pPr marL="609600" indent="-609600">
              <a:spcBef>
                <a:spcPct val="50000"/>
              </a:spcBef>
            </a:pPr>
            <a:r>
              <a:rPr lang="lt-LT" altLang="lt-LT" sz="2000" dirty="0"/>
              <a:t>Projekto paraiškoje </a:t>
            </a:r>
            <a:r>
              <a:rPr lang="en-US" altLang="lt-LT" sz="2000" dirty="0" err="1"/>
              <a:t>parei</a:t>
            </a:r>
            <a:r>
              <a:rPr lang="lt-LT" altLang="lt-LT" sz="2000" dirty="0" err="1"/>
              <a:t>škėjas</a:t>
            </a:r>
            <a:r>
              <a:rPr lang="lt-LT" altLang="lt-LT" sz="2000" dirty="0"/>
              <a:t> gali nurodyti </a:t>
            </a:r>
            <a:r>
              <a:rPr lang="lt-LT" altLang="lt-LT" sz="2000" dirty="0">
                <a:solidFill>
                  <a:schemeClr val="accent1"/>
                </a:solidFill>
              </a:rPr>
              <a:t>mažesnę negu pagal Aprašą taikytina FN</a:t>
            </a:r>
            <a:r>
              <a:rPr lang="lt-LT" altLang="lt-LT" sz="2000" dirty="0">
                <a:solidFill>
                  <a:schemeClr val="hlink"/>
                </a:solidFill>
              </a:rPr>
              <a:t>. </a:t>
            </a:r>
            <a:r>
              <a:rPr lang="lt-LT" altLang="lt-LT" sz="2000" dirty="0"/>
              <a:t>Tokiu atveju paramos sutartyje nustatoma pareiškėjo nurodyta FN;</a:t>
            </a:r>
          </a:p>
          <a:p>
            <a:pPr marL="609600" indent="-609600">
              <a:spcBef>
                <a:spcPct val="50000"/>
              </a:spcBef>
            </a:pPr>
            <a:r>
              <a:rPr lang="lt-LT" altLang="lt-LT" sz="2000" dirty="0"/>
              <a:t>Netiesioginės išlaidos pagal FN apmokamos su kiekvienu mokėjimo prašymu. Netiesioginių išlaidų suma apskaičiuojama </a:t>
            </a:r>
            <a:r>
              <a:rPr lang="lt-LT" altLang="lt-LT" sz="2000" dirty="0">
                <a:solidFill>
                  <a:schemeClr val="accent1"/>
                </a:solidFill>
              </a:rPr>
              <a:t>tinkamų finansuoti tiesioginių išlaidų</a:t>
            </a:r>
            <a:r>
              <a:rPr lang="lt-LT" altLang="lt-LT" sz="2000" dirty="0"/>
              <a:t> sumą padauginus iš paramos sutartyje nustatytos FN;</a:t>
            </a:r>
          </a:p>
          <a:p>
            <a:pPr marL="609600" indent="-609600">
              <a:spcBef>
                <a:spcPct val="50000"/>
              </a:spcBef>
            </a:pPr>
            <a:r>
              <a:rPr lang="lt-LT" altLang="lt-LT" sz="2000" dirty="0"/>
              <a:t>Jei nustatomos netinkamos finansuoti tiesiogines projekto išlaidas, nuo jų pagal FN apskaičiuotos netiesioginės išlaidos taip pat pripažįstamos netinkamomis finansuoti;</a:t>
            </a:r>
          </a:p>
          <a:p>
            <a:pPr marL="609600" indent="-609600">
              <a:spcBef>
                <a:spcPct val="50000"/>
              </a:spcBef>
            </a:pPr>
            <a:r>
              <a:rPr lang="lt-LT" altLang="lt-LT" sz="2000" dirty="0"/>
              <a:t>Jei projekto vykdytojo faktinės išlaidos yra didesnės negu apmokamos pagal FN, </a:t>
            </a:r>
            <a:r>
              <a:rPr lang="lt-LT" altLang="lt-LT" sz="2000" dirty="0">
                <a:solidFill>
                  <a:schemeClr val="accent1"/>
                </a:solidFill>
              </a:rPr>
              <a:t>skirtumą jis apmoka iš savo nuosavų lėšų </a:t>
            </a:r>
            <a:r>
              <a:rPr lang="lt-LT" altLang="lt-LT" sz="2000" dirty="0"/>
              <a:t>(nelaikoma tinkamomis finansuoti išlaidomis)</a:t>
            </a:r>
          </a:p>
          <a:p>
            <a:pPr marL="609600" indent="-609600"/>
            <a:endParaRPr lang="en-US" altLang="lt-LT" dirty="0"/>
          </a:p>
        </p:txBody>
      </p:sp>
    </p:spTree>
    <p:extLst>
      <p:ext uri="{BB962C8B-B14F-4D97-AF65-F5344CB8AC3E}">
        <p14:creationId xmlns:p14="http://schemas.microsoft.com/office/powerpoint/2010/main" val="31629312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9">
            <a:extLst>
              <a:ext uri="{FF2B5EF4-FFF2-40B4-BE49-F238E27FC236}">
                <a16:creationId xmlns:a16="http://schemas.microsoft.com/office/drawing/2014/main" xmlns="" id="{A7E39255-6D6C-4A3F-ABA9-0276FF6AD78C}"/>
              </a:ext>
            </a:extLst>
          </p:cNvPr>
          <p:cNvSpPr>
            <a:spLocks noGrp="1"/>
          </p:cNvSpPr>
          <p:nvPr>
            <p:ph type="title" idx="4294967295"/>
          </p:nvPr>
        </p:nvSpPr>
        <p:spPr/>
        <p:txBody>
          <a:bodyPr/>
          <a:lstStyle/>
          <a:p>
            <a:pPr algn="l" eaLnBrk="1" hangingPunct="1"/>
            <a:r>
              <a:rPr lang="lt-LT" altLang="lt-LT" sz="3200" dirty="0">
                <a:solidFill>
                  <a:schemeClr val="accent1"/>
                </a:solidFill>
                <a:latin typeface="Arial Unicode MS" panose="020B0604020202020204" pitchFamily="34" charset="-128"/>
              </a:rPr>
              <a:t>Netiesioginių išlaidų fiksuotosios normos (FN) nauda</a:t>
            </a:r>
            <a:endParaRPr lang="en-US" altLang="lt-LT" sz="3200" dirty="0">
              <a:solidFill>
                <a:schemeClr val="accent1"/>
              </a:solidFill>
              <a:latin typeface="Arial Unicode MS" panose="020B0604020202020204" pitchFamily="34" charset="-128"/>
            </a:endParaRPr>
          </a:p>
        </p:txBody>
      </p:sp>
      <p:sp>
        <p:nvSpPr>
          <p:cNvPr id="6154" name="Rectangle 10">
            <a:extLst>
              <a:ext uri="{FF2B5EF4-FFF2-40B4-BE49-F238E27FC236}">
                <a16:creationId xmlns:a16="http://schemas.microsoft.com/office/drawing/2014/main" xmlns="" id="{1C9B2B25-20B9-42A9-ADCD-4D35738AFAA5}"/>
              </a:ext>
            </a:extLst>
          </p:cNvPr>
          <p:cNvSpPr>
            <a:spLocks noGrp="1"/>
          </p:cNvSpPr>
          <p:nvPr>
            <p:ph type="body" idx="4294967295"/>
          </p:nvPr>
        </p:nvSpPr>
        <p:spPr>
          <a:xfrm>
            <a:off x="1992313" y="1484313"/>
            <a:ext cx="8229600" cy="4641850"/>
          </a:xfrm>
        </p:spPr>
        <p:txBody>
          <a:bodyPr>
            <a:normAutofit/>
          </a:bodyPr>
          <a:lstStyle/>
          <a:p>
            <a:pPr marL="609600" indent="-609600">
              <a:spcBef>
                <a:spcPct val="50000"/>
              </a:spcBef>
              <a:defRPr/>
            </a:pPr>
            <a:r>
              <a:rPr lang="lt-LT" altLang="lt-LT" sz="2400" dirty="0"/>
              <a:t>Projekto netiesioginėms (administravimo) išlaidoms skiriamas projekto sutartyje nustatytas lėšų procentas;</a:t>
            </a:r>
          </a:p>
          <a:p>
            <a:pPr marL="609600" indent="-609600">
              <a:spcBef>
                <a:spcPct val="50000"/>
              </a:spcBef>
              <a:defRPr/>
            </a:pPr>
            <a:r>
              <a:rPr lang="lt-LT" altLang="lt-LT" sz="2400" dirty="0"/>
              <a:t>Netiesioginės išlaidos gali sudaryti </a:t>
            </a:r>
            <a:r>
              <a:rPr lang="lt-LT" altLang="lt-LT" sz="2400" dirty="0">
                <a:solidFill>
                  <a:schemeClr val="accent1"/>
                </a:solidFill>
              </a:rPr>
              <a:t>nuo 12 iki 24 proc. </a:t>
            </a:r>
            <a:r>
              <a:rPr lang="lt-LT" altLang="lt-LT" sz="2400" dirty="0"/>
              <a:t>nuo tinkamų finansuoti</a:t>
            </a:r>
            <a:r>
              <a:rPr lang="en-US" altLang="lt-LT" sz="2400" dirty="0"/>
              <a:t> (</a:t>
            </a:r>
            <a:r>
              <a:rPr lang="en-US" altLang="lt-LT" sz="2400" dirty="0" err="1"/>
              <a:t>tiesiogini</a:t>
            </a:r>
            <a:r>
              <a:rPr lang="lt-LT" altLang="lt-LT" sz="2400" dirty="0"/>
              <a:t>ų) projekto išlaidų;</a:t>
            </a:r>
          </a:p>
          <a:p>
            <a:pPr marL="609600" indent="-609600">
              <a:spcBef>
                <a:spcPct val="50000"/>
              </a:spcBef>
              <a:defRPr/>
            </a:pPr>
            <a:r>
              <a:rPr lang="lt-LT" altLang="lt-LT" sz="2400" dirty="0"/>
              <a:t>Netiesioginių išlaidų suma mokėjimo prašymuose </a:t>
            </a:r>
            <a:r>
              <a:rPr lang="lt-LT" altLang="lt-LT" sz="2400" dirty="0">
                <a:solidFill>
                  <a:schemeClr val="accent1"/>
                </a:solidFill>
              </a:rPr>
              <a:t>apskaičiuojamos labai paprastai </a:t>
            </a:r>
            <a:r>
              <a:rPr lang="lt-LT" altLang="lt-LT" sz="2400" dirty="0"/>
              <a:t>(tiesioginės išlaidos x FN);</a:t>
            </a:r>
          </a:p>
          <a:p>
            <a:pPr marL="609600" indent="-609600">
              <a:spcBef>
                <a:spcPct val="50000"/>
              </a:spcBef>
              <a:defRPr/>
            </a:pPr>
            <a:r>
              <a:rPr lang="lt-LT" altLang="lt-LT" sz="2400" dirty="0"/>
              <a:t>Taikant FN, netiesioginių išlaidų </a:t>
            </a:r>
            <a:r>
              <a:rPr lang="lt-LT" altLang="lt-LT" sz="2400" dirty="0">
                <a:solidFill>
                  <a:schemeClr val="accent1"/>
                </a:solidFill>
              </a:rPr>
              <a:t>NEREIKIA PAGRĮSTI</a:t>
            </a:r>
            <a:r>
              <a:rPr lang="lt-LT" altLang="lt-LT" sz="2400" dirty="0"/>
              <a:t> išlaidų pagrindimo ir apmokėjimo įrodymo dokumentais (išskyrus vieną išimtį...)</a:t>
            </a:r>
            <a:endParaRPr lang="en-US" altLang="lt-LT" sz="2400" dirty="0"/>
          </a:p>
        </p:txBody>
      </p:sp>
    </p:spTree>
    <p:extLst>
      <p:ext uri="{BB962C8B-B14F-4D97-AF65-F5344CB8AC3E}">
        <p14:creationId xmlns:p14="http://schemas.microsoft.com/office/powerpoint/2010/main" val="28668097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9">
            <a:extLst>
              <a:ext uri="{FF2B5EF4-FFF2-40B4-BE49-F238E27FC236}">
                <a16:creationId xmlns:a16="http://schemas.microsoft.com/office/drawing/2014/main" xmlns="" id="{C9700CB1-A6C1-4FCE-96BF-A17C74467A91}"/>
              </a:ext>
            </a:extLst>
          </p:cNvPr>
          <p:cNvSpPr>
            <a:spLocks noGrp="1"/>
          </p:cNvSpPr>
          <p:nvPr>
            <p:ph type="title" idx="4294967295"/>
          </p:nvPr>
        </p:nvSpPr>
        <p:spPr/>
        <p:txBody>
          <a:bodyPr/>
          <a:lstStyle/>
          <a:p>
            <a:pPr algn="l" eaLnBrk="1" hangingPunct="1"/>
            <a:r>
              <a:rPr lang="lt-LT" altLang="lt-LT" sz="3200" dirty="0">
                <a:solidFill>
                  <a:schemeClr val="accent1"/>
                </a:solidFill>
                <a:latin typeface="Arial Unicode MS" panose="020B0604020202020204" pitchFamily="34" charset="-128"/>
              </a:rPr>
              <a:t>Išlaidų pagrindimas taikant FN (1)</a:t>
            </a:r>
            <a:endParaRPr lang="en-US" altLang="lt-LT" sz="3200" dirty="0">
              <a:solidFill>
                <a:schemeClr val="accent1"/>
              </a:solidFill>
              <a:latin typeface="Arial Unicode MS" panose="020B0604020202020204" pitchFamily="34" charset="-128"/>
            </a:endParaRPr>
          </a:p>
        </p:txBody>
      </p:sp>
      <p:sp>
        <p:nvSpPr>
          <p:cNvPr id="66563" name="Rectangle 10">
            <a:extLst>
              <a:ext uri="{FF2B5EF4-FFF2-40B4-BE49-F238E27FC236}">
                <a16:creationId xmlns:a16="http://schemas.microsoft.com/office/drawing/2014/main" xmlns="" id="{8943FF69-0125-477D-9746-E0BFDB98B4B8}"/>
              </a:ext>
            </a:extLst>
          </p:cNvPr>
          <p:cNvSpPr>
            <a:spLocks noGrp="1"/>
          </p:cNvSpPr>
          <p:nvPr>
            <p:ph type="body" idx="4294967295"/>
          </p:nvPr>
        </p:nvSpPr>
        <p:spPr>
          <a:xfrm>
            <a:off x="1981200" y="1484313"/>
            <a:ext cx="8229600" cy="4641850"/>
          </a:xfrm>
        </p:spPr>
        <p:txBody>
          <a:bodyPr>
            <a:normAutofit/>
          </a:bodyPr>
          <a:lstStyle/>
          <a:p>
            <a:pPr marL="609600" indent="-609600"/>
            <a:r>
              <a:rPr lang="lt-LT" altLang="lt-LT" sz="2000" dirty="0"/>
              <a:t>Kai projekto netiesioginės išlaidos apmokamos taikant paramos sutartyje nustatytą FN, su MP neprašoma teikti šių išlaidų pagrindimo ir apmokėjimo įrodymo dokumentų;</a:t>
            </a:r>
          </a:p>
          <a:p>
            <a:pPr marL="609600" indent="-609600"/>
            <a:r>
              <a:rPr lang="lt-LT" altLang="lt-LT" sz="2000" b="1" dirty="0"/>
              <a:t>Išskyrus vieną atvejį</a:t>
            </a:r>
            <a:r>
              <a:rPr lang="lt-LT" altLang="lt-LT" sz="2000" dirty="0"/>
              <a:t>, kai:</a:t>
            </a:r>
          </a:p>
          <a:p>
            <a:pPr marL="1066800" lvl="1" indent="-609600"/>
            <a:r>
              <a:rPr lang="lt-LT" altLang="lt-LT" sz="2000" dirty="0"/>
              <a:t>veiklų rangos išlaidų dalis (nuo visų tiesioginių tinkamų finansuoti projekto išlaidų) lygi 100 proc., </a:t>
            </a:r>
          </a:p>
          <a:p>
            <a:pPr marL="0" indent="0">
              <a:buNone/>
            </a:pPr>
            <a:r>
              <a:rPr lang="lt-LT" altLang="lt-LT" sz="2000" dirty="0"/>
              <a:t>	</a:t>
            </a:r>
            <a:r>
              <a:rPr lang="lt-LT" altLang="lt-LT" sz="2000" b="1" u="sng" dirty="0"/>
              <a:t>IR</a:t>
            </a:r>
          </a:p>
          <a:p>
            <a:pPr marL="1066800" lvl="1" indent="-609600"/>
            <a:r>
              <a:rPr lang="lt-LT" altLang="lt-LT" sz="2000" dirty="0"/>
              <a:t>projekto administravimas  pilna apimtimi (100 proc.) perduotas (pagal paslaugų sutartį) trečiajai šaliai (paslaugų tiekėjui). </a:t>
            </a:r>
          </a:p>
          <a:p>
            <a:pPr marL="0" indent="0">
              <a:buNone/>
            </a:pPr>
            <a:endParaRPr lang="lt-LT" altLang="lt-LT" sz="2000" i="1" dirty="0">
              <a:solidFill>
                <a:schemeClr val="accent1"/>
              </a:solidFill>
            </a:endParaRPr>
          </a:p>
          <a:p>
            <a:pPr marL="0" indent="0" algn="ctr">
              <a:buNone/>
            </a:pPr>
            <a:r>
              <a:rPr lang="lt-LT" altLang="lt-LT" sz="2000" i="1" dirty="0">
                <a:solidFill>
                  <a:schemeClr val="accent1"/>
                </a:solidFill>
              </a:rPr>
              <a:t>Tokiu atveju projekto netiesioginės išlaidos grindžiamos išlaidų pagrindimo ir išlaidų apmokėjimo įrodymo dokumentais ir apmokamos pagal faktą, neviršijant taikant nustatytą FN (12 proc.) apskaičiuotos netiesioginių išlaidų sumos.</a:t>
            </a:r>
          </a:p>
          <a:p>
            <a:pPr marL="609600" indent="-609600"/>
            <a:endParaRPr lang="lt-LT" altLang="lt-LT" sz="2000" dirty="0"/>
          </a:p>
          <a:p>
            <a:pPr lvl="1"/>
            <a:endParaRPr lang="en-US" altLang="lt-LT" dirty="0"/>
          </a:p>
        </p:txBody>
      </p:sp>
    </p:spTree>
    <p:extLst>
      <p:ext uri="{BB962C8B-B14F-4D97-AF65-F5344CB8AC3E}">
        <p14:creationId xmlns:p14="http://schemas.microsoft.com/office/powerpoint/2010/main" val="36223304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9">
            <a:extLst>
              <a:ext uri="{FF2B5EF4-FFF2-40B4-BE49-F238E27FC236}">
                <a16:creationId xmlns:a16="http://schemas.microsoft.com/office/drawing/2014/main" xmlns="" id="{C9700CB1-A6C1-4FCE-96BF-A17C74467A91}"/>
              </a:ext>
            </a:extLst>
          </p:cNvPr>
          <p:cNvSpPr>
            <a:spLocks noGrp="1"/>
          </p:cNvSpPr>
          <p:nvPr>
            <p:ph type="title" idx="4294967295"/>
          </p:nvPr>
        </p:nvSpPr>
        <p:spPr/>
        <p:txBody>
          <a:bodyPr/>
          <a:lstStyle/>
          <a:p>
            <a:pPr algn="l" eaLnBrk="1" hangingPunct="1"/>
            <a:r>
              <a:rPr lang="lt-LT" altLang="lt-LT" sz="3200" dirty="0">
                <a:solidFill>
                  <a:schemeClr val="accent1"/>
                </a:solidFill>
                <a:latin typeface="Arial Unicode MS" panose="020B0604020202020204" pitchFamily="34" charset="-128"/>
              </a:rPr>
              <a:t>Išlaidų pagrindimas taikant FN (2)</a:t>
            </a:r>
            <a:endParaRPr lang="en-US" altLang="lt-LT" sz="3200" dirty="0">
              <a:solidFill>
                <a:schemeClr val="accent1"/>
              </a:solidFill>
              <a:latin typeface="Arial Unicode MS" panose="020B0604020202020204" pitchFamily="34" charset="-128"/>
            </a:endParaRPr>
          </a:p>
        </p:txBody>
      </p:sp>
      <p:sp>
        <p:nvSpPr>
          <p:cNvPr id="66563" name="Rectangle 10">
            <a:extLst>
              <a:ext uri="{FF2B5EF4-FFF2-40B4-BE49-F238E27FC236}">
                <a16:creationId xmlns:a16="http://schemas.microsoft.com/office/drawing/2014/main" xmlns="" id="{8943FF69-0125-477D-9746-E0BFDB98B4B8}"/>
              </a:ext>
            </a:extLst>
          </p:cNvPr>
          <p:cNvSpPr>
            <a:spLocks noGrp="1"/>
          </p:cNvSpPr>
          <p:nvPr>
            <p:ph type="body" idx="4294967295"/>
          </p:nvPr>
        </p:nvSpPr>
        <p:spPr>
          <a:xfrm>
            <a:off x="1981200" y="1484313"/>
            <a:ext cx="8229600" cy="4641850"/>
          </a:xfrm>
        </p:spPr>
        <p:txBody>
          <a:bodyPr>
            <a:normAutofit/>
          </a:bodyPr>
          <a:lstStyle/>
          <a:p>
            <a:pPr marL="0" indent="0">
              <a:buNone/>
            </a:pPr>
            <a:endParaRPr lang="lt-LT" altLang="lt-LT" sz="2000" dirty="0"/>
          </a:p>
          <a:p>
            <a:pPr lvl="1"/>
            <a:endParaRPr lang="en-US" altLang="lt-LT" dirty="0"/>
          </a:p>
        </p:txBody>
      </p:sp>
      <p:graphicFrame>
        <p:nvGraphicFramePr>
          <p:cNvPr id="2" name="Lentelė 1">
            <a:extLst>
              <a:ext uri="{FF2B5EF4-FFF2-40B4-BE49-F238E27FC236}">
                <a16:creationId xmlns:a16="http://schemas.microsoft.com/office/drawing/2014/main" xmlns="" id="{48C4A0CB-6623-42E3-823F-B305E8A2B76E}"/>
              </a:ext>
            </a:extLst>
          </p:cNvPr>
          <p:cNvGraphicFramePr>
            <a:graphicFrameLocks noGrp="1"/>
          </p:cNvGraphicFramePr>
          <p:nvPr>
            <p:extLst>
              <p:ext uri="{D42A27DB-BD31-4B8C-83A1-F6EECF244321}">
                <p14:modId xmlns:p14="http://schemas.microsoft.com/office/powerpoint/2010/main" val="3595574776"/>
              </p:ext>
            </p:extLst>
          </p:nvPr>
        </p:nvGraphicFramePr>
        <p:xfrm>
          <a:off x="1309190" y="1793558"/>
          <a:ext cx="9411063" cy="4023360"/>
        </p:xfrm>
        <a:graphic>
          <a:graphicData uri="http://schemas.openxmlformats.org/drawingml/2006/table">
            <a:tbl>
              <a:tblPr firstRow="1" bandRow="1">
                <a:tableStyleId>{69012ECD-51FC-41F1-AA8D-1B2483CD663E}</a:tableStyleId>
              </a:tblPr>
              <a:tblGrid>
                <a:gridCol w="3137021">
                  <a:extLst>
                    <a:ext uri="{9D8B030D-6E8A-4147-A177-3AD203B41FA5}">
                      <a16:colId xmlns:a16="http://schemas.microsoft.com/office/drawing/2014/main" xmlns="" val="969999508"/>
                    </a:ext>
                  </a:extLst>
                </a:gridCol>
                <a:gridCol w="3137021">
                  <a:extLst>
                    <a:ext uri="{9D8B030D-6E8A-4147-A177-3AD203B41FA5}">
                      <a16:colId xmlns:a16="http://schemas.microsoft.com/office/drawing/2014/main" xmlns="" val="2884213417"/>
                    </a:ext>
                  </a:extLst>
                </a:gridCol>
                <a:gridCol w="3137021">
                  <a:extLst>
                    <a:ext uri="{9D8B030D-6E8A-4147-A177-3AD203B41FA5}">
                      <a16:colId xmlns:a16="http://schemas.microsoft.com/office/drawing/2014/main" xmlns="" val="2098915210"/>
                    </a:ext>
                  </a:extLst>
                </a:gridCol>
              </a:tblGrid>
              <a:tr h="370840">
                <a:tc>
                  <a:txBody>
                    <a:bodyPr/>
                    <a:lstStyle/>
                    <a:p>
                      <a:pPr algn="ctr"/>
                      <a:r>
                        <a:rPr lang="lt-LT" dirty="0"/>
                        <a:t>Tiesioginių išlaidų veiklų rangos proc.</a:t>
                      </a:r>
                    </a:p>
                  </a:txBody>
                  <a:tcPr/>
                </a:tc>
                <a:tc>
                  <a:txBody>
                    <a:bodyPr/>
                    <a:lstStyle/>
                    <a:p>
                      <a:pPr algn="ctr"/>
                      <a:r>
                        <a:rPr lang="lt-LT" dirty="0"/>
                        <a:t>Netiesioginių išlaidų veiklų rangos proc.</a:t>
                      </a:r>
                    </a:p>
                  </a:txBody>
                  <a:tcPr/>
                </a:tc>
                <a:tc>
                  <a:txBody>
                    <a:bodyPr/>
                    <a:lstStyle/>
                    <a:p>
                      <a:r>
                        <a:rPr lang="lt-LT" dirty="0"/>
                        <a:t>FN taikymas</a:t>
                      </a:r>
                    </a:p>
                  </a:txBody>
                  <a:tcPr/>
                </a:tc>
                <a:extLst>
                  <a:ext uri="{0D108BD9-81ED-4DB2-BD59-A6C34878D82A}">
                    <a16:rowId xmlns:a16="http://schemas.microsoft.com/office/drawing/2014/main" xmlns="" val="1961350232"/>
                  </a:ext>
                </a:extLst>
              </a:tr>
              <a:tr h="370840">
                <a:tc>
                  <a:txBody>
                    <a:bodyPr/>
                    <a:lstStyle/>
                    <a:p>
                      <a:pPr algn="ctr"/>
                      <a:r>
                        <a:rPr lang="lt-LT" sz="2800" dirty="0"/>
                        <a:t>&lt;100</a:t>
                      </a:r>
                    </a:p>
                  </a:txBody>
                  <a:tcPr/>
                </a:tc>
                <a:tc>
                  <a:txBody>
                    <a:bodyPr/>
                    <a:lstStyle/>
                    <a:p>
                      <a:pPr algn="ctr"/>
                      <a:r>
                        <a:rPr lang="lt-LT" sz="2800" dirty="0"/>
                        <a:t>&lt;100</a:t>
                      </a:r>
                    </a:p>
                  </a:txBody>
                  <a:tcPr/>
                </a:tc>
                <a:tc>
                  <a:txBody>
                    <a:bodyPr/>
                    <a:lstStyle/>
                    <a:p>
                      <a:r>
                        <a:rPr lang="lt-LT" dirty="0"/>
                        <a:t>Pagal metodiką apskaičiuota FN (12-24 proc.)</a:t>
                      </a:r>
                    </a:p>
                  </a:txBody>
                  <a:tcPr/>
                </a:tc>
                <a:extLst>
                  <a:ext uri="{0D108BD9-81ED-4DB2-BD59-A6C34878D82A}">
                    <a16:rowId xmlns:a16="http://schemas.microsoft.com/office/drawing/2014/main" xmlns="" val="2643258885"/>
                  </a:ext>
                </a:extLst>
              </a:tr>
              <a:tr h="370840">
                <a:tc>
                  <a:txBody>
                    <a:bodyPr/>
                    <a:lstStyle/>
                    <a:p>
                      <a:pPr algn="ctr"/>
                      <a:r>
                        <a:rPr lang="lt-LT" sz="2800" dirty="0"/>
                        <a:t>100</a:t>
                      </a:r>
                    </a:p>
                  </a:txBody>
                  <a:tcPr/>
                </a:tc>
                <a:tc>
                  <a:txBody>
                    <a:bodyPr/>
                    <a:lstStyle/>
                    <a:p>
                      <a:pPr algn="ctr"/>
                      <a:r>
                        <a:rPr lang="lt-LT" sz="2800" dirty="0"/>
                        <a:t>&lt;100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lt-LT" dirty="0"/>
                        <a:t>Pagal metodiką apskaičiuota FN (12-24 proc.)</a:t>
                      </a:r>
                    </a:p>
                  </a:txBody>
                  <a:tcPr/>
                </a:tc>
                <a:extLst>
                  <a:ext uri="{0D108BD9-81ED-4DB2-BD59-A6C34878D82A}">
                    <a16:rowId xmlns:a16="http://schemas.microsoft.com/office/drawing/2014/main" xmlns="" val="2426396736"/>
                  </a:ext>
                </a:extLst>
              </a:tr>
              <a:tr h="370840">
                <a:tc>
                  <a:txBody>
                    <a:bodyPr/>
                    <a:lstStyle/>
                    <a:p>
                      <a:pPr algn="ctr"/>
                      <a:r>
                        <a:rPr lang="lt-LT" sz="2800" dirty="0"/>
                        <a:t>&lt;100</a:t>
                      </a:r>
                    </a:p>
                  </a:txBody>
                  <a:tcPr/>
                </a:tc>
                <a:tc>
                  <a:txBody>
                    <a:bodyPr/>
                    <a:lstStyle/>
                    <a:p>
                      <a:pPr algn="ctr"/>
                      <a:r>
                        <a:rPr lang="lt-LT" sz="2800" dirty="0"/>
                        <a:t>100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lt-LT" dirty="0"/>
                        <a:t>Pagal metodiką apskaičiuota FN (12-24 proc.)</a:t>
                      </a:r>
                    </a:p>
                  </a:txBody>
                  <a:tcPr/>
                </a:tc>
                <a:extLst>
                  <a:ext uri="{0D108BD9-81ED-4DB2-BD59-A6C34878D82A}">
                    <a16:rowId xmlns:a16="http://schemas.microsoft.com/office/drawing/2014/main" xmlns="" val="1895523384"/>
                  </a:ext>
                </a:extLst>
              </a:tr>
              <a:tr h="370840">
                <a:tc>
                  <a:txBody>
                    <a:bodyPr/>
                    <a:lstStyle/>
                    <a:p>
                      <a:pPr algn="ctr"/>
                      <a:r>
                        <a:rPr lang="lt-LT" sz="2800" dirty="0">
                          <a:solidFill>
                            <a:srgbClr val="FF0000"/>
                          </a:solidFill>
                        </a:rPr>
                        <a:t>100</a:t>
                      </a:r>
                    </a:p>
                  </a:txBody>
                  <a:tcPr/>
                </a:tc>
                <a:tc>
                  <a:txBody>
                    <a:bodyPr/>
                    <a:lstStyle/>
                    <a:p>
                      <a:pPr algn="ctr"/>
                      <a:r>
                        <a:rPr lang="lt-LT" sz="2800" dirty="0">
                          <a:solidFill>
                            <a:srgbClr val="FF0000"/>
                          </a:solidFill>
                        </a:rPr>
                        <a:t>100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lt-LT" dirty="0">
                          <a:solidFill>
                            <a:srgbClr val="FF0000"/>
                          </a:solidFill>
                        </a:rPr>
                        <a:t>Netiesioginės išlaidos grindžiamos išlaidų pagrindimo ir apmokėjimo įrodymo dokumentais, neviršijant 12 proc. nuo tiesioginių išlaidų</a:t>
                      </a:r>
                    </a:p>
                  </a:txBody>
                  <a:tcPr/>
                </a:tc>
                <a:extLst>
                  <a:ext uri="{0D108BD9-81ED-4DB2-BD59-A6C34878D82A}">
                    <a16:rowId xmlns:a16="http://schemas.microsoft.com/office/drawing/2014/main" xmlns="" val="2204812078"/>
                  </a:ext>
                </a:extLst>
              </a:tr>
            </a:tbl>
          </a:graphicData>
        </a:graphic>
      </p:graphicFrame>
    </p:spTree>
    <p:extLst>
      <p:ext uri="{BB962C8B-B14F-4D97-AF65-F5344CB8AC3E}">
        <p14:creationId xmlns:p14="http://schemas.microsoft.com/office/powerpoint/2010/main" val="26140724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9">
            <a:extLst>
              <a:ext uri="{FF2B5EF4-FFF2-40B4-BE49-F238E27FC236}">
                <a16:creationId xmlns:a16="http://schemas.microsoft.com/office/drawing/2014/main" xmlns="" id="{DE6A6DCD-7553-4E3A-8C28-BE9375AB5E29}"/>
              </a:ext>
            </a:extLst>
          </p:cNvPr>
          <p:cNvSpPr>
            <a:spLocks noGrp="1"/>
          </p:cNvSpPr>
          <p:nvPr>
            <p:ph type="title"/>
          </p:nvPr>
        </p:nvSpPr>
        <p:spPr/>
        <p:txBody>
          <a:bodyPr/>
          <a:lstStyle/>
          <a:p>
            <a:pPr algn="l" eaLnBrk="1" hangingPunct="1"/>
            <a:r>
              <a:rPr lang="lt-LT" altLang="lt-LT" sz="3200" dirty="0">
                <a:solidFill>
                  <a:schemeClr val="accent1"/>
                </a:solidFill>
                <a:latin typeface="Arial Unicode MS" panose="020B0604020202020204" pitchFamily="34" charset="-128"/>
                <a:ea typeface="Arial Unicode MS" panose="020B0604020202020204" pitchFamily="34" charset="-128"/>
                <a:cs typeface="Arial Unicode MS" panose="020B0604020202020204" pitchFamily="34" charset="-128"/>
              </a:rPr>
              <a:t>N</a:t>
            </a:r>
            <a:r>
              <a:rPr altLang="lt-LT" sz="3200" dirty="0" err="1">
                <a:solidFill>
                  <a:schemeClr val="accent1"/>
                </a:solidFill>
                <a:latin typeface="Arial Unicode MS" panose="020B0604020202020204" pitchFamily="34" charset="-128"/>
                <a:ea typeface="Arial Unicode MS" panose="020B0604020202020204" pitchFamily="34" charset="-128"/>
                <a:cs typeface="Arial Unicode MS" panose="020B0604020202020204" pitchFamily="34" charset="-128"/>
              </a:rPr>
              <a:t>etiesioginių</a:t>
            </a:r>
            <a:r>
              <a:rPr altLang="lt-LT" sz="3200" dirty="0">
                <a:solidFill>
                  <a:schemeClr val="accent1"/>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altLang="lt-LT" sz="3200" dirty="0" err="1">
                <a:solidFill>
                  <a:schemeClr val="accent1"/>
                </a:solidFill>
                <a:latin typeface="Arial Unicode MS" panose="020B0604020202020204" pitchFamily="34" charset="-128"/>
                <a:ea typeface="Arial Unicode MS" panose="020B0604020202020204" pitchFamily="34" charset="-128"/>
                <a:cs typeface="Arial Unicode MS" panose="020B0604020202020204" pitchFamily="34" charset="-128"/>
              </a:rPr>
              <a:t>išlaidų</a:t>
            </a:r>
            <a:r>
              <a:rPr altLang="lt-LT" sz="3200" dirty="0">
                <a:solidFill>
                  <a:schemeClr val="accent1"/>
                </a:solidFill>
                <a:latin typeface="Arial Unicode MS" panose="020B0604020202020204" pitchFamily="34" charset="-128"/>
                <a:ea typeface="Arial Unicode MS" panose="020B0604020202020204" pitchFamily="34" charset="-128"/>
                <a:cs typeface="Arial Unicode MS" panose="020B0604020202020204" pitchFamily="34" charset="-128"/>
              </a:rPr>
              <a:t> FN </a:t>
            </a:r>
            <a:r>
              <a:rPr altLang="lt-LT" sz="3200" dirty="0" err="1">
                <a:solidFill>
                  <a:schemeClr val="accent1"/>
                </a:solidFill>
                <a:latin typeface="Arial Unicode MS" panose="020B0604020202020204" pitchFamily="34" charset="-128"/>
                <a:ea typeface="Arial Unicode MS" panose="020B0604020202020204" pitchFamily="34" charset="-128"/>
                <a:cs typeface="Arial Unicode MS" panose="020B0604020202020204" pitchFamily="34" charset="-128"/>
              </a:rPr>
              <a:t>patikra</a:t>
            </a:r>
            <a:endParaRPr lang="en-US" altLang="lt-LT" sz="3200" dirty="0">
              <a:solidFill>
                <a:schemeClr val="accent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4106" name="Rectangle 10">
            <a:extLst>
              <a:ext uri="{FF2B5EF4-FFF2-40B4-BE49-F238E27FC236}">
                <a16:creationId xmlns:a16="http://schemas.microsoft.com/office/drawing/2014/main" xmlns="" id="{081A0E0F-97A9-4000-90FB-C3308B62C95A}"/>
              </a:ext>
            </a:extLst>
          </p:cNvPr>
          <p:cNvSpPr>
            <a:spLocks noGrp="1"/>
          </p:cNvSpPr>
          <p:nvPr>
            <p:ph idx="1"/>
          </p:nvPr>
        </p:nvSpPr>
        <p:spPr/>
        <p:txBody>
          <a:bodyPr rtlCol="0">
            <a:normAutofit/>
          </a:bodyPr>
          <a:lstStyle/>
          <a:p>
            <a:pPr>
              <a:buClr>
                <a:schemeClr val="accent6"/>
              </a:buClr>
              <a:defRPr/>
            </a:pPr>
            <a:r>
              <a:rPr lang="lt-LT" sz="2000" dirty="0"/>
              <a:t>Projekto sutartyje nustatyta FN dar kartą įvertinama tikrinant galutinį MP:</a:t>
            </a:r>
          </a:p>
          <a:p>
            <a:pPr marL="0" indent="0">
              <a:buClr>
                <a:schemeClr val="accent6"/>
              </a:buClr>
              <a:buNone/>
              <a:defRPr/>
            </a:pPr>
            <a:endParaRPr lang="lt-LT" sz="2000" dirty="0"/>
          </a:p>
          <a:p>
            <a:pPr lvl="1">
              <a:buClr>
                <a:schemeClr val="accent6"/>
              </a:buClr>
              <a:defRPr/>
            </a:pPr>
            <a:r>
              <a:rPr lang="lt-LT" sz="1600" dirty="0"/>
              <a:t>Nustačius, kad FN turėjo būti mažesnė ir todėl projekto vykdytojui buvo išmokėta didesnė, nei priklauso, netiesioginių projekto išlaidų suma, išmokėtų lėšų perviršis yra susigrąžinamas (arba nesumokamas);</a:t>
            </a:r>
          </a:p>
          <a:p>
            <a:pPr marL="457200" lvl="1" indent="0">
              <a:buClr>
                <a:schemeClr val="accent6"/>
              </a:buClr>
              <a:buNone/>
              <a:defRPr/>
            </a:pPr>
            <a:endParaRPr lang="lt-LT" sz="1600" dirty="0"/>
          </a:p>
          <a:p>
            <a:pPr lvl="1">
              <a:buClr>
                <a:schemeClr val="accent6"/>
              </a:buClr>
              <a:defRPr/>
            </a:pPr>
            <a:r>
              <a:rPr lang="lt-LT" sz="1600" dirty="0"/>
              <a:t>Nustačius, kad FN galėtų būti didesnė (pvz., dėl sumažėjusios veiklų rangos dalies), FN nėra keičiama.</a:t>
            </a:r>
          </a:p>
          <a:p>
            <a:pPr>
              <a:buClr>
                <a:schemeClr val="accent6"/>
              </a:buClr>
              <a:defRPr/>
            </a:pPr>
            <a:endParaRPr lang="lt-LT" sz="2000" dirty="0"/>
          </a:p>
          <a:p>
            <a:pPr>
              <a:buClr>
                <a:schemeClr val="accent6"/>
              </a:buClr>
              <a:defRPr/>
            </a:pPr>
            <a:r>
              <a:rPr lang="lt-LT" sz="2000" dirty="0"/>
              <a:t>Kitais atvejais paramos sutartyje nustatyta FN nėra keičiama.</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9">
            <a:extLst>
              <a:ext uri="{FF2B5EF4-FFF2-40B4-BE49-F238E27FC236}">
                <a16:creationId xmlns:a16="http://schemas.microsoft.com/office/drawing/2014/main" xmlns="" id="{DE6A6DCD-7553-4E3A-8C28-BE9375AB5E29}"/>
              </a:ext>
            </a:extLst>
          </p:cNvPr>
          <p:cNvSpPr>
            <a:spLocks noGrp="1"/>
          </p:cNvSpPr>
          <p:nvPr>
            <p:ph type="title"/>
          </p:nvPr>
        </p:nvSpPr>
        <p:spPr>
          <a:xfrm>
            <a:off x="695588" y="2705653"/>
            <a:ext cx="10515600" cy="1325563"/>
          </a:xfrm>
        </p:spPr>
        <p:txBody>
          <a:bodyPr/>
          <a:lstStyle/>
          <a:p>
            <a:pPr algn="ctr" eaLnBrk="1" hangingPunct="1"/>
            <a:r>
              <a:rPr lang="lt-LT" altLang="lt-LT" sz="3200" dirty="0">
                <a:solidFill>
                  <a:schemeClr val="accent1"/>
                </a:solidFill>
                <a:latin typeface="Arial Unicode MS" panose="020B0604020202020204" pitchFamily="34" charset="-128"/>
                <a:ea typeface="Arial Unicode MS" panose="020B0604020202020204" pitchFamily="34" charset="-128"/>
                <a:cs typeface="Arial Unicode MS" panose="020B0604020202020204" pitchFamily="34" charset="-128"/>
              </a:rPr>
              <a:t>AČIŪ</a:t>
            </a:r>
            <a:endParaRPr lang="en-US" altLang="lt-LT" sz="3200" dirty="0">
              <a:solidFill>
                <a:schemeClr val="accent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2826119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a:extLst>
              <a:ext uri="{FF2B5EF4-FFF2-40B4-BE49-F238E27FC236}">
                <a16:creationId xmlns:a16="http://schemas.microsoft.com/office/drawing/2014/main" xmlns="" id="{B477B35A-6600-4C4B-ACCE-CF23E8D0D56F}"/>
              </a:ext>
            </a:extLst>
          </p:cNvPr>
          <p:cNvSpPr>
            <a:spLocks noGrp="1"/>
          </p:cNvSpPr>
          <p:nvPr>
            <p:ph type="title" idx="4294967295"/>
          </p:nvPr>
        </p:nvSpPr>
        <p:spPr/>
        <p:txBody>
          <a:bodyPr/>
          <a:lstStyle/>
          <a:p>
            <a:pPr algn="l" eaLnBrk="1" hangingPunct="1"/>
            <a:r>
              <a:rPr lang="lt-LT" altLang="lt-LT" sz="3200" dirty="0">
                <a:solidFill>
                  <a:schemeClr val="accent1"/>
                </a:solidFill>
                <a:latin typeface="Arial Unicode MS" panose="020B0604020202020204" pitchFamily="34" charset="-128"/>
              </a:rPr>
              <a:t>FN nustatymo ir taikymo teisinis pagrindimas</a:t>
            </a:r>
            <a:endParaRPr lang="en-US" altLang="lt-LT" sz="3200" dirty="0">
              <a:solidFill>
                <a:schemeClr val="accent1"/>
              </a:solidFill>
              <a:latin typeface="Arial Unicode MS" panose="020B0604020202020204" pitchFamily="34" charset="-128"/>
            </a:endParaRPr>
          </a:p>
        </p:txBody>
      </p:sp>
      <p:sp>
        <p:nvSpPr>
          <p:cNvPr id="111619" name="Rectangle 3">
            <a:extLst>
              <a:ext uri="{FF2B5EF4-FFF2-40B4-BE49-F238E27FC236}">
                <a16:creationId xmlns:a16="http://schemas.microsoft.com/office/drawing/2014/main" xmlns="" id="{74B0F510-A797-43A8-9E78-0D8AAC7F86B7}"/>
              </a:ext>
            </a:extLst>
          </p:cNvPr>
          <p:cNvSpPr>
            <a:spLocks noGrp="1"/>
          </p:cNvSpPr>
          <p:nvPr>
            <p:ph type="body" idx="4294967295"/>
          </p:nvPr>
        </p:nvSpPr>
        <p:spPr>
          <a:xfrm>
            <a:off x="1981200" y="1690688"/>
            <a:ext cx="8229600" cy="4691062"/>
          </a:xfrm>
        </p:spPr>
        <p:txBody>
          <a:bodyPr>
            <a:normAutofit/>
          </a:bodyPr>
          <a:lstStyle/>
          <a:p>
            <a:pPr marL="252000">
              <a:lnSpc>
                <a:spcPct val="80000"/>
              </a:lnSpc>
              <a:spcBef>
                <a:spcPts val="1400"/>
              </a:spcBef>
              <a:defRPr/>
            </a:pPr>
            <a:r>
              <a:rPr lang="lt-LT" altLang="lt-LT" sz="2400" dirty="0"/>
              <a:t>FN taikymas apibrėžtas EK reglamente 1303/2013;</a:t>
            </a:r>
          </a:p>
          <a:p>
            <a:pPr marL="252000">
              <a:lnSpc>
                <a:spcPct val="80000"/>
              </a:lnSpc>
              <a:spcBef>
                <a:spcPts val="1400"/>
              </a:spcBef>
              <a:defRPr/>
            </a:pPr>
            <a:r>
              <a:rPr lang="lt-LT" altLang="lt-LT" sz="2400" dirty="0"/>
              <a:t>LEADER vietos veiklos projektams bus taikoma 2014-2020 m. ES fondų investicijų veiksmų programoje </a:t>
            </a:r>
            <a:r>
              <a:rPr lang="lt-LT" altLang="lt-LT" sz="2400" dirty="0">
                <a:solidFill>
                  <a:schemeClr val="accent1"/>
                </a:solidFill>
              </a:rPr>
              <a:t>Europos socialinio fondo</a:t>
            </a:r>
            <a:r>
              <a:rPr lang="lt-LT" altLang="lt-LT" sz="2400" dirty="0"/>
              <a:t> lėšomis finansuojamiems projektams parengta netiesioginių išlaidų FN taikymo metodika ir FN dydžiai;</a:t>
            </a:r>
          </a:p>
          <a:p>
            <a:pPr marL="252000">
              <a:lnSpc>
                <a:spcPct val="80000"/>
              </a:lnSpc>
              <a:spcBef>
                <a:spcPts val="1400"/>
              </a:spcBef>
              <a:defRPr/>
            </a:pPr>
            <a:r>
              <a:rPr lang="lt-LT" altLang="lt-LT" sz="2400" dirty="0"/>
              <a:t>Šis metodas (naudoti kitoje programoje nustatytas FN) pasirinktas atsižvelgiant į EK reglamento 1303/2013 nuostatas, dėl supaprastinimų taikymo </a:t>
            </a:r>
            <a:r>
              <a:rPr lang="lt-LT" altLang="lt-LT" sz="2400" i="1" dirty="0"/>
              <a:t>(vadovaujamasi 68(c) straipsnio </a:t>
            </a:r>
            <a:r>
              <a:rPr lang="lt-LT" altLang="lt-LT" sz="2400" i="1" dirty="0">
                <a:solidFill>
                  <a:schemeClr val="accent1"/>
                </a:solidFill>
              </a:rPr>
              <a:t>nuostata dėl projektų ir paramos gavėjų panašumo</a:t>
            </a:r>
            <a:r>
              <a:rPr lang="lt-LT" altLang="lt-LT" sz="2400" i="1" dirty="0"/>
              <a:t>).</a:t>
            </a:r>
          </a:p>
          <a:p>
            <a:pPr lvl="1" eaLnBrk="1" hangingPunct="1">
              <a:lnSpc>
                <a:spcPct val="80000"/>
              </a:lnSpc>
              <a:buFont typeface="Arial" charset="0"/>
              <a:buNone/>
              <a:defRPr/>
            </a:pPr>
            <a:endParaRPr lang="en-US" altLang="lt-LT" sz="2000" dirty="0"/>
          </a:p>
        </p:txBody>
      </p:sp>
    </p:spTree>
    <p:extLst>
      <p:ext uri="{BB962C8B-B14F-4D97-AF65-F5344CB8AC3E}">
        <p14:creationId xmlns:p14="http://schemas.microsoft.com/office/powerpoint/2010/main" val="38006426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9">
            <a:extLst>
              <a:ext uri="{FF2B5EF4-FFF2-40B4-BE49-F238E27FC236}">
                <a16:creationId xmlns:a16="http://schemas.microsoft.com/office/drawing/2014/main" xmlns="" id="{A7E39255-6D6C-4A3F-ABA9-0276FF6AD78C}"/>
              </a:ext>
            </a:extLst>
          </p:cNvPr>
          <p:cNvSpPr>
            <a:spLocks noGrp="1"/>
          </p:cNvSpPr>
          <p:nvPr>
            <p:ph type="title" idx="4294967295"/>
          </p:nvPr>
        </p:nvSpPr>
        <p:spPr/>
        <p:txBody>
          <a:bodyPr/>
          <a:lstStyle/>
          <a:p>
            <a:pPr algn="l" eaLnBrk="1" hangingPunct="1"/>
            <a:r>
              <a:rPr lang="en-US" altLang="lt-LT" sz="3200" dirty="0">
                <a:solidFill>
                  <a:schemeClr val="accent1"/>
                </a:solidFill>
                <a:latin typeface="Arial Unicode MS" panose="020B0604020202020204" pitchFamily="34" charset="-128"/>
              </a:rPr>
              <a:t>Pagrindin</a:t>
            </a:r>
            <a:r>
              <a:rPr lang="lt-LT" altLang="lt-LT" sz="3200" dirty="0">
                <a:solidFill>
                  <a:schemeClr val="accent1"/>
                </a:solidFill>
                <a:latin typeface="Arial Unicode MS" panose="020B0604020202020204" pitchFamily="34" charset="-128"/>
              </a:rPr>
              <a:t>ės sąvokos</a:t>
            </a:r>
            <a:endParaRPr lang="en-US" altLang="lt-LT" sz="3200" dirty="0">
              <a:solidFill>
                <a:schemeClr val="accent1"/>
              </a:solidFill>
              <a:latin typeface="Arial Unicode MS" panose="020B0604020202020204" pitchFamily="34" charset="-128"/>
            </a:endParaRPr>
          </a:p>
        </p:txBody>
      </p:sp>
      <p:sp>
        <p:nvSpPr>
          <p:cNvPr id="6154" name="Rectangle 10">
            <a:extLst>
              <a:ext uri="{FF2B5EF4-FFF2-40B4-BE49-F238E27FC236}">
                <a16:creationId xmlns:a16="http://schemas.microsoft.com/office/drawing/2014/main" xmlns="" id="{1C9B2B25-20B9-42A9-ADCD-4D35738AFAA5}"/>
              </a:ext>
            </a:extLst>
          </p:cNvPr>
          <p:cNvSpPr>
            <a:spLocks noGrp="1"/>
          </p:cNvSpPr>
          <p:nvPr>
            <p:ph type="body" idx="4294967295"/>
          </p:nvPr>
        </p:nvSpPr>
        <p:spPr>
          <a:xfrm>
            <a:off x="1992313" y="1484313"/>
            <a:ext cx="8229600" cy="1493779"/>
          </a:xfrm>
        </p:spPr>
        <p:txBody>
          <a:bodyPr/>
          <a:lstStyle/>
          <a:p>
            <a:pPr marL="609600" indent="-609600">
              <a:spcBef>
                <a:spcPct val="50000"/>
              </a:spcBef>
              <a:defRPr/>
            </a:pPr>
            <a:r>
              <a:rPr lang="lt-LT" altLang="lt-LT" sz="2400" dirty="0">
                <a:solidFill>
                  <a:schemeClr val="hlink"/>
                </a:solidFill>
              </a:rPr>
              <a:t>Tiesioginės išlaidos – </a:t>
            </a:r>
            <a:r>
              <a:rPr lang="lt-LT" altLang="lt-LT" sz="2400" dirty="0"/>
              <a:t>tiesiogiai projekto veikloms įgyvendinti būtinos išlaidos (neapima projekto administravimo išlaidų):</a:t>
            </a:r>
          </a:p>
          <a:p>
            <a:pPr marL="1066800" lvl="1" indent="-609600">
              <a:spcBef>
                <a:spcPct val="50000"/>
              </a:spcBef>
              <a:defRPr/>
            </a:pPr>
            <a:r>
              <a:rPr lang="lt-LT" altLang="lt-LT" sz="2000" dirty="0"/>
              <a:t>Visos vietos projekto finansinio plano 5.1-5.2 eilutėse nurodytos išlaidos</a:t>
            </a:r>
          </a:p>
        </p:txBody>
      </p:sp>
      <p:graphicFrame>
        <p:nvGraphicFramePr>
          <p:cNvPr id="3" name="Lentelė 2">
            <a:extLst>
              <a:ext uri="{FF2B5EF4-FFF2-40B4-BE49-F238E27FC236}">
                <a16:creationId xmlns:a16="http://schemas.microsoft.com/office/drawing/2014/main" xmlns="" id="{CDEF2B57-17DA-4957-96EA-FBEDE7EE4ECB}"/>
              </a:ext>
            </a:extLst>
          </p:cNvPr>
          <p:cNvGraphicFramePr>
            <a:graphicFrameLocks noGrp="1"/>
          </p:cNvGraphicFramePr>
          <p:nvPr>
            <p:extLst>
              <p:ext uri="{D42A27DB-BD31-4B8C-83A1-F6EECF244321}">
                <p14:modId xmlns:p14="http://schemas.microsoft.com/office/powerpoint/2010/main" val="2225381806"/>
              </p:ext>
            </p:extLst>
          </p:nvPr>
        </p:nvGraphicFramePr>
        <p:xfrm>
          <a:off x="3312865" y="3107326"/>
          <a:ext cx="5185183" cy="3255812"/>
        </p:xfrm>
        <a:graphic>
          <a:graphicData uri="http://schemas.openxmlformats.org/drawingml/2006/table">
            <a:tbl>
              <a:tblPr firstRow="1" firstCol="1" bandRow="1" bandCol="1"/>
              <a:tblGrid>
                <a:gridCol w="1432920">
                  <a:extLst>
                    <a:ext uri="{9D8B030D-6E8A-4147-A177-3AD203B41FA5}">
                      <a16:colId xmlns:a16="http://schemas.microsoft.com/office/drawing/2014/main" xmlns="" val="203325964"/>
                    </a:ext>
                  </a:extLst>
                </a:gridCol>
                <a:gridCol w="2267919">
                  <a:extLst>
                    <a:ext uri="{9D8B030D-6E8A-4147-A177-3AD203B41FA5}">
                      <a16:colId xmlns:a16="http://schemas.microsoft.com/office/drawing/2014/main" xmlns="" val="846210755"/>
                    </a:ext>
                  </a:extLst>
                </a:gridCol>
                <a:gridCol w="692926">
                  <a:extLst>
                    <a:ext uri="{9D8B030D-6E8A-4147-A177-3AD203B41FA5}">
                      <a16:colId xmlns:a16="http://schemas.microsoft.com/office/drawing/2014/main" xmlns="" val="12119404"/>
                    </a:ext>
                  </a:extLst>
                </a:gridCol>
                <a:gridCol w="791418">
                  <a:extLst>
                    <a:ext uri="{9D8B030D-6E8A-4147-A177-3AD203B41FA5}">
                      <a16:colId xmlns:a16="http://schemas.microsoft.com/office/drawing/2014/main" xmlns="" val="2678481979"/>
                    </a:ext>
                  </a:extLst>
                </a:gridCol>
              </a:tblGrid>
              <a:tr h="192734">
                <a:tc gridSpan="4">
                  <a:txBody>
                    <a:bodyPr/>
                    <a:lstStyle/>
                    <a:p>
                      <a:pPr algn="just">
                        <a:lnSpc>
                          <a:spcPct val="107000"/>
                        </a:lnSpc>
                        <a:spcAft>
                          <a:spcPts val="0"/>
                        </a:spcAft>
                      </a:pPr>
                      <a:r>
                        <a:rPr lang="lt-LT" sz="1600" b="1" dirty="0">
                          <a:effectLst/>
                          <a:latin typeface="Times New Roman" panose="02020603050405020304" pitchFamily="18" charset="0"/>
                          <a:ea typeface="Times New Roman" panose="02020603050405020304" pitchFamily="18" charset="0"/>
                          <a:cs typeface="Times New Roman" panose="02020603050405020304" pitchFamily="18" charset="0"/>
                        </a:rPr>
                        <a:t>Naujų prekių įsigijimo:</a:t>
                      </a:r>
                      <a:endParaRPr lang="lt-LT"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hMerge="1">
                  <a:txBody>
                    <a:bodyPr/>
                    <a:lstStyle/>
                    <a:p>
                      <a:endParaRPr lang="lt-LT"/>
                    </a:p>
                  </a:txBody>
                  <a:tcPr/>
                </a:tc>
                <a:tc hMerge="1">
                  <a:txBody>
                    <a:bodyPr/>
                    <a:lstStyle/>
                    <a:p>
                      <a:endParaRPr lang="lt-LT"/>
                    </a:p>
                  </a:txBody>
                  <a:tcPr/>
                </a:tc>
                <a:tc hMerge="1">
                  <a:txBody>
                    <a:bodyPr/>
                    <a:lstStyle/>
                    <a:p>
                      <a:endParaRPr lang="lt-LT"/>
                    </a:p>
                  </a:txBody>
                  <a:tcPr/>
                </a:tc>
                <a:extLst>
                  <a:ext uri="{0D108BD9-81ED-4DB2-BD59-A6C34878D82A}">
                    <a16:rowId xmlns:a16="http://schemas.microsoft.com/office/drawing/2014/main" xmlns="" val="998707218"/>
                  </a:ext>
                </a:extLst>
              </a:tr>
              <a:tr h="192734">
                <a:tc>
                  <a:txBody>
                    <a:bodyPr/>
                    <a:lstStyle/>
                    <a:p>
                      <a:pPr algn="just">
                        <a:lnSpc>
                          <a:spcPct val="107000"/>
                        </a:lnSpc>
                        <a:spcAft>
                          <a:spcPts val="0"/>
                        </a:spcAft>
                      </a:pPr>
                      <a:r>
                        <a:rPr lang="lt-LT" sz="11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lt-LT" sz="11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lt-LT" sz="1100"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lt-LT" sz="1100"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414377458"/>
                  </a:ext>
                </a:extLst>
              </a:tr>
              <a:tr h="192734">
                <a:tc>
                  <a:txBody>
                    <a:bodyPr/>
                    <a:lstStyle/>
                    <a:p>
                      <a:pPr algn="just">
                        <a:lnSpc>
                          <a:spcPct val="107000"/>
                        </a:lnSpc>
                        <a:spcAft>
                          <a:spcPts val="0"/>
                        </a:spcAft>
                      </a:pPr>
                      <a:r>
                        <a:rPr lang="lt-LT" sz="11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lt-LT" sz="11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lt-LT" sz="1100"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lt-LT" sz="1100"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29067236"/>
                  </a:ext>
                </a:extLst>
              </a:tr>
              <a:tr h="192734">
                <a:tc gridSpan="4">
                  <a:txBody>
                    <a:bodyPr/>
                    <a:lstStyle/>
                    <a:p>
                      <a:pPr algn="just">
                        <a:lnSpc>
                          <a:spcPct val="107000"/>
                        </a:lnSpc>
                        <a:spcAft>
                          <a:spcPts val="0"/>
                        </a:spcAft>
                      </a:pPr>
                      <a:r>
                        <a:rPr lang="lt-LT" sz="1400" b="1" dirty="0">
                          <a:effectLst/>
                          <a:latin typeface="Times New Roman" panose="02020603050405020304" pitchFamily="18" charset="0"/>
                          <a:ea typeface="Times New Roman" panose="02020603050405020304" pitchFamily="18" charset="0"/>
                          <a:cs typeface="Times New Roman" panose="02020603050405020304" pitchFamily="18" charset="0"/>
                        </a:rPr>
                        <a:t>Darbų ir paslaugų įsigijimo:</a:t>
                      </a:r>
                      <a:endParaRPr lang="lt-LT"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EEE4"/>
                    </a:solidFill>
                  </a:tcPr>
                </a:tc>
                <a:tc hMerge="1">
                  <a:txBody>
                    <a:bodyPr/>
                    <a:lstStyle/>
                    <a:p>
                      <a:endParaRPr lang="lt-LT"/>
                    </a:p>
                  </a:txBody>
                  <a:tcPr/>
                </a:tc>
                <a:tc hMerge="1">
                  <a:txBody>
                    <a:bodyPr/>
                    <a:lstStyle/>
                    <a:p>
                      <a:endParaRPr lang="lt-LT"/>
                    </a:p>
                  </a:txBody>
                  <a:tcPr/>
                </a:tc>
                <a:tc hMerge="1">
                  <a:txBody>
                    <a:bodyPr/>
                    <a:lstStyle/>
                    <a:p>
                      <a:endParaRPr lang="lt-LT"/>
                    </a:p>
                  </a:txBody>
                  <a:tcPr/>
                </a:tc>
                <a:extLst>
                  <a:ext uri="{0D108BD9-81ED-4DB2-BD59-A6C34878D82A}">
                    <a16:rowId xmlns:a16="http://schemas.microsoft.com/office/drawing/2014/main" xmlns="" val="1973464018"/>
                  </a:ext>
                </a:extLst>
              </a:tr>
              <a:tr h="192734">
                <a:tc>
                  <a:txBody>
                    <a:bodyPr/>
                    <a:lstStyle/>
                    <a:p>
                      <a:pPr algn="just">
                        <a:lnSpc>
                          <a:spcPct val="107000"/>
                        </a:lnSpc>
                        <a:spcAft>
                          <a:spcPts val="0"/>
                        </a:spcAft>
                      </a:pPr>
                      <a:r>
                        <a:rPr lang="lt-LT" sz="11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lt-LT" sz="11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lt-LT" sz="1100"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lt-LT" sz="1100"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688026300"/>
                  </a:ext>
                </a:extLst>
              </a:tr>
              <a:tr h="192734">
                <a:tc>
                  <a:txBody>
                    <a:bodyPr/>
                    <a:lstStyle/>
                    <a:p>
                      <a:pPr algn="just">
                        <a:lnSpc>
                          <a:spcPct val="107000"/>
                        </a:lnSpc>
                        <a:spcAft>
                          <a:spcPts val="0"/>
                        </a:spcAft>
                      </a:pPr>
                      <a:r>
                        <a:rPr lang="lt-LT" sz="11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lt-LT" sz="11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lt-LT" sz="11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lt-LT" sz="11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062765799"/>
                  </a:ext>
                </a:extLst>
              </a:tr>
              <a:tr h="192734">
                <a:tc gridSpan="4">
                  <a:txBody>
                    <a:bodyPr/>
                    <a:lstStyle/>
                    <a:p>
                      <a:pPr algn="just">
                        <a:lnSpc>
                          <a:spcPct val="107000"/>
                        </a:lnSpc>
                        <a:spcAft>
                          <a:spcPts val="0"/>
                        </a:spcAft>
                      </a:pPr>
                      <a:r>
                        <a:rPr lang="lt-LT" sz="1400" b="1" dirty="0">
                          <a:effectLst/>
                          <a:latin typeface="Times New Roman" panose="02020603050405020304" pitchFamily="18" charset="0"/>
                          <a:ea typeface="Times New Roman" panose="02020603050405020304" pitchFamily="18" charset="0"/>
                          <a:cs typeface="Times New Roman" panose="02020603050405020304" pitchFamily="18" charset="0"/>
                        </a:rPr>
                        <a:t>Bendrosios išlaidos:</a:t>
                      </a:r>
                      <a:endParaRPr lang="lt-LT"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EEE4"/>
                    </a:solidFill>
                  </a:tcPr>
                </a:tc>
                <a:tc hMerge="1">
                  <a:txBody>
                    <a:bodyPr/>
                    <a:lstStyle/>
                    <a:p>
                      <a:endParaRPr lang="lt-LT"/>
                    </a:p>
                  </a:txBody>
                  <a:tcPr/>
                </a:tc>
                <a:tc hMerge="1">
                  <a:txBody>
                    <a:bodyPr/>
                    <a:lstStyle/>
                    <a:p>
                      <a:endParaRPr lang="lt-LT"/>
                    </a:p>
                  </a:txBody>
                  <a:tcPr/>
                </a:tc>
                <a:tc hMerge="1">
                  <a:txBody>
                    <a:bodyPr/>
                    <a:lstStyle/>
                    <a:p>
                      <a:endParaRPr lang="lt-LT"/>
                    </a:p>
                  </a:txBody>
                  <a:tcPr/>
                </a:tc>
                <a:extLst>
                  <a:ext uri="{0D108BD9-81ED-4DB2-BD59-A6C34878D82A}">
                    <a16:rowId xmlns:a16="http://schemas.microsoft.com/office/drawing/2014/main" xmlns="" val="49173589"/>
                  </a:ext>
                </a:extLst>
              </a:tr>
              <a:tr h="192734">
                <a:tc>
                  <a:txBody>
                    <a:bodyPr/>
                    <a:lstStyle/>
                    <a:p>
                      <a:pPr algn="just">
                        <a:lnSpc>
                          <a:spcPct val="107000"/>
                        </a:lnSpc>
                        <a:spcAft>
                          <a:spcPts val="0"/>
                        </a:spcAft>
                      </a:pPr>
                      <a:r>
                        <a:rPr lang="lt-LT" sz="11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lt-LT" sz="11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lt-LT" sz="1100"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lt-LT" sz="1100"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113003909"/>
                  </a:ext>
                </a:extLst>
              </a:tr>
              <a:tr h="192734">
                <a:tc>
                  <a:txBody>
                    <a:bodyPr/>
                    <a:lstStyle/>
                    <a:p>
                      <a:pPr algn="just">
                        <a:lnSpc>
                          <a:spcPct val="107000"/>
                        </a:lnSpc>
                        <a:spcAft>
                          <a:spcPts val="0"/>
                        </a:spcAft>
                      </a:pPr>
                      <a:r>
                        <a:rPr lang="lt-LT" sz="11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lt-LT" sz="11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lt-LT" sz="1100"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lt-LT" sz="1100"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298984105"/>
                  </a:ext>
                </a:extLst>
              </a:tr>
              <a:tr h="192734">
                <a:tc gridSpan="4">
                  <a:txBody>
                    <a:bodyPr/>
                    <a:lstStyle/>
                    <a:p>
                      <a:pPr algn="just">
                        <a:lnSpc>
                          <a:spcPct val="107000"/>
                        </a:lnSpc>
                        <a:spcAft>
                          <a:spcPts val="0"/>
                        </a:spcAft>
                      </a:pPr>
                      <a:r>
                        <a:rPr lang="lt-LT" sz="1400" b="1" dirty="0">
                          <a:effectLst/>
                          <a:latin typeface="Times New Roman" panose="02020603050405020304" pitchFamily="18" charset="0"/>
                          <a:ea typeface="Times New Roman" panose="02020603050405020304" pitchFamily="18" charset="0"/>
                          <a:cs typeface="Times New Roman" panose="02020603050405020304" pitchFamily="18" charset="0"/>
                        </a:rPr>
                        <a:t>Viešinimo išlaidos</a:t>
                      </a:r>
                      <a:endParaRPr lang="lt-LT"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lt-LT"/>
                    </a:p>
                  </a:txBody>
                  <a:tcPr/>
                </a:tc>
                <a:tc hMerge="1">
                  <a:txBody>
                    <a:bodyPr/>
                    <a:lstStyle/>
                    <a:p>
                      <a:endParaRPr lang="lt-LT"/>
                    </a:p>
                  </a:txBody>
                  <a:tcPr/>
                </a:tc>
                <a:tc hMerge="1">
                  <a:txBody>
                    <a:bodyPr/>
                    <a:lstStyle/>
                    <a:p>
                      <a:endParaRPr lang="lt-LT"/>
                    </a:p>
                  </a:txBody>
                  <a:tcPr/>
                </a:tc>
                <a:extLst>
                  <a:ext uri="{0D108BD9-81ED-4DB2-BD59-A6C34878D82A}">
                    <a16:rowId xmlns:a16="http://schemas.microsoft.com/office/drawing/2014/main" xmlns="" val="2709833286"/>
                  </a:ext>
                </a:extLst>
              </a:tr>
              <a:tr h="192734">
                <a:tc>
                  <a:txBody>
                    <a:bodyPr/>
                    <a:lstStyle/>
                    <a:p>
                      <a:pPr algn="just">
                        <a:lnSpc>
                          <a:spcPct val="107000"/>
                        </a:lnSpc>
                        <a:spcAft>
                          <a:spcPts val="0"/>
                        </a:spcAft>
                      </a:pPr>
                      <a:r>
                        <a:rPr lang="lt-LT" sz="11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lt-LT" sz="11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lt-LT" sz="1100"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lt-LT" sz="1100"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192657223"/>
                  </a:ext>
                </a:extLst>
              </a:tr>
              <a:tr h="192734">
                <a:tc gridSpan="4">
                  <a:txBody>
                    <a:bodyPr/>
                    <a:lstStyle/>
                    <a:p>
                      <a:pPr algn="just">
                        <a:lnSpc>
                          <a:spcPct val="107000"/>
                        </a:lnSpc>
                        <a:spcAft>
                          <a:spcPts val="0"/>
                        </a:spcAft>
                      </a:pPr>
                      <a:r>
                        <a:rPr lang="lt-LT" sz="1400" b="1" dirty="0">
                          <a:effectLst/>
                          <a:latin typeface="Times New Roman" panose="02020603050405020304" pitchFamily="18" charset="0"/>
                          <a:ea typeface="Times New Roman" panose="02020603050405020304" pitchFamily="18" charset="0"/>
                          <a:cs typeface="Times New Roman" panose="02020603050405020304" pitchFamily="18" charset="0"/>
                        </a:rPr>
                        <a:t>Įnašas natūra:</a:t>
                      </a:r>
                      <a:endParaRPr lang="lt-LT"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hMerge="1">
                  <a:txBody>
                    <a:bodyPr/>
                    <a:lstStyle/>
                    <a:p>
                      <a:endParaRPr lang="lt-LT"/>
                    </a:p>
                  </a:txBody>
                  <a:tcPr/>
                </a:tc>
                <a:tc hMerge="1">
                  <a:txBody>
                    <a:bodyPr/>
                    <a:lstStyle/>
                    <a:p>
                      <a:endParaRPr lang="lt-LT"/>
                    </a:p>
                  </a:txBody>
                  <a:tcPr/>
                </a:tc>
                <a:tc hMerge="1">
                  <a:txBody>
                    <a:bodyPr/>
                    <a:lstStyle/>
                    <a:p>
                      <a:endParaRPr lang="lt-LT"/>
                    </a:p>
                  </a:txBody>
                  <a:tcPr/>
                </a:tc>
                <a:extLst>
                  <a:ext uri="{0D108BD9-81ED-4DB2-BD59-A6C34878D82A}">
                    <a16:rowId xmlns:a16="http://schemas.microsoft.com/office/drawing/2014/main" xmlns="" val="384531372"/>
                  </a:ext>
                </a:extLst>
              </a:tr>
              <a:tr h="192734">
                <a:tc gridSpan="4">
                  <a:txBody>
                    <a:bodyPr/>
                    <a:lstStyle/>
                    <a:p>
                      <a:pPr algn="just">
                        <a:lnSpc>
                          <a:spcPct val="107000"/>
                        </a:lnSpc>
                        <a:spcAft>
                          <a:spcPts val="0"/>
                        </a:spcAft>
                      </a:pPr>
                      <a:r>
                        <a:rPr lang="lt-LT" sz="1400" dirty="0">
                          <a:effectLst/>
                          <a:latin typeface="Times New Roman" panose="02020603050405020304" pitchFamily="18" charset="0"/>
                          <a:ea typeface="Times New Roman" panose="02020603050405020304" pitchFamily="18" charset="0"/>
                          <a:cs typeface="Times New Roman" panose="02020603050405020304" pitchFamily="18" charset="0"/>
                        </a:rPr>
                        <a:t>Savanoriškas darbas</a:t>
                      </a:r>
                      <a:endParaRPr lang="lt-LT"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lt-LT"/>
                    </a:p>
                  </a:txBody>
                  <a:tcPr/>
                </a:tc>
                <a:tc hMerge="1">
                  <a:txBody>
                    <a:bodyPr/>
                    <a:lstStyle/>
                    <a:p>
                      <a:endParaRPr lang="lt-LT"/>
                    </a:p>
                  </a:txBody>
                  <a:tcPr/>
                </a:tc>
                <a:tc hMerge="1">
                  <a:txBody>
                    <a:bodyPr/>
                    <a:lstStyle/>
                    <a:p>
                      <a:endParaRPr lang="lt-LT"/>
                    </a:p>
                  </a:txBody>
                  <a:tcPr/>
                </a:tc>
                <a:extLst>
                  <a:ext uri="{0D108BD9-81ED-4DB2-BD59-A6C34878D82A}">
                    <a16:rowId xmlns:a16="http://schemas.microsoft.com/office/drawing/2014/main" xmlns="" val="1100559290"/>
                  </a:ext>
                </a:extLst>
              </a:tr>
              <a:tr h="192734">
                <a:tc>
                  <a:txBody>
                    <a:bodyPr/>
                    <a:lstStyle/>
                    <a:p>
                      <a:pPr algn="just">
                        <a:lnSpc>
                          <a:spcPct val="107000"/>
                        </a:lnSpc>
                        <a:spcAft>
                          <a:spcPts val="0"/>
                        </a:spcAft>
                      </a:pPr>
                      <a:r>
                        <a:rPr lang="lt-LT" sz="11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lt-LT" sz="11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lt-LT" sz="11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lt-LT" sz="1100" b="1">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158368094"/>
                  </a:ext>
                </a:extLst>
              </a:tr>
              <a:tr h="192734">
                <a:tc gridSpan="4">
                  <a:txBody>
                    <a:bodyPr/>
                    <a:lstStyle/>
                    <a:p>
                      <a:pPr algn="just">
                        <a:lnSpc>
                          <a:spcPct val="107000"/>
                        </a:lnSpc>
                        <a:spcAft>
                          <a:spcPts val="0"/>
                        </a:spcAft>
                      </a:pPr>
                      <a:r>
                        <a:rPr lang="lt-LT" sz="1400" dirty="0">
                          <a:effectLst/>
                          <a:latin typeface="Times New Roman" panose="02020603050405020304" pitchFamily="18" charset="0"/>
                          <a:ea typeface="Times New Roman" panose="02020603050405020304" pitchFamily="18" charset="0"/>
                          <a:cs typeface="Times New Roman" panose="02020603050405020304" pitchFamily="18" charset="0"/>
                        </a:rPr>
                        <a:t>Nekilnojamasis turtas</a:t>
                      </a:r>
                      <a:endParaRPr lang="lt-LT"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lt-LT"/>
                    </a:p>
                  </a:txBody>
                  <a:tcPr/>
                </a:tc>
                <a:tc hMerge="1">
                  <a:txBody>
                    <a:bodyPr/>
                    <a:lstStyle/>
                    <a:p>
                      <a:endParaRPr lang="lt-LT"/>
                    </a:p>
                  </a:txBody>
                  <a:tcPr/>
                </a:tc>
                <a:tc hMerge="1">
                  <a:txBody>
                    <a:bodyPr/>
                    <a:lstStyle/>
                    <a:p>
                      <a:endParaRPr lang="lt-LT"/>
                    </a:p>
                  </a:txBody>
                  <a:tcPr/>
                </a:tc>
                <a:extLst>
                  <a:ext uri="{0D108BD9-81ED-4DB2-BD59-A6C34878D82A}">
                    <a16:rowId xmlns:a16="http://schemas.microsoft.com/office/drawing/2014/main" xmlns="" val="669765269"/>
                  </a:ext>
                </a:extLst>
              </a:tr>
              <a:tr h="192734">
                <a:tc>
                  <a:txBody>
                    <a:bodyPr/>
                    <a:lstStyle/>
                    <a:p>
                      <a:pPr algn="just">
                        <a:lnSpc>
                          <a:spcPct val="107000"/>
                        </a:lnSpc>
                        <a:spcAft>
                          <a:spcPts val="0"/>
                        </a:spcAft>
                      </a:pPr>
                      <a:r>
                        <a:rPr lang="lt-LT" sz="11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lt-LT" sz="11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lt-LT" sz="1100"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lt-LT" sz="1100"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452092715"/>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9">
            <a:extLst>
              <a:ext uri="{FF2B5EF4-FFF2-40B4-BE49-F238E27FC236}">
                <a16:creationId xmlns:a16="http://schemas.microsoft.com/office/drawing/2014/main" xmlns="" id="{A7E39255-6D6C-4A3F-ABA9-0276FF6AD78C}"/>
              </a:ext>
            </a:extLst>
          </p:cNvPr>
          <p:cNvSpPr>
            <a:spLocks noGrp="1"/>
          </p:cNvSpPr>
          <p:nvPr>
            <p:ph type="title" idx="4294967295"/>
          </p:nvPr>
        </p:nvSpPr>
        <p:spPr/>
        <p:txBody>
          <a:bodyPr/>
          <a:lstStyle/>
          <a:p>
            <a:pPr algn="l" eaLnBrk="1" hangingPunct="1"/>
            <a:r>
              <a:rPr lang="en-US" altLang="lt-LT" sz="3200" dirty="0">
                <a:solidFill>
                  <a:schemeClr val="accent1"/>
                </a:solidFill>
                <a:latin typeface="Arial Unicode MS" panose="020B0604020202020204" pitchFamily="34" charset="-128"/>
              </a:rPr>
              <a:t>Pagrindin</a:t>
            </a:r>
            <a:r>
              <a:rPr lang="lt-LT" altLang="lt-LT" sz="3200" dirty="0">
                <a:solidFill>
                  <a:schemeClr val="accent1"/>
                </a:solidFill>
                <a:latin typeface="Arial Unicode MS" panose="020B0604020202020204" pitchFamily="34" charset="-128"/>
              </a:rPr>
              <a:t>ės sąvokos</a:t>
            </a:r>
            <a:endParaRPr lang="en-US" altLang="lt-LT" sz="3200" dirty="0">
              <a:solidFill>
                <a:schemeClr val="accent1"/>
              </a:solidFill>
              <a:latin typeface="Arial Unicode MS" panose="020B0604020202020204" pitchFamily="34" charset="-128"/>
            </a:endParaRPr>
          </a:p>
        </p:txBody>
      </p:sp>
      <p:sp>
        <p:nvSpPr>
          <p:cNvPr id="6154" name="Rectangle 10">
            <a:extLst>
              <a:ext uri="{FF2B5EF4-FFF2-40B4-BE49-F238E27FC236}">
                <a16:creationId xmlns:a16="http://schemas.microsoft.com/office/drawing/2014/main" xmlns="" id="{1C9B2B25-20B9-42A9-ADCD-4D35738AFAA5}"/>
              </a:ext>
            </a:extLst>
          </p:cNvPr>
          <p:cNvSpPr>
            <a:spLocks noGrp="1"/>
          </p:cNvSpPr>
          <p:nvPr>
            <p:ph type="body" idx="4294967295"/>
          </p:nvPr>
        </p:nvSpPr>
        <p:spPr>
          <a:xfrm>
            <a:off x="1992313" y="1484313"/>
            <a:ext cx="8229600" cy="4641850"/>
          </a:xfrm>
        </p:spPr>
        <p:txBody>
          <a:bodyPr>
            <a:normAutofit/>
          </a:bodyPr>
          <a:lstStyle/>
          <a:p>
            <a:pPr marL="609600" indent="-609600">
              <a:spcBef>
                <a:spcPct val="50000"/>
              </a:spcBef>
              <a:defRPr/>
            </a:pPr>
            <a:r>
              <a:rPr lang="lt-LT" altLang="lt-LT" sz="2400" dirty="0">
                <a:solidFill>
                  <a:schemeClr val="hlink"/>
                </a:solidFill>
              </a:rPr>
              <a:t>Netiesioginės išlaidos – </a:t>
            </a:r>
            <a:r>
              <a:rPr lang="lt-LT" altLang="lt-LT" sz="2400" dirty="0"/>
              <a:t>projekto išlaidos, kurios  nėra skiriamos tiesiogiai projekto veikloms įgyvendinti, tačiau yra būtinos tinkamam projekto įgyvendinimui užtikrinti </a:t>
            </a:r>
            <a:r>
              <a:rPr lang="lt-LT" altLang="lt-LT" sz="2400" i="1" dirty="0"/>
              <a:t>(t. y. projekto administravimo ir susijusios išlaidos).</a:t>
            </a:r>
            <a:endParaRPr lang="lt-LT" altLang="lt-LT" sz="2400" dirty="0">
              <a:solidFill>
                <a:schemeClr val="hlink"/>
              </a:solidFill>
            </a:endParaRPr>
          </a:p>
          <a:p>
            <a:pPr marL="609600" indent="-609600">
              <a:spcBef>
                <a:spcPct val="50000"/>
              </a:spcBef>
              <a:defRPr/>
            </a:pPr>
            <a:r>
              <a:rPr lang="lt-LT" altLang="lt-LT" sz="2400" dirty="0">
                <a:solidFill>
                  <a:schemeClr val="hlink"/>
                </a:solidFill>
              </a:rPr>
              <a:t>Fiksuotoji norma (FN)</a:t>
            </a:r>
            <a:r>
              <a:rPr lang="lt-LT" altLang="lt-LT" sz="2400" dirty="0"/>
              <a:t> – procentais išreikšta norma nuo visų ar dalies projekto tinkamų finansuoti išlaidų</a:t>
            </a:r>
            <a:r>
              <a:rPr lang="lt-LT" altLang="lt-LT" sz="2400" i="1" dirty="0">
                <a:solidFill>
                  <a:schemeClr val="accent3">
                    <a:lumMod val="50000"/>
                  </a:schemeClr>
                </a:solidFill>
              </a:rPr>
              <a:t>;</a:t>
            </a:r>
          </a:p>
          <a:p>
            <a:pPr marL="609600" indent="-609600">
              <a:spcBef>
                <a:spcPct val="50000"/>
              </a:spcBef>
              <a:defRPr/>
            </a:pPr>
            <a:r>
              <a:rPr lang="lt-LT" altLang="lt-LT" sz="2400" dirty="0">
                <a:solidFill>
                  <a:schemeClr val="hlink"/>
                </a:solidFill>
              </a:rPr>
              <a:t>Netiesioginių išlaidų FN </a:t>
            </a:r>
            <a:r>
              <a:rPr lang="lt-LT" altLang="lt-LT" sz="2400" dirty="0"/>
              <a:t>– procentais išreikšta </a:t>
            </a:r>
            <a:r>
              <a:rPr lang="en-US" altLang="lt-LT" sz="2400" i="1" dirty="0" err="1">
                <a:solidFill>
                  <a:schemeClr val="accent3">
                    <a:lumMod val="50000"/>
                  </a:schemeClr>
                </a:solidFill>
              </a:rPr>
              <a:t>netiesiogini</a:t>
            </a:r>
            <a:r>
              <a:rPr lang="lt-LT" altLang="lt-LT" sz="2400" i="1" dirty="0">
                <a:solidFill>
                  <a:schemeClr val="accent3">
                    <a:lumMod val="50000"/>
                  </a:schemeClr>
                </a:solidFill>
              </a:rPr>
              <a:t>ų išlaidų dalis</a:t>
            </a:r>
            <a:r>
              <a:rPr lang="en-US" altLang="lt-LT" sz="2400" i="1" dirty="0">
                <a:solidFill>
                  <a:schemeClr val="accent3">
                    <a:lumMod val="50000"/>
                  </a:schemeClr>
                </a:solidFill>
              </a:rPr>
              <a:t> </a:t>
            </a:r>
            <a:r>
              <a:rPr lang="en-US" altLang="lt-LT" sz="2400" i="1" dirty="0" err="1">
                <a:solidFill>
                  <a:schemeClr val="accent3">
                    <a:lumMod val="50000"/>
                  </a:schemeClr>
                </a:solidFill>
              </a:rPr>
              <a:t>nuo</a:t>
            </a:r>
            <a:r>
              <a:rPr lang="en-US" altLang="lt-LT" sz="2400" i="1" dirty="0">
                <a:solidFill>
                  <a:schemeClr val="accent3">
                    <a:lumMod val="50000"/>
                  </a:schemeClr>
                </a:solidFill>
              </a:rPr>
              <a:t> </a:t>
            </a:r>
            <a:r>
              <a:rPr lang="lt-LT" altLang="lt-LT" sz="2400" i="1" dirty="0">
                <a:solidFill>
                  <a:schemeClr val="accent3">
                    <a:lumMod val="50000"/>
                  </a:schemeClr>
                </a:solidFill>
              </a:rPr>
              <a:t>tinkamų finansuoti tiesioginių projekto išlaidų;</a:t>
            </a:r>
          </a:p>
          <a:p>
            <a:pPr marL="609600" indent="-609600">
              <a:spcBef>
                <a:spcPct val="50000"/>
              </a:spcBef>
              <a:defRPr/>
            </a:pPr>
            <a:endParaRPr lang="lt-LT" altLang="lt-LT" sz="2400" i="1" dirty="0">
              <a:solidFill>
                <a:schemeClr val="accent3">
                  <a:lumMod val="50000"/>
                </a:schemeClr>
              </a:solidFill>
            </a:endParaRPr>
          </a:p>
          <a:p>
            <a:pPr marL="609600" indent="-609600">
              <a:spcBef>
                <a:spcPct val="50000"/>
              </a:spcBef>
              <a:defRPr/>
            </a:pPr>
            <a:endParaRPr lang="en-US" altLang="lt-LT" sz="2400" i="1" dirty="0">
              <a:solidFill>
                <a:schemeClr val="accent3">
                  <a:lumMod val="50000"/>
                </a:schemeClr>
              </a:solidFill>
            </a:endParaRPr>
          </a:p>
        </p:txBody>
      </p:sp>
    </p:spTree>
    <p:extLst>
      <p:ext uri="{BB962C8B-B14F-4D97-AF65-F5344CB8AC3E}">
        <p14:creationId xmlns:p14="http://schemas.microsoft.com/office/powerpoint/2010/main" val="2183638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9">
            <a:extLst>
              <a:ext uri="{FF2B5EF4-FFF2-40B4-BE49-F238E27FC236}">
                <a16:creationId xmlns:a16="http://schemas.microsoft.com/office/drawing/2014/main" xmlns="" id="{FE55E484-DBBD-4960-B421-65856D0D2495}"/>
              </a:ext>
            </a:extLst>
          </p:cNvPr>
          <p:cNvSpPr>
            <a:spLocks noGrp="1"/>
          </p:cNvSpPr>
          <p:nvPr>
            <p:ph type="title"/>
          </p:nvPr>
        </p:nvSpPr>
        <p:spPr/>
        <p:txBody>
          <a:bodyPr/>
          <a:lstStyle/>
          <a:p>
            <a:pPr algn="l" eaLnBrk="1" hangingPunct="1"/>
            <a:r>
              <a:rPr altLang="lt-LT" sz="3200" dirty="0" err="1">
                <a:solidFill>
                  <a:schemeClr val="accent1"/>
                </a:solidFill>
                <a:latin typeface="Arial Unicode MS" panose="020B0604020202020204" pitchFamily="34" charset="-128"/>
                <a:ea typeface="Arial Unicode MS" panose="020B0604020202020204" pitchFamily="34" charset="-128"/>
                <a:cs typeface="Arial Unicode MS" panose="020B0604020202020204" pitchFamily="34" charset="-128"/>
              </a:rPr>
              <a:t>Netiesioginių</a:t>
            </a:r>
            <a:r>
              <a:rPr altLang="lt-LT" sz="3200" dirty="0">
                <a:solidFill>
                  <a:schemeClr val="accent1"/>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altLang="lt-LT" sz="3200" dirty="0" err="1">
                <a:solidFill>
                  <a:schemeClr val="accent1"/>
                </a:solidFill>
                <a:latin typeface="Arial Unicode MS" panose="020B0604020202020204" pitchFamily="34" charset="-128"/>
                <a:ea typeface="Arial Unicode MS" panose="020B0604020202020204" pitchFamily="34" charset="-128"/>
                <a:cs typeface="Arial Unicode MS" panose="020B0604020202020204" pitchFamily="34" charset="-128"/>
              </a:rPr>
              <a:t>išlaidų</a:t>
            </a:r>
            <a:r>
              <a:rPr altLang="lt-LT" sz="3200" dirty="0">
                <a:solidFill>
                  <a:schemeClr val="accent1"/>
                </a:solidFill>
                <a:latin typeface="Arial Unicode MS" panose="020B0604020202020204" pitchFamily="34" charset="-128"/>
                <a:ea typeface="Arial Unicode MS" panose="020B0604020202020204" pitchFamily="34" charset="-128"/>
                <a:cs typeface="Arial Unicode MS" panose="020B0604020202020204" pitchFamily="34" charset="-128"/>
              </a:rPr>
              <a:t> FN</a:t>
            </a:r>
            <a:endParaRPr lang="en-US" altLang="lt-LT" sz="3200" dirty="0">
              <a:solidFill>
                <a:schemeClr val="accent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4106" name="Rectangle 10">
            <a:extLst>
              <a:ext uri="{FF2B5EF4-FFF2-40B4-BE49-F238E27FC236}">
                <a16:creationId xmlns:a16="http://schemas.microsoft.com/office/drawing/2014/main" xmlns="" id="{4579552D-1369-4DA7-A7E8-B26B43147ECA}"/>
              </a:ext>
            </a:extLst>
          </p:cNvPr>
          <p:cNvSpPr>
            <a:spLocks noGrp="1"/>
          </p:cNvSpPr>
          <p:nvPr>
            <p:ph idx="1"/>
          </p:nvPr>
        </p:nvSpPr>
        <p:spPr>
          <a:xfrm>
            <a:off x="838200" y="1515232"/>
            <a:ext cx="10515600" cy="4351338"/>
          </a:xfrm>
        </p:spPr>
        <p:txBody>
          <a:bodyPr rtlCol="0">
            <a:normAutofit lnSpcReduction="10000"/>
          </a:bodyPr>
          <a:lstStyle/>
          <a:p>
            <a:pPr marL="0" indent="0">
              <a:buClr>
                <a:schemeClr val="accent6"/>
              </a:buClr>
              <a:buNone/>
              <a:defRPr/>
            </a:pPr>
            <a:r>
              <a:rPr lang="lt-LT" sz="2000" dirty="0"/>
              <a:t>Netiesioginių išlaidų FN apima šias išlaidas </a:t>
            </a:r>
            <a:r>
              <a:rPr lang="lt-LT" sz="2000" dirty="0">
                <a:solidFill>
                  <a:srgbClr val="FF0000"/>
                </a:solidFill>
              </a:rPr>
              <a:t>(jos negali būti priskiriamos tiesioginėms išlaidoms(</a:t>
            </a:r>
            <a:r>
              <a:rPr lang="en-US" sz="2000" dirty="0">
                <a:solidFill>
                  <a:srgbClr val="FF0000"/>
                </a:solidFill>
              </a:rPr>
              <a:t>!)</a:t>
            </a:r>
            <a:r>
              <a:rPr lang="lt-LT" sz="2000" dirty="0">
                <a:solidFill>
                  <a:srgbClr val="FF0000"/>
                </a:solidFill>
              </a:rPr>
              <a:t>)</a:t>
            </a:r>
            <a:r>
              <a:rPr lang="lt-LT" sz="2000" dirty="0"/>
              <a:t>:</a:t>
            </a:r>
          </a:p>
          <a:p>
            <a:pPr>
              <a:buClr>
                <a:schemeClr val="accent6"/>
              </a:buClr>
              <a:defRPr/>
            </a:pPr>
            <a:r>
              <a:rPr lang="lt-LT" sz="2000" dirty="0"/>
              <a:t>Projekto administravimo ir susijusias išlaidas:</a:t>
            </a:r>
          </a:p>
          <a:p>
            <a:pPr lvl="1">
              <a:buClr>
                <a:schemeClr val="accent6"/>
              </a:buClr>
              <a:defRPr/>
            </a:pPr>
            <a:r>
              <a:rPr lang="lt-LT" sz="1600" dirty="0"/>
              <a:t>Projekto vykdytojo </a:t>
            </a:r>
            <a:r>
              <a:rPr lang="en-US" sz="1600" dirty="0"/>
              <a:t>ir(</a:t>
            </a:r>
            <a:r>
              <a:rPr lang="en-US" sz="1600" dirty="0" err="1"/>
              <a:t>ar</a:t>
            </a:r>
            <a:r>
              <a:rPr lang="en-US" sz="1600" dirty="0"/>
              <a:t>) </a:t>
            </a:r>
            <a:r>
              <a:rPr lang="lt-LT" sz="1600" dirty="0"/>
              <a:t>partnerių darbuotojų darbo užmokesčio išlaidos už laiką, dirbtą administruojant projektą;</a:t>
            </a:r>
          </a:p>
          <a:p>
            <a:pPr lvl="1">
              <a:buClr>
                <a:schemeClr val="accent6"/>
              </a:buClr>
              <a:defRPr/>
            </a:pPr>
            <a:r>
              <a:rPr lang="lt-LT" sz="1600" dirty="0"/>
              <a:t>Projektą administruojančių asmenų mokymo projekto administravimo klausimais išlaidas;</a:t>
            </a:r>
          </a:p>
          <a:p>
            <a:pPr lvl="1">
              <a:buClr>
                <a:schemeClr val="accent6"/>
              </a:buClr>
              <a:defRPr/>
            </a:pPr>
            <a:r>
              <a:rPr lang="lt-LT" sz="1600" dirty="0"/>
              <a:t>Su projekto administravimo reikmėmis susijusių prekių įsigijimo išlaidas;</a:t>
            </a:r>
          </a:p>
          <a:p>
            <a:pPr lvl="1">
              <a:buClr>
                <a:schemeClr val="accent6"/>
              </a:buClr>
              <a:defRPr/>
            </a:pPr>
            <a:r>
              <a:rPr lang="lt-LT" sz="1600" dirty="0"/>
              <a:t>Su projekto administravimo reikmėmis susijusių patalpų nuomos išlaidas;</a:t>
            </a:r>
          </a:p>
          <a:p>
            <a:pPr lvl="1">
              <a:buClr>
                <a:schemeClr val="accent6"/>
              </a:buClr>
              <a:defRPr/>
            </a:pPr>
            <a:r>
              <a:rPr lang="lt-LT" sz="1600" dirty="0"/>
              <a:t>įrangos, transporto priemonių kai jos susijusios su projekto administravimu, nuomos išlaidas;</a:t>
            </a:r>
          </a:p>
          <a:p>
            <a:pPr lvl="1">
              <a:buClr>
                <a:schemeClr val="accent6"/>
              </a:buClr>
              <a:defRPr/>
            </a:pPr>
            <a:r>
              <a:rPr lang="lt-LT" sz="1600" dirty="0"/>
              <a:t>Projekto administravimo paslaugų pirkimo išlaidas;</a:t>
            </a:r>
          </a:p>
          <a:p>
            <a:pPr lvl="1">
              <a:buClr>
                <a:schemeClr val="accent6"/>
              </a:buClr>
              <a:defRPr/>
            </a:pPr>
            <a:r>
              <a:rPr lang="lt-LT" sz="1600" dirty="0"/>
              <a:t>Projekto administravimo reikmėms būtinų komunalinių paslaugų ir ryšio išlaidas ir įgyto ir (arba) nuomojamo turto eksploatavimo išlaidas;</a:t>
            </a:r>
          </a:p>
          <a:p>
            <a:pPr lvl="1">
              <a:buClr>
                <a:schemeClr val="accent6"/>
              </a:buClr>
              <a:defRPr/>
            </a:pPr>
            <a:r>
              <a:rPr lang="lt-LT" sz="1600" dirty="0"/>
              <a:t>Kitas su projekto administravimu susijusias išlaidas</a:t>
            </a:r>
          </a:p>
          <a:p>
            <a:pPr>
              <a:buClr>
                <a:schemeClr val="accent6"/>
              </a:buClr>
              <a:defRPr/>
            </a:pPr>
            <a:r>
              <a:rPr lang="lt-LT" sz="2000" dirty="0"/>
              <a:t>Finansinių paslaugų pirkimo išlaidas (avanso draudimo, kredito įstaigos mokesčių ir kitų finansinių paslaugų pirkimo išlaidas);</a:t>
            </a:r>
          </a:p>
          <a:p>
            <a:pPr>
              <a:buClr>
                <a:schemeClr val="accent6"/>
              </a:buClr>
              <a:defRPr/>
            </a:pPr>
            <a:r>
              <a:rPr lang="lt-LT" sz="2000" dirty="0"/>
              <a:t>Projekto lėšų panaudojimo patikrinimo paslaugų (audito) pirkimo išlaidas;</a:t>
            </a:r>
          </a:p>
          <a:p>
            <a:pPr>
              <a:buClr>
                <a:schemeClr val="accent6"/>
              </a:buClr>
              <a:defRPr/>
            </a:pPr>
            <a:r>
              <a:rPr lang="lt-LT" sz="2000" dirty="0"/>
              <a:t>Turto draudimo išlaidas</a:t>
            </a:r>
          </a:p>
          <a:p>
            <a:pPr marL="0" indent="0">
              <a:buClr>
                <a:schemeClr val="accent6"/>
              </a:buClr>
              <a:buNone/>
              <a:defRPr/>
            </a:pPr>
            <a:endParaRPr lang="lt-LT" sz="2000" dirty="0"/>
          </a:p>
        </p:txBody>
      </p:sp>
    </p:spTree>
    <p:extLst>
      <p:ext uri="{BB962C8B-B14F-4D97-AF65-F5344CB8AC3E}">
        <p14:creationId xmlns:p14="http://schemas.microsoft.com/office/powerpoint/2010/main" val="37248233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9">
            <a:extLst>
              <a:ext uri="{FF2B5EF4-FFF2-40B4-BE49-F238E27FC236}">
                <a16:creationId xmlns:a16="http://schemas.microsoft.com/office/drawing/2014/main" xmlns="" id="{FE55E484-DBBD-4960-B421-65856D0D2495}"/>
              </a:ext>
            </a:extLst>
          </p:cNvPr>
          <p:cNvSpPr>
            <a:spLocks noGrp="1"/>
          </p:cNvSpPr>
          <p:nvPr>
            <p:ph type="title"/>
          </p:nvPr>
        </p:nvSpPr>
        <p:spPr/>
        <p:txBody>
          <a:bodyPr/>
          <a:lstStyle/>
          <a:p>
            <a:pPr algn="l" eaLnBrk="1" hangingPunct="1"/>
            <a:r>
              <a:rPr lang="lt-LT" altLang="lt-LT" sz="3200" dirty="0">
                <a:solidFill>
                  <a:schemeClr val="accent1"/>
                </a:solidFill>
                <a:latin typeface="Arial Unicode MS" panose="020B0604020202020204" pitchFamily="34" charset="-128"/>
                <a:ea typeface="Arial Unicode MS" panose="020B0604020202020204" pitchFamily="34" charset="-128"/>
                <a:cs typeface="Arial Unicode MS" panose="020B0604020202020204" pitchFamily="34" charset="-128"/>
              </a:rPr>
              <a:t>Kas laikoma projekto administravimu?</a:t>
            </a:r>
            <a:endParaRPr lang="en-US" altLang="lt-LT" sz="3200" dirty="0">
              <a:solidFill>
                <a:schemeClr val="accent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4106" name="Rectangle 10">
            <a:extLst>
              <a:ext uri="{FF2B5EF4-FFF2-40B4-BE49-F238E27FC236}">
                <a16:creationId xmlns:a16="http://schemas.microsoft.com/office/drawing/2014/main" xmlns="" id="{4579552D-1369-4DA7-A7E8-B26B43147ECA}"/>
              </a:ext>
            </a:extLst>
          </p:cNvPr>
          <p:cNvSpPr>
            <a:spLocks noGrp="1"/>
          </p:cNvSpPr>
          <p:nvPr>
            <p:ph idx="1"/>
          </p:nvPr>
        </p:nvSpPr>
        <p:spPr>
          <a:xfrm>
            <a:off x="838200" y="1532010"/>
            <a:ext cx="10515600" cy="4351338"/>
          </a:xfrm>
        </p:spPr>
        <p:txBody>
          <a:bodyPr rtlCol="0">
            <a:normAutofit/>
          </a:bodyPr>
          <a:lstStyle/>
          <a:p>
            <a:pPr marL="0" indent="0">
              <a:buClr>
                <a:schemeClr val="accent6"/>
              </a:buClr>
              <a:buNone/>
              <a:defRPr/>
            </a:pPr>
            <a:r>
              <a:rPr lang="lt-LT" sz="2000" i="1" dirty="0">
                <a:solidFill>
                  <a:schemeClr val="accent6">
                    <a:lumMod val="75000"/>
                  </a:schemeClr>
                </a:solidFill>
              </a:rPr>
              <a:t>(Pavyzdžiai, nebaigtinis sąrašas):</a:t>
            </a:r>
          </a:p>
          <a:p>
            <a:pPr>
              <a:buClr>
                <a:schemeClr val="accent6"/>
              </a:buClr>
              <a:defRPr/>
            </a:pPr>
            <a:r>
              <a:rPr lang="lt-LT" sz="2000" dirty="0"/>
              <a:t>Buhalterinės apskaitos tvarkymas;</a:t>
            </a:r>
          </a:p>
          <a:p>
            <a:pPr>
              <a:buClr>
                <a:schemeClr val="accent6"/>
              </a:buClr>
              <a:defRPr/>
            </a:pPr>
            <a:r>
              <a:rPr lang="lt-LT" sz="2000" dirty="0"/>
              <a:t>Projekto ataskaitų rengimas (dauginimas, spausdinimas, siuntimas, pristatymas, taisymas);</a:t>
            </a:r>
          </a:p>
          <a:p>
            <a:pPr>
              <a:buClr>
                <a:schemeClr val="accent6"/>
              </a:buClr>
              <a:defRPr/>
            </a:pPr>
            <a:r>
              <a:rPr lang="lt-LT" sz="2000" dirty="0"/>
              <a:t>Projekto mokėjimo prašymų rengimas (</a:t>
            </a:r>
            <a:r>
              <a:rPr lang="pt-BR" sz="2000" dirty="0"/>
              <a:t>dauginimas, spausdinimas, siuntimas, pristatymas, taisymas);</a:t>
            </a:r>
            <a:endParaRPr lang="lt-LT" sz="2000" dirty="0"/>
          </a:p>
          <a:p>
            <a:pPr>
              <a:buClr>
                <a:schemeClr val="accent6"/>
              </a:buClr>
              <a:defRPr/>
            </a:pPr>
            <a:r>
              <a:rPr lang="lt-LT" sz="2000" dirty="0"/>
              <a:t>Projekto darbuotojų samdymas, atleidimas, dokumentų tvarkymas, darbo užmokesčio skaičiavimas, išmokėjimas, bendrieji mokymai (darbo, priešgaisrinės saugos ir pan. klausimais);</a:t>
            </a:r>
          </a:p>
          <a:p>
            <a:pPr>
              <a:buClr>
                <a:schemeClr val="accent6"/>
              </a:buClr>
              <a:defRPr/>
            </a:pPr>
            <a:r>
              <a:rPr lang="lt-LT" sz="2000" dirty="0"/>
              <a:t>Projekto pirkimų rengimas, skelbimas, administravimas, sutarčių su laimėtojais sudarymas, priežiūra, mokėjimai ir pan.;</a:t>
            </a:r>
          </a:p>
          <a:p>
            <a:pPr>
              <a:buClr>
                <a:schemeClr val="accent6"/>
              </a:buClr>
              <a:defRPr/>
            </a:pPr>
            <a:r>
              <a:rPr lang="lt-LT" sz="2000" dirty="0"/>
              <a:t>Įmonės/organizacijos IT sistemos priežiūra, atnaujinimas, tinklapio atnaujinimas </a:t>
            </a:r>
            <a:r>
              <a:rPr lang="lt-LT" sz="2000" i="1" dirty="0">
                <a:solidFill>
                  <a:schemeClr val="accent6">
                    <a:lumMod val="75000"/>
                  </a:schemeClr>
                </a:solidFill>
              </a:rPr>
              <a:t>(išskyrus, jeigu kuriamas naujas tinklapis įgyvendinamam projektui);</a:t>
            </a:r>
          </a:p>
          <a:p>
            <a:pPr>
              <a:buClr>
                <a:schemeClr val="accent6"/>
              </a:buClr>
              <a:defRPr/>
            </a:pPr>
            <a:r>
              <a:rPr lang="lt-LT" sz="2000" dirty="0"/>
              <a:t>Teisinių reikalavimų, susijusių su projekto įgyvendinimu, vykdymas</a:t>
            </a:r>
          </a:p>
        </p:txBody>
      </p:sp>
    </p:spTree>
    <p:extLst>
      <p:ext uri="{BB962C8B-B14F-4D97-AF65-F5344CB8AC3E}">
        <p14:creationId xmlns:p14="http://schemas.microsoft.com/office/powerpoint/2010/main" val="22757933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9">
            <a:extLst>
              <a:ext uri="{FF2B5EF4-FFF2-40B4-BE49-F238E27FC236}">
                <a16:creationId xmlns:a16="http://schemas.microsoft.com/office/drawing/2014/main" xmlns="" id="{FE55E484-DBBD-4960-B421-65856D0D2495}"/>
              </a:ext>
            </a:extLst>
          </p:cNvPr>
          <p:cNvSpPr>
            <a:spLocks noGrp="1"/>
          </p:cNvSpPr>
          <p:nvPr>
            <p:ph type="title"/>
          </p:nvPr>
        </p:nvSpPr>
        <p:spPr/>
        <p:txBody>
          <a:bodyPr/>
          <a:lstStyle/>
          <a:p>
            <a:pPr algn="l" eaLnBrk="1" hangingPunct="1"/>
            <a:r>
              <a:rPr lang="lt-LT" altLang="lt-LT" sz="3200" dirty="0">
                <a:solidFill>
                  <a:schemeClr val="accent1"/>
                </a:solidFill>
                <a:latin typeface="Arial Unicode MS" panose="020B0604020202020204" pitchFamily="34" charset="-128"/>
                <a:ea typeface="Arial Unicode MS" panose="020B0604020202020204" pitchFamily="34" charset="-128"/>
                <a:cs typeface="Arial Unicode MS" panose="020B0604020202020204" pitchFamily="34" charset="-128"/>
              </a:rPr>
              <a:t>Netiesioginių išlaidų FN </a:t>
            </a:r>
            <a:endParaRPr lang="en-US" altLang="lt-LT" sz="3200" dirty="0">
              <a:solidFill>
                <a:schemeClr val="accent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4106" name="Rectangle 10">
            <a:extLst>
              <a:ext uri="{FF2B5EF4-FFF2-40B4-BE49-F238E27FC236}">
                <a16:creationId xmlns:a16="http://schemas.microsoft.com/office/drawing/2014/main" xmlns="" id="{4579552D-1369-4DA7-A7E8-B26B43147ECA}"/>
              </a:ext>
            </a:extLst>
          </p:cNvPr>
          <p:cNvSpPr>
            <a:spLocks noGrp="1"/>
          </p:cNvSpPr>
          <p:nvPr>
            <p:ph idx="1"/>
          </p:nvPr>
        </p:nvSpPr>
        <p:spPr>
          <a:xfrm>
            <a:off x="838200" y="1532010"/>
            <a:ext cx="10515600" cy="1236357"/>
          </a:xfrm>
        </p:spPr>
        <p:txBody>
          <a:bodyPr rtlCol="0">
            <a:normAutofit fontScale="92500" lnSpcReduction="10000"/>
          </a:bodyPr>
          <a:lstStyle/>
          <a:p>
            <a:pPr>
              <a:buClr>
                <a:schemeClr val="accent6"/>
              </a:buClr>
              <a:defRPr/>
            </a:pPr>
            <a:r>
              <a:rPr lang="lt-LT" dirty="0"/>
              <a:t>FN (procentais) priklauso nuo:</a:t>
            </a:r>
          </a:p>
          <a:p>
            <a:pPr lvl="1">
              <a:buClr>
                <a:schemeClr val="accent6"/>
              </a:buClr>
              <a:defRPr/>
            </a:pPr>
            <a:r>
              <a:rPr lang="lt-LT" sz="2000" dirty="0"/>
              <a:t>Projekto </a:t>
            </a:r>
            <a:r>
              <a:rPr lang="lt-LT" sz="2000" dirty="0">
                <a:solidFill>
                  <a:srgbClr val="0070C0"/>
                </a:solidFill>
              </a:rPr>
              <a:t>tinkamų finansuoti išlaidų sumos </a:t>
            </a:r>
            <a:r>
              <a:rPr lang="lt-LT" sz="2000" dirty="0"/>
              <a:t>(tiesioginės + netiesioginės išlaidos);</a:t>
            </a:r>
          </a:p>
          <a:p>
            <a:pPr lvl="1">
              <a:buClr>
                <a:schemeClr val="accent6"/>
              </a:buClr>
              <a:defRPr/>
            </a:pPr>
            <a:r>
              <a:rPr lang="lt-LT" sz="2000" dirty="0"/>
              <a:t>Projekto </a:t>
            </a:r>
            <a:r>
              <a:rPr lang="lt-LT" sz="2000" dirty="0">
                <a:solidFill>
                  <a:srgbClr val="0070C0"/>
                </a:solidFill>
              </a:rPr>
              <a:t>veiklų rangos išlaidų dalies </a:t>
            </a:r>
            <a:r>
              <a:rPr lang="lt-LT" sz="2000" dirty="0"/>
              <a:t>(skaičiuojama nuo tiesioginių išlaidų, apvalinant 2 skaičius po kablelio)</a:t>
            </a:r>
          </a:p>
        </p:txBody>
      </p:sp>
      <p:graphicFrame>
        <p:nvGraphicFramePr>
          <p:cNvPr id="4" name="Lentelė 3">
            <a:extLst>
              <a:ext uri="{FF2B5EF4-FFF2-40B4-BE49-F238E27FC236}">
                <a16:creationId xmlns:a16="http://schemas.microsoft.com/office/drawing/2014/main" xmlns="" id="{58117CD5-739E-4C5F-B613-A7DD05F7CAA0}"/>
              </a:ext>
            </a:extLst>
          </p:cNvPr>
          <p:cNvGraphicFramePr>
            <a:graphicFrameLocks noGrp="1"/>
          </p:cNvGraphicFramePr>
          <p:nvPr>
            <p:extLst>
              <p:ext uri="{D42A27DB-BD31-4B8C-83A1-F6EECF244321}">
                <p14:modId xmlns:p14="http://schemas.microsoft.com/office/powerpoint/2010/main" val="341859573"/>
              </p:ext>
            </p:extLst>
          </p:nvPr>
        </p:nvGraphicFramePr>
        <p:xfrm>
          <a:off x="1119559" y="3008575"/>
          <a:ext cx="9101282" cy="2990582"/>
        </p:xfrm>
        <a:graphic>
          <a:graphicData uri="http://schemas.openxmlformats.org/drawingml/2006/table">
            <a:tbl>
              <a:tblPr firstRow="1" bandRow="1">
                <a:tableStyleId>{5C22544A-7EE6-4342-B048-85BDC9FD1C3A}</a:tableStyleId>
              </a:tblPr>
              <a:tblGrid>
                <a:gridCol w="877020">
                  <a:extLst>
                    <a:ext uri="{9D8B030D-6E8A-4147-A177-3AD203B41FA5}">
                      <a16:colId xmlns:a16="http://schemas.microsoft.com/office/drawing/2014/main" xmlns="" val="3749596694"/>
                    </a:ext>
                  </a:extLst>
                </a:gridCol>
                <a:gridCol w="3431920">
                  <a:extLst>
                    <a:ext uri="{9D8B030D-6E8A-4147-A177-3AD203B41FA5}">
                      <a16:colId xmlns:a16="http://schemas.microsoft.com/office/drawing/2014/main" xmlns="" val="1500858598"/>
                    </a:ext>
                  </a:extLst>
                </a:gridCol>
                <a:gridCol w="1636064">
                  <a:extLst>
                    <a:ext uri="{9D8B030D-6E8A-4147-A177-3AD203B41FA5}">
                      <a16:colId xmlns:a16="http://schemas.microsoft.com/office/drawing/2014/main" xmlns="" val="460761508"/>
                    </a:ext>
                  </a:extLst>
                </a:gridCol>
                <a:gridCol w="1636064">
                  <a:extLst>
                    <a:ext uri="{9D8B030D-6E8A-4147-A177-3AD203B41FA5}">
                      <a16:colId xmlns:a16="http://schemas.microsoft.com/office/drawing/2014/main" xmlns="" val="2983710078"/>
                    </a:ext>
                  </a:extLst>
                </a:gridCol>
                <a:gridCol w="1520214">
                  <a:extLst>
                    <a:ext uri="{9D8B030D-6E8A-4147-A177-3AD203B41FA5}">
                      <a16:colId xmlns:a16="http://schemas.microsoft.com/office/drawing/2014/main" xmlns="" val="3775150428"/>
                    </a:ext>
                  </a:extLst>
                </a:gridCol>
              </a:tblGrid>
              <a:tr h="669289">
                <a:tc rowSpan="2">
                  <a:txBody>
                    <a:bodyPr/>
                    <a:lstStyle/>
                    <a:p>
                      <a:pPr>
                        <a:lnSpc>
                          <a:spcPct val="115000"/>
                        </a:lnSpc>
                        <a:spcAft>
                          <a:spcPts val="0"/>
                        </a:spcAft>
                      </a:pPr>
                      <a:r>
                        <a:rPr lang="lt-LT" sz="1600" dirty="0">
                          <a:effectLst/>
                        </a:rPr>
                        <a:t>Nr.</a:t>
                      </a:r>
                      <a:endParaRPr lang="lt-LT"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rowSpan="2">
                  <a:txBody>
                    <a:bodyPr/>
                    <a:lstStyle/>
                    <a:p>
                      <a:pPr>
                        <a:lnSpc>
                          <a:spcPct val="115000"/>
                        </a:lnSpc>
                        <a:spcAft>
                          <a:spcPts val="0"/>
                        </a:spcAft>
                      </a:pPr>
                      <a:r>
                        <a:rPr lang="lt-LT" sz="1600" dirty="0">
                          <a:effectLst/>
                        </a:rPr>
                        <a:t>Projekto tinkamų finansuoti išlaidų suma (įskaitant netiesiogines išlaidas, apmokamas taikant fiksuotąją normą), eurais</a:t>
                      </a:r>
                      <a:endParaRPr lang="lt-LT"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3">
                  <a:txBody>
                    <a:bodyPr/>
                    <a:lstStyle/>
                    <a:p>
                      <a:pPr fontAlgn="ctr">
                        <a:lnSpc>
                          <a:spcPct val="115000"/>
                        </a:lnSpc>
                        <a:spcAft>
                          <a:spcPts val="0"/>
                        </a:spcAft>
                      </a:pPr>
                      <a:r>
                        <a:rPr lang="lt-LT" sz="1600">
                          <a:effectLst/>
                        </a:rPr>
                        <a:t>Didžiausia fiksuotoji norma (procentais), kai projekto veiklų rangos išlaidų dalis sudaro:</a:t>
                      </a:r>
                      <a:endParaRPr lang="lt-LT"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lt-LT"/>
                    </a:p>
                  </a:txBody>
                  <a:tcPr/>
                </a:tc>
                <a:tc hMerge="1">
                  <a:txBody>
                    <a:bodyPr/>
                    <a:lstStyle/>
                    <a:p>
                      <a:endParaRPr lang="lt-LT"/>
                    </a:p>
                  </a:txBody>
                  <a:tcPr/>
                </a:tc>
                <a:extLst>
                  <a:ext uri="{0D108BD9-81ED-4DB2-BD59-A6C34878D82A}">
                    <a16:rowId xmlns:a16="http://schemas.microsoft.com/office/drawing/2014/main" xmlns="" val="3629771425"/>
                  </a:ext>
                </a:extLst>
              </a:tr>
              <a:tr h="1376164">
                <a:tc vMerge="1">
                  <a:txBody>
                    <a:bodyPr/>
                    <a:lstStyle/>
                    <a:p>
                      <a:endParaRPr lang="lt-LT"/>
                    </a:p>
                  </a:txBody>
                  <a:tcPr/>
                </a:tc>
                <a:tc vMerge="1">
                  <a:txBody>
                    <a:bodyPr/>
                    <a:lstStyle/>
                    <a:p>
                      <a:endParaRPr lang="lt-LT"/>
                    </a:p>
                  </a:txBody>
                  <a:tcPr/>
                </a:tc>
                <a:tc>
                  <a:txBody>
                    <a:bodyPr/>
                    <a:lstStyle/>
                    <a:p>
                      <a:pPr>
                        <a:lnSpc>
                          <a:spcPct val="115000"/>
                        </a:lnSpc>
                        <a:spcAft>
                          <a:spcPts val="0"/>
                        </a:spcAft>
                      </a:pPr>
                      <a:r>
                        <a:rPr lang="lt-LT" sz="1600" dirty="0">
                          <a:effectLst/>
                        </a:rPr>
                        <a:t>iki 60 proc. (imtinai) tiesioginių projekto išlaidų</a:t>
                      </a:r>
                      <a:endParaRPr lang="lt-LT"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lt-LT" sz="1600" dirty="0">
                          <a:effectLst/>
                        </a:rPr>
                        <a:t>nuo 60 proc. iki 90 proc. (imtinai) tiesioginių projekto išlaidų</a:t>
                      </a:r>
                      <a:endParaRPr lang="lt-LT"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fontAlgn="ctr">
                        <a:lnSpc>
                          <a:spcPct val="115000"/>
                        </a:lnSpc>
                        <a:spcAft>
                          <a:spcPts val="0"/>
                        </a:spcAft>
                      </a:pPr>
                      <a:r>
                        <a:rPr lang="lt-LT" sz="1600">
                          <a:effectLst/>
                        </a:rPr>
                        <a:t>daugiau kaip 90 procentų tiesioginių projekto išlaidų</a:t>
                      </a:r>
                      <a:endParaRPr lang="lt-LT"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459849656"/>
                  </a:ext>
                </a:extLst>
              </a:tr>
              <a:tr h="315043">
                <a:tc>
                  <a:txBody>
                    <a:bodyPr/>
                    <a:lstStyle/>
                    <a:p>
                      <a:pPr algn="ctr">
                        <a:lnSpc>
                          <a:spcPct val="115000"/>
                        </a:lnSpc>
                        <a:spcAft>
                          <a:spcPts val="0"/>
                        </a:spcAft>
                      </a:pPr>
                      <a:r>
                        <a:rPr lang="lt-LT" sz="1800" dirty="0">
                          <a:effectLst/>
                        </a:rPr>
                        <a:t>1.</a:t>
                      </a:r>
                      <a:endParaRPr lang="lt-L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spcAft>
                          <a:spcPts val="0"/>
                        </a:spcAft>
                      </a:pPr>
                      <a:r>
                        <a:rPr lang="lt-LT" sz="1800" dirty="0">
                          <a:effectLst/>
                        </a:rPr>
                        <a:t>iki 85 000</a:t>
                      </a:r>
                      <a:endParaRPr lang="lt-L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lt-LT" sz="1800">
                          <a:effectLst/>
                        </a:rPr>
                        <a:t>24</a:t>
                      </a:r>
                      <a:endParaRPr lang="lt-L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lt-LT" sz="1800" dirty="0">
                          <a:effectLst/>
                        </a:rPr>
                        <a:t>24</a:t>
                      </a:r>
                      <a:endParaRPr lang="lt-L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lt-LT" sz="1800" dirty="0">
                          <a:effectLst/>
                        </a:rPr>
                        <a:t>12</a:t>
                      </a:r>
                      <a:endParaRPr lang="lt-L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3986673626"/>
                  </a:ext>
                </a:extLst>
              </a:tr>
              <a:tr h="315043">
                <a:tc>
                  <a:txBody>
                    <a:bodyPr/>
                    <a:lstStyle/>
                    <a:p>
                      <a:pPr algn="ctr">
                        <a:lnSpc>
                          <a:spcPct val="115000"/>
                        </a:lnSpc>
                        <a:spcAft>
                          <a:spcPts val="0"/>
                        </a:spcAft>
                        <a:tabLst>
                          <a:tab pos="262890" algn="l"/>
                        </a:tabLst>
                      </a:pPr>
                      <a:r>
                        <a:rPr lang="lt-LT" sz="1800">
                          <a:effectLst/>
                        </a:rPr>
                        <a:t>2.</a:t>
                      </a:r>
                      <a:endParaRPr lang="lt-L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spcAft>
                          <a:spcPts val="0"/>
                        </a:spcAft>
                      </a:pPr>
                      <a:r>
                        <a:rPr lang="lt-LT" sz="1800" dirty="0">
                          <a:effectLst/>
                        </a:rPr>
                        <a:t>nuo 85 001 iki 175 000</a:t>
                      </a:r>
                      <a:endParaRPr lang="lt-L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lt-LT" sz="1800" dirty="0">
                          <a:effectLst/>
                        </a:rPr>
                        <a:t>24</a:t>
                      </a:r>
                      <a:endParaRPr lang="lt-L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lt-LT" sz="1800" dirty="0">
                          <a:effectLst/>
                        </a:rPr>
                        <a:t>21</a:t>
                      </a:r>
                      <a:endParaRPr lang="lt-L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lt-LT" sz="1800" dirty="0">
                          <a:effectLst/>
                        </a:rPr>
                        <a:t>12</a:t>
                      </a:r>
                      <a:endParaRPr lang="lt-L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827828933"/>
                  </a:ext>
                </a:extLst>
              </a:tr>
              <a:tr h="315043">
                <a:tc>
                  <a:txBody>
                    <a:bodyPr/>
                    <a:lstStyle/>
                    <a:p>
                      <a:pPr algn="ctr">
                        <a:lnSpc>
                          <a:spcPct val="115000"/>
                        </a:lnSpc>
                        <a:spcAft>
                          <a:spcPts val="0"/>
                        </a:spcAft>
                      </a:pPr>
                      <a:r>
                        <a:rPr lang="lt-LT" sz="1800">
                          <a:effectLst/>
                        </a:rPr>
                        <a:t>3.</a:t>
                      </a:r>
                      <a:endParaRPr lang="lt-L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spcAft>
                          <a:spcPts val="0"/>
                        </a:spcAft>
                      </a:pPr>
                      <a:r>
                        <a:rPr lang="lt-LT" sz="1800">
                          <a:effectLst/>
                        </a:rPr>
                        <a:t>nuo 175 001</a:t>
                      </a:r>
                      <a:endParaRPr lang="lt-L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lt-LT" sz="1800">
                          <a:effectLst/>
                        </a:rPr>
                        <a:t>19</a:t>
                      </a:r>
                      <a:endParaRPr lang="lt-L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lt-LT" sz="1800" dirty="0">
                          <a:effectLst/>
                        </a:rPr>
                        <a:t>19</a:t>
                      </a:r>
                      <a:endParaRPr lang="lt-L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lt-LT" sz="1800" dirty="0">
                          <a:effectLst/>
                        </a:rPr>
                        <a:t>12</a:t>
                      </a:r>
                      <a:endParaRPr lang="lt-L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25732938"/>
                  </a:ext>
                </a:extLst>
              </a:tr>
            </a:tbl>
          </a:graphicData>
        </a:graphic>
      </p:graphicFrame>
    </p:spTree>
    <p:extLst>
      <p:ext uri="{BB962C8B-B14F-4D97-AF65-F5344CB8AC3E}">
        <p14:creationId xmlns:p14="http://schemas.microsoft.com/office/powerpoint/2010/main" val="33239353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9">
            <a:extLst>
              <a:ext uri="{FF2B5EF4-FFF2-40B4-BE49-F238E27FC236}">
                <a16:creationId xmlns:a16="http://schemas.microsoft.com/office/drawing/2014/main" xmlns="" id="{FE55E484-DBBD-4960-B421-65856D0D2495}"/>
              </a:ext>
            </a:extLst>
          </p:cNvPr>
          <p:cNvSpPr>
            <a:spLocks noGrp="1"/>
          </p:cNvSpPr>
          <p:nvPr>
            <p:ph type="title"/>
          </p:nvPr>
        </p:nvSpPr>
        <p:spPr/>
        <p:txBody>
          <a:bodyPr/>
          <a:lstStyle/>
          <a:p>
            <a:pPr algn="l" eaLnBrk="1" hangingPunct="1"/>
            <a:r>
              <a:rPr lang="lt-LT" altLang="lt-LT" sz="3200" dirty="0">
                <a:solidFill>
                  <a:schemeClr val="accent1"/>
                </a:solidFill>
                <a:latin typeface="Arial Unicode MS" panose="020B0604020202020204" pitchFamily="34" charset="-128"/>
                <a:ea typeface="Arial Unicode MS" panose="020B0604020202020204" pitchFamily="34" charset="-128"/>
                <a:cs typeface="Arial Unicode MS" panose="020B0604020202020204" pitchFamily="34" charset="-128"/>
              </a:rPr>
              <a:t>Kas ir kada nustato projektui taikomą FN?</a:t>
            </a:r>
            <a:endParaRPr lang="en-US" altLang="lt-LT" sz="3200" dirty="0">
              <a:solidFill>
                <a:schemeClr val="accent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4106" name="Rectangle 10">
            <a:extLst>
              <a:ext uri="{FF2B5EF4-FFF2-40B4-BE49-F238E27FC236}">
                <a16:creationId xmlns:a16="http://schemas.microsoft.com/office/drawing/2014/main" xmlns="" id="{4579552D-1369-4DA7-A7E8-B26B43147ECA}"/>
              </a:ext>
            </a:extLst>
          </p:cNvPr>
          <p:cNvSpPr>
            <a:spLocks noGrp="1"/>
          </p:cNvSpPr>
          <p:nvPr>
            <p:ph idx="1"/>
          </p:nvPr>
        </p:nvSpPr>
        <p:spPr>
          <a:xfrm>
            <a:off x="1698170" y="1690688"/>
            <a:ext cx="8565503" cy="4351338"/>
          </a:xfrm>
        </p:spPr>
        <p:txBody>
          <a:bodyPr rtlCol="0">
            <a:normAutofit/>
          </a:bodyPr>
          <a:lstStyle/>
          <a:p>
            <a:pPr>
              <a:buClr>
                <a:schemeClr val="accent6"/>
              </a:buClr>
              <a:defRPr/>
            </a:pPr>
            <a:r>
              <a:rPr lang="lt-LT" sz="2400" dirty="0"/>
              <a:t>Preliminariai apskaičiuoja pareiškėjas, pildydamas projekto paraišką (5 dalis, „projekto finansinis planas“);</a:t>
            </a:r>
          </a:p>
          <a:p>
            <a:pPr>
              <a:buClr>
                <a:schemeClr val="accent6"/>
              </a:buClr>
              <a:defRPr/>
            </a:pPr>
            <a:r>
              <a:rPr lang="lt-LT" sz="2400" dirty="0"/>
              <a:t>Patikrina ir, esant poreikiui, perskaičiuoja vietos veiklos grupės (VVG), atlikdamos projekto tinkamumo finansuoti vertinimą, peržiūri NMA.</a:t>
            </a:r>
            <a:endParaRPr lang="lt-LT" sz="2000" dirty="0"/>
          </a:p>
          <a:p>
            <a:pPr lvl="1">
              <a:buClr>
                <a:schemeClr val="accent6"/>
              </a:buClr>
              <a:defRPr/>
            </a:pPr>
            <a:endParaRPr lang="lt-LT" sz="2000" dirty="0"/>
          </a:p>
          <a:p>
            <a:pPr marL="914400" lvl="2" indent="0">
              <a:buClr>
                <a:schemeClr val="accent6"/>
              </a:buClr>
              <a:buNone/>
              <a:defRPr/>
            </a:pPr>
            <a:endParaRPr lang="lt-LT" sz="1600" dirty="0"/>
          </a:p>
        </p:txBody>
      </p:sp>
    </p:spTree>
    <p:extLst>
      <p:ext uri="{BB962C8B-B14F-4D97-AF65-F5344CB8AC3E}">
        <p14:creationId xmlns:p14="http://schemas.microsoft.com/office/powerpoint/2010/main" val="20540555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545</TotalTime>
  <Words>2285</Words>
  <Application>Microsoft Office PowerPoint</Application>
  <PresentationFormat>Plačiaekranė</PresentationFormat>
  <Paragraphs>478</Paragraphs>
  <Slides>23</Slides>
  <Notes>0</Notes>
  <HiddenSlides>0</HiddenSlides>
  <MMClips>0</MMClips>
  <ScaleCrop>false</ScaleCrop>
  <HeadingPairs>
    <vt:vector size="6" baseType="variant">
      <vt:variant>
        <vt:lpstr>Naudojami šriftai</vt:lpstr>
      </vt:variant>
      <vt:variant>
        <vt:i4>5</vt:i4>
      </vt:variant>
      <vt:variant>
        <vt:lpstr>Tema</vt:lpstr>
      </vt:variant>
      <vt:variant>
        <vt:i4>1</vt:i4>
      </vt:variant>
      <vt:variant>
        <vt:lpstr>Skaidrių pavadinimai</vt:lpstr>
      </vt:variant>
      <vt:variant>
        <vt:i4>23</vt:i4>
      </vt:variant>
    </vt:vector>
  </HeadingPairs>
  <TitlesOfParts>
    <vt:vector size="29" baseType="lpstr">
      <vt:lpstr>Arial Unicode MS</vt:lpstr>
      <vt:lpstr>Arial</vt:lpstr>
      <vt:lpstr>Calibri</vt:lpstr>
      <vt:lpstr>Calibri Light</vt:lpstr>
      <vt:lpstr>Times New Roman</vt:lpstr>
      <vt:lpstr>Office Theme</vt:lpstr>
      <vt:lpstr>NETIESIOGINIŲ IŠLAIDŲ  FIKSUOTOJI NORMA vietos projektuose</vt:lpstr>
      <vt:lpstr>Netiesioginių išlaidų fiksuotosios normos (FN) nauda</vt:lpstr>
      <vt:lpstr>FN nustatymo ir taikymo teisinis pagrindimas</vt:lpstr>
      <vt:lpstr>Pagrindinės sąvokos</vt:lpstr>
      <vt:lpstr>Pagrindinės sąvokos</vt:lpstr>
      <vt:lpstr>Netiesioginių išlaidų FN</vt:lpstr>
      <vt:lpstr>Kas laikoma projekto administravimu?</vt:lpstr>
      <vt:lpstr>Netiesioginių išlaidų FN </vt:lpstr>
      <vt:lpstr>Kas ir kada nustato projektui taikomą FN?</vt:lpstr>
      <vt:lpstr>FN skaičiavimo procesas</vt:lpstr>
      <vt:lpstr>FN skaičiavimo pavyzdys  (paraiškos formos 5 dalis - finansinis planas)</vt:lpstr>
      <vt:lpstr>„PowerPoint“ pateiktis</vt:lpstr>
      <vt:lpstr>Kodėl svarbu identifikuoti veiklų rangos išlaidas ir apskaičiuoti jų dalį?</vt:lpstr>
      <vt:lpstr>Projekto veiklų rangos išlaidos</vt:lpstr>
      <vt:lpstr>Projekto veiklų rangos išlaidos - pavyzdžiai</vt:lpstr>
      <vt:lpstr>Projekto veiklų rangos išlaidos - pavyzdžiai</vt:lpstr>
      <vt:lpstr>Projekto veiklų rangos išlaidos - pavyzdžiai</vt:lpstr>
      <vt:lpstr>Kokios išlaidos laikytinos veiklų rangos išlaidomis?</vt:lpstr>
      <vt:lpstr>FN taikymas projekto įgyvendinimo metu</vt:lpstr>
      <vt:lpstr>Išlaidų pagrindimas taikant FN (1)</vt:lpstr>
      <vt:lpstr>Išlaidų pagrindimas taikant FN (2)</vt:lpstr>
      <vt:lpstr>Netiesioginių išlaidų FN patikra</vt:lpstr>
      <vt:lpstr>AČIŪ</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estep</dc:creator>
  <cp:lastModifiedBy>User</cp:lastModifiedBy>
  <cp:revision>60</cp:revision>
  <dcterms:created xsi:type="dcterms:W3CDTF">2016-09-12T07:34:57Z</dcterms:created>
  <dcterms:modified xsi:type="dcterms:W3CDTF">2019-05-21T13:29:13Z</dcterms:modified>
</cp:coreProperties>
</file>