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5" r:id="rId3"/>
    <p:sldId id="286" r:id="rId4"/>
    <p:sldId id="291" r:id="rId5"/>
    <p:sldId id="312" r:id="rId6"/>
    <p:sldId id="306" r:id="rId7"/>
    <p:sldId id="311" r:id="rId8"/>
    <p:sldId id="309" r:id="rId9"/>
    <p:sldId id="310" r:id="rId10"/>
    <p:sldId id="308" r:id="rId11"/>
  </p:sldIdLst>
  <p:sldSz cx="18288000" cy="10287000"/>
  <p:notesSz cx="6858000" cy="9144000"/>
  <p:embeddedFontLst>
    <p:embeddedFont>
      <p:font typeface="Antipol" panose="020B060402020202020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umatytoji sekcija" id="{E407AF16-B377-4AC6-A54E-602D0FEB05DB}">
          <p14:sldIdLst>
            <p14:sldId id="265"/>
            <p14:sldId id="286"/>
            <p14:sldId id="291"/>
            <p14:sldId id="312"/>
            <p14:sldId id="306"/>
            <p14:sldId id="311"/>
            <p14:sldId id="309"/>
            <p14:sldId id="310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eminis stilius 1 – paryškinima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2" autoAdjust="0"/>
  </p:normalViewPr>
  <p:slideViewPr>
    <p:cSldViewPr>
      <p:cViewPr varScale="1">
        <p:scale>
          <a:sx n="71" d="100"/>
          <a:sy n="71" d="100"/>
        </p:scale>
        <p:origin x="7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Lapas1!$C$7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Lapas1!$B$8:$B$13</c:f>
              <c:strCache>
                <c:ptCount val="6"/>
                <c:pt idx="0">
                  <c:v>01 programa</c:v>
                </c:pt>
                <c:pt idx="1">
                  <c:v>02 programa</c:v>
                </c:pt>
                <c:pt idx="2">
                  <c:v>03 programa</c:v>
                </c:pt>
                <c:pt idx="3">
                  <c:v>04 programa</c:v>
                </c:pt>
                <c:pt idx="4">
                  <c:v>05 programa</c:v>
                </c:pt>
                <c:pt idx="5">
                  <c:v>06 programa</c:v>
                </c:pt>
              </c:strCache>
            </c:strRef>
          </c:cat>
          <c:val>
            <c:numRef>
              <c:f>Lapas1!$C$8:$C$13</c:f>
              <c:numCache>
                <c:formatCode>0.0</c:formatCode>
                <c:ptCount val="6"/>
                <c:pt idx="0">
                  <c:v>10354.799999999999</c:v>
                </c:pt>
                <c:pt idx="1">
                  <c:v>29469</c:v>
                </c:pt>
                <c:pt idx="2">
                  <c:v>5279.1</c:v>
                </c:pt>
                <c:pt idx="3">
                  <c:v>26512.9</c:v>
                </c:pt>
                <c:pt idx="4">
                  <c:v>11497.8</c:v>
                </c:pt>
                <c:pt idx="5">
                  <c:v>3733.1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01-45C0-9E71-AB630C53A5F8}"/>
            </c:ext>
          </c:extLst>
        </c:ser>
        <c:ser>
          <c:idx val="1"/>
          <c:order val="1"/>
          <c:tx>
            <c:strRef>
              <c:f>Lapas1!$D$7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Lapas1!$B$8:$B$13</c:f>
              <c:strCache>
                <c:ptCount val="6"/>
                <c:pt idx="0">
                  <c:v>01 programa</c:v>
                </c:pt>
                <c:pt idx="1">
                  <c:v>02 programa</c:v>
                </c:pt>
                <c:pt idx="2">
                  <c:v>03 programa</c:v>
                </c:pt>
                <c:pt idx="3">
                  <c:v>04 programa</c:v>
                </c:pt>
                <c:pt idx="4">
                  <c:v>05 programa</c:v>
                </c:pt>
                <c:pt idx="5">
                  <c:v>06 programa</c:v>
                </c:pt>
              </c:strCache>
            </c:strRef>
          </c:cat>
          <c:val>
            <c:numRef>
              <c:f>Lapas1!$D$8:$D$13</c:f>
              <c:numCache>
                <c:formatCode>0.0</c:formatCode>
                <c:ptCount val="6"/>
                <c:pt idx="0">
                  <c:v>11017.2</c:v>
                </c:pt>
                <c:pt idx="1">
                  <c:v>31978</c:v>
                </c:pt>
                <c:pt idx="2">
                  <c:v>6992</c:v>
                </c:pt>
                <c:pt idx="3">
                  <c:v>28928.7</c:v>
                </c:pt>
                <c:pt idx="4">
                  <c:v>8719.2999999999993</c:v>
                </c:pt>
                <c:pt idx="5">
                  <c:v>4681.3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01-45C0-9E71-AB630C53A5F8}"/>
            </c:ext>
          </c:extLst>
        </c:ser>
        <c:ser>
          <c:idx val="2"/>
          <c:order val="2"/>
          <c:tx>
            <c:strRef>
              <c:f>Lapas1!$E$7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Lapas1!$B$8:$B$13</c:f>
              <c:strCache>
                <c:ptCount val="6"/>
                <c:pt idx="0">
                  <c:v>01 programa</c:v>
                </c:pt>
                <c:pt idx="1">
                  <c:v>02 programa</c:v>
                </c:pt>
                <c:pt idx="2">
                  <c:v>03 programa</c:v>
                </c:pt>
                <c:pt idx="3">
                  <c:v>04 programa</c:v>
                </c:pt>
                <c:pt idx="4">
                  <c:v>05 programa</c:v>
                </c:pt>
                <c:pt idx="5">
                  <c:v>06 programa</c:v>
                </c:pt>
              </c:strCache>
            </c:strRef>
          </c:cat>
          <c:val>
            <c:numRef>
              <c:f>Lapas1!$E$8:$E$13</c:f>
              <c:numCache>
                <c:formatCode>0.0</c:formatCode>
                <c:ptCount val="6"/>
                <c:pt idx="0">
                  <c:v>11774.5</c:v>
                </c:pt>
                <c:pt idx="1">
                  <c:v>33878.1</c:v>
                </c:pt>
                <c:pt idx="2">
                  <c:v>7076.6</c:v>
                </c:pt>
                <c:pt idx="3">
                  <c:v>30531</c:v>
                </c:pt>
                <c:pt idx="4">
                  <c:v>7374</c:v>
                </c:pt>
                <c:pt idx="5">
                  <c:v>4431.3999999999996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01-45C0-9E71-AB630C53A5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22578095"/>
        <c:axId val="622579055"/>
      </c:barChart>
      <c:catAx>
        <c:axId val="6225780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622579055"/>
        <c:crosses val="autoZero"/>
        <c:auto val="1"/>
        <c:lblAlgn val="ctr"/>
        <c:lblOffset val="100"/>
        <c:noMultiLvlLbl val="0"/>
      </c:catAx>
      <c:valAx>
        <c:axId val="62257905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22578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E55B3-4E6C-4ED4-A70C-A49B8FDD5E2A}" type="datetimeFigureOut">
              <a:rPr lang="lt-LT" smtClean="0"/>
              <a:t>2025-02-17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9B482-2689-4F70-AB7A-8AB8C635468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866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9B482-2689-4F70-AB7A-8AB8C6354687}" type="slidenum">
              <a:rPr lang="lt-LT" smtClean="0"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3795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7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09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20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28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73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23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13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00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11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2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0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hyperlink" Target="mailto:savivaldybe@rokiskis.lt" TargetMode="External"/><Relationship Id="rId7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linkedin.com/company/71690906/" TargetMode="External"/><Relationship Id="rId5" Type="http://schemas.openxmlformats.org/officeDocument/2006/relationships/hyperlink" Target="https://www.instagram.com/manorokiskistavo/" TargetMode="External"/><Relationship Id="rId4" Type="http://schemas.openxmlformats.org/officeDocument/2006/relationships/hyperlink" Target="https://www.facebook.com/rokiskiorajonosavivaldyb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>
            <a:extLst>
              <a:ext uri="{FF2B5EF4-FFF2-40B4-BE49-F238E27FC236}">
                <a16:creationId xmlns:a16="http://schemas.microsoft.com/office/drawing/2014/main" id="{20E4AA7E-EEE2-B5E4-438A-6577321F3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280626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3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8663659" y="6071953"/>
            <a:ext cx="960682" cy="1052540"/>
          </a:xfrm>
          <a:custGeom>
            <a:avLst/>
            <a:gdLst/>
            <a:ahLst/>
            <a:cxnLst/>
            <a:rect l="l" t="t" r="r" b="b"/>
            <a:pathLst>
              <a:path w="960682" h="1052540">
                <a:moveTo>
                  <a:pt x="0" y="0"/>
                </a:moveTo>
                <a:lnTo>
                  <a:pt x="960682" y="0"/>
                </a:lnTo>
                <a:lnTo>
                  <a:pt x="960682" y="1052541"/>
                </a:lnTo>
                <a:lnTo>
                  <a:pt x="0" y="1052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5251946" y="8178439"/>
            <a:ext cx="1268693" cy="1211025"/>
          </a:xfrm>
          <a:custGeom>
            <a:avLst/>
            <a:gdLst/>
            <a:ahLst/>
            <a:cxnLst/>
            <a:rect l="l" t="t" r="r" b="b"/>
            <a:pathLst>
              <a:path w="1268693" h="1211025">
                <a:moveTo>
                  <a:pt x="0" y="0"/>
                </a:moveTo>
                <a:lnTo>
                  <a:pt x="1268693" y="0"/>
                </a:lnTo>
                <a:lnTo>
                  <a:pt x="1268693" y="1211025"/>
                </a:lnTo>
                <a:lnTo>
                  <a:pt x="0" y="12110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reeform 9"/>
          <p:cNvSpPr/>
          <p:nvPr/>
        </p:nvSpPr>
        <p:spPr>
          <a:xfrm>
            <a:off x="12106315" y="7936159"/>
            <a:ext cx="1104804" cy="1121111"/>
          </a:xfrm>
          <a:custGeom>
            <a:avLst/>
            <a:gdLst/>
            <a:ahLst/>
            <a:cxnLst/>
            <a:rect l="l" t="t" r="r" b="b"/>
            <a:pathLst>
              <a:path w="1104804" h="1121111">
                <a:moveTo>
                  <a:pt x="0" y="0"/>
                </a:moveTo>
                <a:lnTo>
                  <a:pt x="1104805" y="0"/>
                </a:lnTo>
                <a:lnTo>
                  <a:pt x="1104805" y="1121111"/>
                </a:lnTo>
                <a:lnTo>
                  <a:pt x="0" y="11211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117180" y="4089621"/>
            <a:ext cx="3474004" cy="864710"/>
          </a:xfrm>
          <a:prstGeom prst="rect">
            <a:avLst/>
          </a:prstGeom>
          <a:solidFill>
            <a:srgbClr val="0066FF"/>
          </a:solidFill>
        </p:spPr>
        <p:txBody>
          <a:bodyPr lIns="50800" tIns="50800" rIns="50800" bIns="50800" rtlCol="0" anchor="ctr"/>
          <a:lstStyle/>
          <a:p>
            <a:pPr marL="0" marR="0" lvl="0" indent="0" algn="ctr" defTabSz="914400" rtl="0" eaLnBrk="1" fontAlgn="auto" latinLnBrk="0" hangingPunct="1">
              <a:lnSpc>
                <a:spcPts val="4114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981" b="1" i="0" u="none" strike="noStrike" kern="1200" cap="none" spc="2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DM Sans Bold"/>
                <a:cs typeface="Times New Roman" panose="02020603050405020304" pitchFamily="18" charset="0"/>
              </a:rPr>
              <a:t>MISIJA</a:t>
            </a:r>
            <a:endParaRPr kumimoji="0" lang="en-US" sz="2981" b="1" i="0" u="none" strike="noStrike" kern="1200" cap="none" spc="29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DM Sans Bold"/>
              <a:cs typeface="Times New Roman" panose="02020603050405020304" pitchFamily="18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774426" y="1277407"/>
            <a:ext cx="14227574" cy="4528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fi-FI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avivaldybės misija ir veiklos prioritetai</a:t>
            </a: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2025-2027 metams</a:t>
            </a:r>
            <a:endParaRPr kumimoji="0" lang="en-US" sz="4000" b="1" i="0" u="none" strike="noStrike" kern="1200" cap="none" spc="247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117180" y="5143500"/>
            <a:ext cx="3360904" cy="23083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45021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teikti kokybiškas bei atitinkančias išreikštus poreikius paslaugas gyventojams</a:t>
            </a:r>
            <a:endParaRPr kumimoji="0" lang="lt-LT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BD947D08-D946-0981-B18D-9BC5953CBBC8}"/>
              </a:ext>
            </a:extLst>
          </p:cNvPr>
          <p:cNvSpPr txBox="1"/>
          <p:nvPr/>
        </p:nvSpPr>
        <p:spPr>
          <a:xfrm>
            <a:off x="8888213" y="2180285"/>
            <a:ext cx="4637098" cy="1007043"/>
          </a:xfrm>
          <a:prstGeom prst="rect">
            <a:avLst/>
          </a:prstGeom>
          <a:solidFill>
            <a:srgbClr val="0066FF"/>
          </a:solidFill>
        </p:spPr>
        <p:txBody>
          <a:bodyPr lIns="50800" tIns="50800" rIns="50800" bIns="50800" rtlCol="0" anchor="ctr"/>
          <a:lstStyle/>
          <a:p>
            <a:pPr marL="0" marR="0" lvl="0" indent="0" algn="ctr" defTabSz="914400" rtl="0" eaLnBrk="1" fontAlgn="auto" latinLnBrk="0" hangingPunct="1">
              <a:lnSpc>
                <a:spcPts val="4114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980" b="1" i="0" u="none" strike="noStrike" kern="1200" cap="none" spc="2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DM Sans Bold"/>
                <a:cs typeface="Times New Roman" panose="02020603050405020304" pitchFamily="18" charset="0"/>
              </a:rPr>
              <a:t>VEIKLOS PRIORITETAI</a:t>
            </a:r>
            <a:endParaRPr kumimoji="0" lang="en-US" sz="2980" b="1" i="0" u="none" strike="noStrike" kern="1200" cap="none" spc="29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DM Sans Bold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F074-26B1-4888-66DA-BC013F71B828}"/>
              </a:ext>
            </a:extLst>
          </p:cNvPr>
          <p:cNvSpPr txBox="1"/>
          <p:nvPr/>
        </p:nvSpPr>
        <p:spPr>
          <a:xfrm>
            <a:off x="5852295" y="3413713"/>
            <a:ext cx="1144471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Plėtoti investicijas skatinančią ekonominę aplinką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Gerinti ugdymo aplinką, diegti inovacijas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Vystyti ir pritaikyti kultūros infrastruktūrą, plėsti kultūros paslaugų skvarbą, populiarinti rajoną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Vystyti sporto infrastruktūrą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Pagerinti sveikatos priežiūros paslaugų kokybę ir prieinamumą</a:t>
            </a:r>
            <a:endParaRPr lang="lt-LT" sz="26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Pagerinti ir pritaikyti socialinę infrastruktūrą pažeidžiamoms visuomenės grupėms</a:t>
            </a:r>
            <a:endParaRPr lang="lt-LT" sz="26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Užtikrinti efektyviai veikiančią vietos savivaldą</a:t>
            </a:r>
            <a:endParaRPr lang="lt-LT" sz="26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Užtikrinti sąlygas jaunimo užimtumui visoje rajono teritorijoje</a:t>
            </a:r>
            <a:endParaRPr lang="lt-LT" sz="26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Didinti visuomenės įsitraukimą į valdyseną</a:t>
            </a:r>
            <a:endParaRPr lang="lt-LT" sz="26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Tobulinti rajono susisiekimo sistemą</a:t>
            </a:r>
            <a:endParaRPr lang="lt-LT" sz="26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Saugoti aplinką, puoselėti kraštovaizdį, skatinti tvarų vartojimą.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lt-LT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lėtoti alternatyvią energetiką</a:t>
            </a:r>
            <a:endParaRPr kumimoji="0" lang="lt-L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2558504" y="2942663"/>
            <a:ext cx="1400485" cy="5157671"/>
            <a:chOff x="0" y="0"/>
            <a:chExt cx="368852" cy="171013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68852" cy="1710137"/>
            </a:xfrm>
            <a:custGeom>
              <a:avLst/>
              <a:gdLst/>
              <a:ahLst/>
              <a:cxnLst/>
              <a:rect l="l" t="t" r="r" b="b"/>
              <a:pathLst>
                <a:path w="368852" h="1710137">
                  <a:moveTo>
                    <a:pt x="0" y="0"/>
                  </a:moveTo>
                  <a:lnTo>
                    <a:pt x="368852" y="0"/>
                  </a:lnTo>
                  <a:lnTo>
                    <a:pt x="368852" y="1710137"/>
                  </a:lnTo>
                  <a:lnTo>
                    <a:pt x="0" y="1710137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t-LT" sz="18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ntipol" panose="00000500000000000000" pitchFamily="50" charset="-70"/>
                <a:ea typeface="+mn-ea"/>
                <a:cs typeface="+mn-cs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368852" cy="17291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ntipol" panose="00000500000000000000" pitchFamily="50" charset="-70"/>
                <a:ea typeface="+mn-ea"/>
                <a:cs typeface="+mn-cs"/>
              </a:endParaRPr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4980992" y="1036994"/>
            <a:ext cx="8430208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377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Strateginio veiklos plano programos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720381" y="3104427"/>
            <a:ext cx="937219" cy="6572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720380" y="3826364"/>
            <a:ext cx="937219" cy="6572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46232" y="4599187"/>
            <a:ext cx="937219" cy="6572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755610" y="5401855"/>
            <a:ext cx="937219" cy="6572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755610" y="6277547"/>
            <a:ext cx="937219" cy="654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endParaRPr kumimoji="0" lang="en-US" sz="4271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2755610" y="7029377"/>
            <a:ext cx="937219" cy="6572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4271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941011" y="3235336"/>
            <a:ext cx="10510170" cy="4285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ntipol" panose="00000500000000000000" pitchFamily="50" charset="-7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Savivaldybės funkcijų įgyvendinimo ir valdymo</a:t>
            </a:r>
            <a:endParaRPr kumimoji="0" lang="en-US" sz="2524" i="0" u="none" strike="noStrike" kern="1200" cap="none" spc="24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4145584" y="4037862"/>
            <a:ext cx="10461370" cy="417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Ugdymo kokybės ir mokymosi aplinkos užtikrinimo</a:t>
            </a:r>
            <a:endParaRPr kumimoji="0" lang="en-US" sz="2524" i="0" u="none" strike="noStrike" kern="1200" cap="none" spc="24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4145584" y="4740343"/>
            <a:ext cx="9938521" cy="417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Kultūros, sporto ir bendruomenės gyvenimo aktyvinimo</a:t>
            </a:r>
            <a:endParaRPr kumimoji="0" lang="en-US" sz="2524" i="0" u="none" strike="noStrike" kern="1200" cap="none" spc="24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145585" y="5521499"/>
            <a:ext cx="12101428" cy="417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Socialinės paramos ir sveikatos apsaugos paslaugų kokybės gerinimo</a:t>
            </a:r>
            <a:endParaRPr kumimoji="0" lang="en-US" sz="2524" i="0" u="none" strike="noStrike" kern="1200" cap="none" spc="24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4234527" y="6397329"/>
            <a:ext cx="11352588" cy="417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Rajono infrastruktūros objektų priežiūros, plėtros ir modernizavimo</a:t>
            </a:r>
            <a:endParaRPr kumimoji="0" lang="en-US" sz="2524" i="0" u="none" strike="noStrike" kern="1200" cap="none" spc="24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4234527" y="7149021"/>
            <a:ext cx="10842370" cy="417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483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Kaimo plėtros, aplinkos apsaugos ir verslo skatinimo</a:t>
            </a:r>
            <a:endParaRPr kumimoji="0" lang="en-US" sz="2524" i="0" u="none" strike="noStrike" kern="1200" cap="none" spc="247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8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93957FB-881D-A91D-C050-32F50CAD1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3964783"/>
              </p:ext>
            </p:extLst>
          </p:nvPr>
        </p:nvGraphicFramePr>
        <p:xfrm>
          <a:off x="1066800" y="2095500"/>
          <a:ext cx="15925800" cy="739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E8D6D66-C1F9-85B4-6734-FDF97F297AA3}"/>
              </a:ext>
            </a:extLst>
          </p:cNvPr>
          <p:cNvSpPr txBox="1"/>
          <p:nvPr/>
        </p:nvSpPr>
        <p:spPr>
          <a:xfrm>
            <a:off x="3657600" y="571500"/>
            <a:ext cx="1173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2025–2027 metų asignavimų ir kitų lėšų pasiskirstymas pagal programas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32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965D20-A530-0976-EC0F-1A797AF6AAB9}"/>
              </a:ext>
            </a:extLst>
          </p:cNvPr>
          <p:cNvSpPr txBox="1"/>
          <p:nvPr/>
        </p:nvSpPr>
        <p:spPr>
          <a:xfrm>
            <a:off x="533400" y="2890050"/>
            <a:ext cx="8686800" cy="68634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EKONOMINĖ APLINKA</a:t>
            </a: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ęsiamas aktyvus BC „Spiečius“ paslaugų pakete numatytų nemokamų paslaugų pradedančiajam verslui teikimas;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teikiama individualizuota pagalba verslo pradžioje, įgyvendinant VšĮ Inovacijų agentūros projektą „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Inkubavimo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konsultavimo, mentorystės ir tinklaveikos programų vystymas, skatinant pradedančiųjų SVV subjektų kūrimąsi ir augimą regionuose“. 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tobulinama Rokiškio rajono savivaldybės SVV rėmimo sistema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skatinama socialinių verslų plėtra, įgyvendinant projektą 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„Socialinio verslumo ekosistemos tobulinimas Žiemgaloje ir Šiaurės Lietuvoje“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steigiama 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bendradarbystės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erdvė, skirta 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SVV paslaugų teikimui ir kompetencijų bei įgūdžių socialinio verslo srityje formavimui. P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rojekto pradžia 2025 m. IV 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ketv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latin typeface="Times New Roman" panose="02020603050405020304" pitchFamily="18" charset="0"/>
                <a:ea typeface="Calibri" panose="020F0502020204030204" pitchFamily="34" charset="0"/>
              </a:rPr>
              <a:t>2025 m. IV </a:t>
            </a:r>
            <a:r>
              <a:rPr lang="lt-LT" sz="2200" kern="15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ketv</a:t>
            </a:r>
            <a:r>
              <a:rPr lang="lt-LT" sz="2200" kern="150" dirty="0">
                <a:latin typeface="Times New Roman" panose="02020603050405020304" pitchFamily="18" charset="0"/>
                <a:ea typeface="Calibri" panose="020F0502020204030204" pitchFamily="34" charset="0"/>
              </a:rPr>
              <a:t>. planuojamas pradėti vykdyti projektą dėl 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investicijoms tinkamų teritorijų išvystymo trūkumų šalinimo ir teritorijų, pritaikytų investicijoms plėtros Rokiškio mieste;</a:t>
            </a:r>
            <a:endParaRPr lang="lt-LT" sz="2200" kern="15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įgyvendinami projektai, skirti rajono dalies melioracijos griovių ir juose esančių statinių rekonstravimui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  <p:pic>
        <p:nvPicPr>
          <p:cNvPr id="5" name="Grafinis elementas 4" descr="Coins outline">
            <a:extLst>
              <a:ext uri="{FF2B5EF4-FFF2-40B4-BE49-F238E27FC236}">
                <a16:creationId xmlns:a16="http://schemas.microsoft.com/office/drawing/2014/main" id="{AB720282-0220-4E95-8322-7791CA281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600" y="1585431"/>
            <a:ext cx="1447800" cy="1447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2AAA51-0C21-BCFF-38CD-9A4B5A86EC87}"/>
              </a:ext>
            </a:extLst>
          </p:cNvPr>
          <p:cNvSpPr txBox="1"/>
          <p:nvPr/>
        </p:nvSpPr>
        <p:spPr>
          <a:xfrm>
            <a:off x="2286000" y="534302"/>
            <a:ext cx="13106400" cy="693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Svarbiausi siektini rezultatai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3A292A-8312-A621-4247-0E2E77165C0D}"/>
              </a:ext>
            </a:extLst>
          </p:cNvPr>
          <p:cNvSpPr txBox="1"/>
          <p:nvPr/>
        </p:nvSpPr>
        <p:spPr>
          <a:xfrm>
            <a:off x="9906000" y="3390900"/>
            <a:ext cx="776771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TURIZMAS, KULTŪROS PASLAUGOS</a:t>
            </a: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sukurtų dviejų 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skaitmeninių produktų, jų pristatymas visuomenei, populiarinimas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grafų Tyzenhauzų šeimos palikimo tarpdisciplininė programos vykdymas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ekstilės saugyklos įrengimas Rokiškio krašto muziejuje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Rokiškio krašto literatūrinio kelio atnaujinimas ir  supažindinimo veiklos (Rokiškio r. sav. J. Keliuočio viešoji biblioteka)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rajonui reikšmingų asmenybių ir įvykių jubiliejų komunikacijos kampanija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mokslinė konferencija „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Aristrokratų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kodas“ (Rokiškio krašto muziejus)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tolygaus bendruomeninės santalkos renginių įgyvendinimo užtikrinimas per Kaimo kultūrinės veiklos priemonę</a:t>
            </a:r>
            <a:endParaRPr lang="lt-LT" sz="2200" kern="1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Lietuvių liaudies dainos metų minėjimo renginių ciklas</a:t>
            </a:r>
            <a:endParaRPr lang="lt-LT" sz="2200" kern="1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projekto „Pokyčių vėjas įgyvendinimas (Rokiškio r. sav. J. Keliuočio viešoji biblioteka).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endParaRPr lang="lt-LT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49CC0297-67DE-A33A-470C-40E8FE539E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01600" y="16764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2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441CE7-A9E4-865B-F7FA-BCDC405E1D03}"/>
              </a:ext>
            </a:extLst>
          </p:cNvPr>
          <p:cNvSpPr txBox="1"/>
          <p:nvPr/>
        </p:nvSpPr>
        <p:spPr>
          <a:xfrm>
            <a:off x="304800" y="1534567"/>
            <a:ext cx="110490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ŠVIETIMAS</a:t>
            </a: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66FF"/>
              </a:buClr>
              <a:buFont typeface="Wingdings" panose="05000000000000000000" pitchFamily="2" charset="2"/>
              <a:buChar char="Ø"/>
            </a:pP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įgyvendinama „Tūkstantmečio mokyklų“ programa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atnaujinta Rokiškio „Romuvos“ gimnazijos, Rokiškio Juozo </a:t>
            </a:r>
            <a:r>
              <a:rPr lang="lt-LT" sz="2200" kern="1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Tūbelio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progimnazijos infrastruktūra, įgyvendinant projektą „Ugdymo paslaugų Rokiškio rajone prieinamumo didinimas atskirtį ar socialines rizikas patiriantiems vaikams“. 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mokyklos aprūpinamos laboratorine įranga ir kitomis priemonėmis įgyvendinant projektą „Ugdymo priemonės mokykloms“. 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didinamos ikimokyklinio ir priešmokyklinio  amžiaus vaikų visos dienos ugdymosi galimybės, įgyvendinant projektą „Įvairialypio švietimo plėtojimas Rokiškio rajono savivaldybėje, vykdant visos dienos mokyklų veiklą“. 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teikiama pagalba  ugdymo procese siekiant įtraukti į ikimokyklinį ir priešmokyklinį ugdymą vaikus iš socialinės rizikos šeimų, projektą „</a:t>
            </a:r>
            <a:r>
              <a:rPr lang="lt-L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Ankstyvojo ugdymo užtikrinimas vaikams iš socialinę riziką patiriančių šeimų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“. 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tęsiama gabių ir talentingų vaikų, jaunuolių, abiturientų 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skatinimo programa.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tęsiamas dalinis išlaidų korepetitorių paslaugoms kompensavimas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tęsiama švietimo darbuotojų skatinimo programa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padidintos visos dienos mokyklos paslaugų prieinamumo galimybės mokiniams įgyvendinant projektą „Visos dienos mokyklos paslaugų prieinamumo didinimas Utenos ir Rokiškio savivaldybėse“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  <p:pic>
        <p:nvPicPr>
          <p:cNvPr id="3" name="Paveikslėlis 2">
            <a:extLst>
              <a:ext uri="{FF2B5EF4-FFF2-40B4-BE49-F238E27FC236}">
                <a16:creationId xmlns:a16="http://schemas.microsoft.com/office/drawing/2014/main" id="{1F1B8ED7-29F7-B6E7-BE92-A68C30606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78794"/>
            <a:ext cx="1436914" cy="13715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91FD7D-0D68-8DCA-2C3A-C5B1731635CC}"/>
              </a:ext>
            </a:extLst>
          </p:cNvPr>
          <p:cNvSpPr txBox="1"/>
          <p:nvPr/>
        </p:nvSpPr>
        <p:spPr>
          <a:xfrm>
            <a:off x="12192000" y="4394982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SPORTAS</a:t>
            </a:r>
          </a:p>
          <a:p>
            <a:pPr algn="ctr"/>
            <a:endParaRPr lang="lt-LT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pastatyta daugiafunkcė Rokiškio sporto arena (2025 m.).</a:t>
            </a:r>
          </a:p>
          <a:p>
            <a:pPr marL="457200" indent="-4572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atnaujinta s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porto bazė, esanti J. Basanavičiaus g. 3, Rokiškyje (2025 m.)</a:t>
            </a:r>
          </a:p>
          <a:p>
            <a:endParaRPr lang="lt-LT" dirty="0"/>
          </a:p>
          <a:p>
            <a:endParaRPr lang="lt-LT" dirty="0"/>
          </a:p>
        </p:txBody>
      </p:sp>
      <p:pic>
        <p:nvPicPr>
          <p:cNvPr id="11" name="Grafinis elementas 10" descr="Dumbbell outline">
            <a:extLst>
              <a:ext uri="{FF2B5EF4-FFF2-40B4-BE49-F238E27FC236}">
                <a16:creationId xmlns:a16="http://schemas.microsoft.com/office/drawing/2014/main" id="{BBBE9D12-6982-1DE0-CAAE-59A4CC131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754100" y="3086100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60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10636159-C716-87E0-BAC0-DF10FD710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71500"/>
            <a:ext cx="1981200" cy="17525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0B0519-27C7-F52B-9F64-1C3895EB3927}"/>
              </a:ext>
            </a:extLst>
          </p:cNvPr>
          <p:cNvSpPr txBox="1"/>
          <p:nvPr/>
        </p:nvSpPr>
        <p:spPr>
          <a:xfrm>
            <a:off x="359898" y="2113419"/>
            <a:ext cx="8458200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SVEIKATA</a:t>
            </a:r>
          </a:p>
          <a:p>
            <a:pPr algn="ctr"/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ambulatorinių slaugos paslaugų namuose mobili komanda aprūpinta transporto priemone (elektromobiliu), medicinine ir kita įranga, vykdant projektą „Rokiškio rajono ambulatorinių slaugos paslaugų namuose mobilios komandos aprūpinimas įranga ir transporto priemone“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modernizuojama </a:t>
            </a:r>
            <a:r>
              <a:rPr lang="lt-LT" sz="23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VšĮ Rokiškio PASPC, VšĮ Rokiškio psichikos sveikatos centras, VšĮ Rokiškio rajono ligoninės</a:t>
            </a: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infrastruktūra vykdant projektą „Sveikatos centro sudėtyje teikiamų sveikatos priežiūros paslaugų infrastruktūros modernizavimas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plėtojamos visuomenės sveikatos paslaugos vykdant projektą „Sveikatos raštingumo, psichikos sveikatos stiprinimo ir kitų visuomenės sveikatos paslaugų prieinamumo ir kokybės didinimas Rokiškio r. savivaldybėje“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finansinės paramos gydytojams rezidentams ir studijuojantiems sveikatos priežiūros specialistams, atvykstantiems dirbti į Rokiškio rajono gydymo įstaigas programa</a:t>
            </a:r>
            <a:endParaRPr lang="lt-LT" sz="23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gerinama sveikatos priežiūros paslaugų kokybė ir prieinamumas įgyvendinant projektus „Sveikatos priežiūros specialistų rengimas ir pritraukimas Rokiškio rajono savivaldybėje“ ir </a:t>
            </a:r>
            <a:r>
              <a:rPr lang="lt-LT" sz="23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,,Rokiškio rajono savivaldybės sveikatos centro veiklos modelio diegimas“</a:t>
            </a:r>
            <a:endParaRPr lang="lt-LT" sz="2300" dirty="0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05F44102-E634-B072-6989-797BEF2B1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6400" y="190500"/>
            <a:ext cx="1752600" cy="1752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B603DE-EC0B-F431-9974-D0F7D882DD86}"/>
              </a:ext>
            </a:extLst>
          </p:cNvPr>
          <p:cNvSpPr txBox="1"/>
          <p:nvPr/>
        </p:nvSpPr>
        <p:spPr>
          <a:xfrm>
            <a:off x="9296400" y="1562100"/>
            <a:ext cx="8610600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SOCIALINĖ ĮTRAUKTIS IR SAUGI APLINKA</a:t>
            </a:r>
          </a:p>
          <a:p>
            <a:pPr lvl="0" algn="ctr"/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dienos centrų, skirtų asmenims su kompleksine negalia ir senyvo amžiaus asmenims, nestacionarių paslaugų teikimui, plėtra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grupinio gyvenimo namų statyba  (Pandėlio g., Rokiškio m.). </a:t>
            </a:r>
            <a:endParaRPr lang="lt-LT" sz="23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savarankiško gyvenimo namų įkūrimas (Pandėlio m., Rokiškio r.). </a:t>
            </a:r>
            <a:endParaRPr lang="lt-LT" sz="23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socialinių dirbtuvių įkūrimas Rokiškio mieste (naujų patalpų statyba Juodupės g., Rokiškio m.). 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apsaugoto būsto paslaugos asmenims, turintiems intelekto ir (ar) psichikos negalią, teikimas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socialinio būsto gausioms šeimoms statyba (Aušros g., Rokiškio m.). 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modernizuojama stacionarinių slaugos paslaugų infrastruktūra Rokiškio rajono ligoninėje</a:t>
            </a:r>
            <a:endParaRPr lang="lt-LT" sz="2300" kern="15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plečiamos teikiamos dienos psichiatrijos ir psichoterapijos stacionaro paslaugų apimtys VšĮ Rokiškio psichikos sveikatos centre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įgyvendinama</a:t>
            </a:r>
            <a:r>
              <a:rPr lang="lt-LT" sz="2300" b="1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Rokiškio rajono savivaldybės psichoaktyvių medžiagų vartojimo bei nusikalstamų veikų prevencijos ir kontrolės įgyvendinimo programa</a:t>
            </a:r>
            <a:endParaRPr lang="lt-LT" sz="23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3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policijos pareigūnų </a:t>
            </a:r>
            <a:r>
              <a:rPr lang="lt-LT" sz="2300" kern="1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finansinio skatinimo programa</a:t>
            </a:r>
            <a:endParaRPr lang="lt-LT" sz="23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lt-LT" sz="1800" i="1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lt-LT" sz="18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4562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3D8B7644-53D3-1A19-9571-FA57CCB79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104900"/>
            <a:ext cx="1534551" cy="1534551"/>
          </a:xfrm>
          <a:prstGeom prst="rect">
            <a:avLst/>
          </a:prstGeom>
        </p:spPr>
      </p:pic>
      <p:pic>
        <p:nvPicPr>
          <p:cNvPr id="5" name="Paveikslėlis 4">
            <a:extLst>
              <a:ext uri="{FF2B5EF4-FFF2-40B4-BE49-F238E27FC236}">
                <a16:creationId xmlns:a16="http://schemas.microsoft.com/office/drawing/2014/main" id="{1265B119-6A98-9DAA-7925-521C86704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5158" y="639590"/>
            <a:ext cx="1430842" cy="14308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400AD0-19C3-F069-B7E5-9FC3D4AE7040}"/>
              </a:ext>
            </a:extLst>
          </p:cNvPr>
          <p:cNvSpPr txBox="1"/>
          <p:nvPr/>
        </p:nvSpPr>
        <p:spPr>
          <a:xfrm>
            <a:off x="485334" y="2476500"/>
            <a:ext cx="67056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SUSISIEKIMAS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 m. užbaigti Rokiškio miesto pravažiavimo pro sodus ir Rokiškio kaimiškosios seniūnijos kelio Rokiškis-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Velniakalnis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kapitalinio remonto darbai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 m.  įrengtas naujas privažiavimo kelias su pėsčiųjų ir dviračių taku prie daugiafunkcinės sporto salės Taikos g. 21A, Rokiškyje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 m. įrengta asfalto danga žvyrkeliuose - Kamajų miestelio Ąžuolų gatvėje, Jūžintų miestelio Ežero gatvėje, Bajorų kaimo Ąžuolų gatvėje, Laibgalių kaimo Gėlių gatvėje, Raišių kaimo Tarybų gatvėje.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 m. atliktas Panemunėlio geležinkelio stoties Gegužės 1-osios, 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Lailūnų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kaimo Liongino 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Šepkos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ir Juodupės miestelio 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Prūdupės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gatvių kapitalinis remontas, įrengiant naują asfalto dangą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 m. tęsiama pėsčiųjų takų remonto prie daugiabučių gyvenamųjų namų programa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14576E-91B1-D4DD-BC60-7E0A9B975924}"/>
              </a:ext>
            </a:extLst>
          </p:cNvPr>
          <p:cNvSpPr txBox="1"/>
          <p:nvPr/>
        </p:nvSpPr>
        <p:spPr>
          <a:xfrm>
            <a:off x="7818979" y="2115825"/>
            <a:ext cx="103632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1400"/>
              </a:spcBef>
              <a:spcAft>
                <a:spcPts val="1400"/>
              </a:spcAft>
            </a:pPr>
            <a:r>
              <a:rPr lang="lt-LT" sz="2400" b="1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APLINKOSAUGA, TVARUS VARTOJIMAS</a:t>
            </a: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įgyvendinamas projektas „Geriamojo vandens tiekimo ir nuotekų tvarkymo paslaugų prieinamumo  didinimas Rokiškio savivaldybėje“. 2025-2027 m.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įgyvendinami projektai „Vandens gerinimo įrenginių statyba Ragelių k.“  ir „Vandens gerinimo įrenginių statyba </a:t>
            </a:r>
            <a:r>
              <a:rPr lang="lt-LT" sz="2200" kern="1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Sriubiškių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k.“ (2025 m.)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įrengiama Obelių m. didelių gabaritų atliekų surinkimo aikštelė (2025-2027 m)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aktyvinamas visuomenės informavimas atliekų prevencijos ir tvarkymo klausimais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atliktas teritorijos, esančio Alvydo </a:t>
            </a:r>
            <a:r>
              <a:rPr lang="lt-LT" sz="2200" kern="1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Matulkos</a:t>
            </a: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g. 7A, Rokiškio mieste, detalusis ekogeologinis tyrimas (2025 m.).</a:t>
            </a:r>
          </a:p>
          <a:p>
            <a:pPr marL="342900" indent="-342900" algn="just">
              <a:spcBef>
                <a:spcPts val="1400"/>
              </a:spcBef>
              <a:spcAft>
                <a:spcPts val="1400"/>
              </a:spcAft>
              <a:buClr>
                <a:srgbClr val="0066FF"/>
              </a:buClr>
              <a:buFont typeface="Wingdings" panose="05000000000000000000" pitchFamily="2" charset="2"/>
              <a:buChar char="Ø"/>
            </a:pP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B20019-80D6-6CF2-1C23-6C53DD95CB43}"/>
              </a:ext>
            </a:extLst>
          </p:cNvPr>
          <p:cNvSpPr txBox="1"/>
          <p:nvPr/>
        </p:nvSpPr>
        <p:spPr>
          <a:xfrm>
            <a:off x="7543800" y="7200900"/>
            <a:ext cx="9829800" cy="2333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1400"/>
              </a:spcBef>
              <a:spcAft>
                <a:spcPts val="1400"/>
              </a:spcAft>
            </a:pPr>
            <a:r>
              <a:rPr lang="lt-LT" sz="24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ALTERNATYVI ENERGETIKA</a:t>
            </a:r>
            <a:endParaRPr lang="lt-LT" sz="2400" b="1" kern="1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modernizuotas Rokiškio miesto ir rajono teritorijų (Kavoliškio k., Bajorų k., Juodupės mstl., Kamajų mstl., Pandėlio m., Obelių m. ir Laibgalių k.) gatvių apšvietimas. 2025-2027 m. </a:t>
            </a:r>
            <a:endParaRPr lang="lt-LT" sz="2200" kern="1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asociacijos 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„Rokiškio saulės energijos parkas“, įgijusios piliečių energijos bendrijos statusą, </a:t>
            </a:r>
            <a:r>
              <a:rPr lang="lt-LT" sz="2200" kern="1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pateikta 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paraiška dotacijai ir paskolai saulės elektrinės įsigijimui</a:t>
            </a:r>
            <a:endParaRPr lang="lt-LT" sz="2200" dirty="0"/>
          </a:p>
        </p:txBody>
      </p:sp>
      <p:pic>
        <p:nvPicPr>
          <p:cNvPr id="11" name="Grafinis elementas 10" descr="Fluorescent Light Bulb outline">
            <a:extLst>
              <a:ext uri="{FF2B5EF4-FFF2-40B4-BE49-F238E27FC236}">
                <a16:creationId xmlns:a16="http://schemas.microsoft.com/office/drawing/2014/main" id="{CB50C92D-E595-C72A-8121-51EF8812E4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34289" y="6009045"/>
            <a:ext cx="1248821" cy="119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4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CA68CA-BE06-B8F9-80E1-EE4825FA4F06}"/>
              </a:ext>
            </a:extLst>
          </p:cNvPr>
          <p:cNvSpPr txBox="1"/>
          <p:nvPr/>
        </p:nvSpPr>
        <p:spPr>
          <a:xfrm>
            <a:off x="304800" y="1409700"/>
            <a:ext cx="9372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JAUNIMO UŽIMTUMAS, VISUOMENĖS ĮSITRAUKIMAS Į VALDYSENĄ</a:t>
            </a:r>
          </a:p>
          <a:p>
            <a:pPr algn="ctr"/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Dalyvaujamojo biudžeto iniciatyva</a:t>
            </a:r>
            <a:r>
              <a:rPr lang="lt-LT" sz="2200" b="1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bendrojo ugdymo įstaigose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Jaunimo vasaros užimtumo ir integracijos į darbo rinką programa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Jaunimo savanoriška tarnybos programa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Jaunimo iniciatyvų projektų finansavimo programa</a:t>
            </a:r>
            <a:endParaRPr lang="lt-LT" sz="2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tęsiama Dalyvaujamojo biudžeto iniciatyva, įtraukiant rajono bendruomenę</a:t>
            </a:r>
            <a:endParaRPr lang="lt-LT" sz="2200" dirty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9" name="Paveikslėlis 8">
            <a:extLst>
              <a:ext uri="{FF2B5EF4-FFF2-40B4-BE49-F238E27FC236}">
                <a16:creationId xmlns:a16="http://schemas.microsoft.com/office/drawing/2014/main" id="{24284A44-AB48-1B34-F8EF-A5DF03D74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7800" y="1685449"/>
            <a:ext cx="1447800" cy="1447800"/>
          </a:xfrm>
          <a:prstGeom prst="rect">
            <a:avLst/>
          </a:prstGeom>
        </p:spPr>
      </p:pic>
      <p:sp>
        <p:nvSpPr>
          <p:cNvPr id="11" name="Pavadinimas 5">
            <a:extLst>
              <a:ext uri="{FF2B5EF4-FFF2-40B4-BE49-F238E27FC236}">
                <a16:creationId xmlns:a16="http://schemas.microsoft.com/office/drawing/2014/main" id="{2CB1DAE8-F88A-75DF-4D02-30F0D18865A1}"/>
              </a:ext>
            </a:extLst>
          </p:cNvPr>
          <p:cNvSpPr txBox="1">
            <a:spLocks/>
          </p:cNvSpPr>
          <p:nvPr/>
        </p:nvSpPr>
        <p:spPr>
          <a:xfrm>
            <a:off x="1219200" y="5143500"/>
            <a:ext cx="6553200" cy="158944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baseline="0">
                <a:solidFill>
                  <a:schemeClr val="tx1"/>
                </a:solidFill>
                <a:latin typeface="Antipol" pitchFamily="2" charset="77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DĖKOJAME UŽ </a:t>
            </a:r>
            <a:r>
              <a:rPr lang="lt-LT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ĖMESĮ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3EA2EE-D6B0-E191-D099-540A21144BE3}"/>
              </a:ext>
            </a:extLst>
          </p:cNvPr>
          <p:cNvSpPr txBox="1"/>
          <p:nvPr/>
        </p:nvSpPr>
        <p:spPr>
          <a:xfrm>
            <a:off x="2013601" y="6759320"/>
            <a:ext cx="5194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JŪSŲ KLAUSIMAI? </a:t>
            </a:r>
          </a:p>
        </p:txBody>
      </p:sp>
      <p:sp>
        <p:nvSpPr>
          <p:cNvPr id="15" name="2 teksto laukas">
            <a:extLst>
              <a:ext uri="{FF2B5EF4-FFF2-40B4-BE49-F238E27FC236}">
                <a16:creationId xmlns:a16="http://schemas.microsoft.com/office/drawing/2014/main" id="{20E9DC9E-A50B-916D-1042-470FAFE2A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7493583"/>
            <a:ext cx="6553199" cy="2362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0066FF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lt-L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Rokiškio rajono savivaldybės administracija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El. p</a:t>
            </a:r>
            <a:r>
              <a: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kumimoji="0" lang="lt-LT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3"/>
              </a:rPr>
              <a:t>savivaldybe@rokiskis.lt</a:t>
            </a:r>
            <a:endParaRPr kumimoji="0" lang="lt-LT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Tel. Nr. (+370 458) 71 233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4"/>
              </a:rPr>
              <a:t>https://www.facebook.com/rokiskiorajonosavivaldybe/</a:t>
            </a:r>
            <a:endParaRPr kumimoji="0" lang="lt-LT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5"/>
              </a:rPr>
              <a:t>https://www.instagram.com/manorokiskistavo/</a:t>
            </a:r>
            <a:endParaRPr kumimoji="0" lang="lt-LT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6"/>
              </a:rPr>
              <a:t>https://www.linkedin.com/company/71690906/</a:t>
            </a:r>
            <a:r>
              <a: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1820A8-C78F-449F-4A6B-604C914C5453}"/>
              </a:ext>
            </a:extLst>
          </p:cNvPr>
          <p:cNvSpPr txBox="1"/>
          <p:nvPr/>
        </p:nvSpPr>
        <p:spPr>
          <a:xfrm>
            <a:off x="10134600" y="3143214"/>
            <a:ext cx="7467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VIETOS SAVIVALDA</a:t>
            </a:r>
          </a:p>
          <a:p>
            <a:pPr algn="ctr"/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skaitmenizuotas Valstybinės žemės nuomos mokesčio administravimas 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sukurta ir atverta gyventojams skaitmeninė Rokiškio r. kapinių duomenų bazė, skaitmenizuoti laidojimo viešųjų paslaugų bei duomenų administravimo procesai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pritaikyta neįgaliesiems Rokiškio rajono savivaldybės interneto svetainė</a:t>
            </a:r>
          </a:p>
          <a:p>
            <a:pPr marL="28575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tinklo ir informacinių sistemų saugumo direktyvos TIS reikalavimų įgyvendinimas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diasporos ir kraštiečių kontaktų užmezgimo renginys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„Dalyvauk“ platformos prijungimas su autentifikacija </a:t>
            </a:r>
          </a:p>
          <a:p>
            <a:pPr marL="285750" lvl="0" indent="-285750" algn="just">
              <a:buClr>
                <a:srgbClr val="0066FF"/>
              </a:buClr>
              <a:buFont typeface="Wingdings" panose="05000000000000000000" pitchFamily="2" charset="2"/>
              <a:buChar char="Ø"/>
            </a:pPr>
            <a:r>
              <a:rPr lang="lt-LT" sz="2200" kern="1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modeliuojamos naujas Savivaldybės administracijos elektroninių dokumentų integracijos galimybės</a:t>
            </a:r>
          </a:p>
          <a:p>
            <a:endParaRPr lang="lt-LT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Grafinis elementas 19" descr="Group success outline">
            <a:extLst>
              <a:ext uri="{FF2B5EF4-FFF2-40B4-BE49-F238E27FC236}">
                <a16:creationId xmlns:a16="http://schemas.microsoft.com/office/drawing/2014/main" id="{9421CF18-A828-56B8-D112-F96384378C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92293" y="190500"/>
            <a:ext cx="1447801" cy="122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9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omasis nnnn" id="{66173CEE-156C-4E27-B0C3-6B87157EB4C6}" vid="{4D64A8CF-DF64-4303-9DB9-7455E0D768BD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1277</Words>
  <Application>Microsoft Office PowerPoint</Application>
  <PresentationFormat>Pasirinktinai</PresentationFormat>
  <Paragraphs>127</Paragraphs>
  <Slides>9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9</vt:i4>
      </vt:variant>
    </vt:vector>
  </HeadingPairs>
  <TitlesOfParts>
    <vt:vector size="16" baseType="lpstr">
      <vt:lpstr>Antipol</vt:lpstr>
      <vt:lpstr>Times New Roman</vt:lpstr>
      <vt:lpstr>Arial</vt:lpstr>
      <vt:lpstr>Calibri</vt:lpstr>
      <vt:lpstr>Wingdings</vt:lpstr>
      <vt:lpstr>Office Theme</vt:lpstr>
      <vt:lpstr>1_Office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Grey minimalist business project presentation</dc:title>
  <dc:creator>Agnė Grizevičiūtė</dc:creator>
  <cp:lastModifiedBy>Valerijus Rancevas</cp:lastModifiedBy>
  <cp:revision>33</cp:revision>
  <dcterms:created xsi:type="dcterms:W3CDTF">2006-08-16T00:00:00Z</dcterms:created>
  <dcterms:modified xsi:type="dcterms:W3CDTF">2025-02-17T08:20:59Z</dcterms:modified>
  <dc:identifier>DAF8CVQ_XZE</dc:identifier>
</cp:coreProperties>
</file>