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14" r:id="rId1"/>
  </p:sldMasterIdLst>
  <p:notesMasterIdLst>
    <p:notesMasterId r:id="rId19"/>
  </p:notesMasterIdLst>
  <p:sldIdLst>
    <p:sldId id="376" r:id="rId2"/>
    <p:sldId id="387" r:id="rId3"/>
    <p:sldId id="401" r:id="rId4"/>
    <p:sldId id="406" r:id="rId5"/>
    <p:sldId id="400" r:id="rId6"/>
    <p:sldId id="388" r:id="rId7"/>
    <p:sldId id="405" r:id="rId8"/>
    <p:sldId id="393" r:id="rId9"/>
    <p:sldId id="394" r:id="rId10"/>
    <p:sldId id="395" r:id="rId11"/>
    <p:sldId id="396" r:id="rId12"/>
    <p:sldId id="402" r:id="rId13"/>
    <p:sldId id="397" r:id="rId14"/>
    <p:sldId id="403" r:id="rId15"/>
    <p:sldId id="404" r:id="rId16"/>
    <p:sldId id="304" r:id="rId17"/>
    <p:sldId id="379" r:id="rId18"/>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jani" initials="a" lastIdx="1" clrIdx="0">
    <p:extLst>
      <p:ext uri="{19B8F6BF-5375-455C-9EA6-DF929625EA0E}">
        <p15:presenceInfo xmlns:p15="http://schemas.microsoft.com/office/powerpoint/2012/main" userId="fa507022c0a3904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F8A"/>
    <a:srgbClr val="005DA2"/>
    <a:srgbClr val="F8F8F8"/>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7A6C5794-C267-4FC8-B632-6C9F9CB8FFDD}" type="datetimeFigureOut">
              <a:rPr lang="lt-LT" smtClean="0"/>
              <a:t>2024-09-12</a:t>
            </a:fld>
            <a:endParaRPr lang="lt-LT"/>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52338D79-77CE-4EB9-9A58-55EAC50B0446}" type="slidenum">
              <a:rPr lang="lt-LT" smtClean="0"/>
              <a:t>‹#›</a:t>
            </a:fld>
            <a:endParaRPr lang="lt-LT"/>
          </a:p>
        </p:txBody>
      </p:sp>
    </p:spTree>
    <p:extLst>
      <p:ext uri="{BB962C8B-B14F-4D97-AF65-F5344CB8AC3E}">
        <p14:creationId xmlns:p14="http://schemas.microsoft.com/office/powerpoint/2010/main" val="2697632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lt-LT"/>
              <a:t>Spustelėję redaguokite stilių</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lt-LT"/>
              <a:t>Spustelėkite norėdami redaguoti šablono paantraštės stilių</a:t>
            </a:r>
            <a:endParaRPr lang="en-US" dirty="0"/>
          </a:p>
        </p:txBody>
      </p:sp>
      <p:sp>
        <p:nvSpPr>
          <p:cNvPr id="4" name="Date Placeholder 3"/>
          <p:cNvSpPr>
            <a:spLocks noGrp="1"/>
          </p:cNvSpPr>
          <p:nvPr>
            <p:ph type="dt" sz="half" idx="10"/>
          </p:nvPr>
        </p:nvSpPr>
        <p:spPr/>
        <p:txBody>
          <a:bodyPr/>
          <a:lstStyle>
            <a:lvl1pPr algn="l">
              <a:defRPr/>
            </a:lvl1pPr>
          </a:lstStyle>
          <a:p>
            <a:fld id="{50A3418E-05E3-4F8B-8C0A-F3B480BB32DA}" type="datetimeFigureOut">
              <a:rPr lang="lt-LT" smtClean="0"/>
              <a:t>2024-09-12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28C7D6AA-19BD-413A-92F3-87BB2D1B7D94}" type="slidenum">
              <a:rPr lang="lt-LT" smtClean="0"/>
              <a:t>‹#›</a:t>
            </a:fld>
            <a:endParaRPr lang="lt-LT"/>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7424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Vertical Text Placeholder 2"/>
          <p:cNvSpPr>
            <a:spLocks noGrp="1"/>
          </p:cNvSpPr>
          <p:nvPr>
            <p:ph type="body" orient="vert" idx="1"/>
          </p:nvPr>
        </p:nvSpPr>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50A3418E-05E3-4F8B-8C0A-F3B480BB32DA}" type="datetimeFigureOut">
              <a:rPr lang="lt-LT" smtClean="0"/>
              <a:t>2024-09-12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28C7D6AA-19BD-413A-92F3-87BB2D1B7D94}" type="slidenum">
              <a:rPr lang="lt-LT" smtClean="0"/>
              <a:t>‹#›</a:t>
            </a:fld>
            <a:endParaRPr lang="lt-LT"/>
          </a:p>
        </p:txBody>
      </p:sp>
    </p:spTree>
    <p:extLst>
      <p:ext uri="{BB962C8B-B14F-4D97-AF65-F5344CB8AC3E}">
        <p14:creationId xmlns:p14="http://schemas.microsoft.com/office/powerpoint/2010/main" val="135306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lt-LT"/>
              <a:t>Spustelėję redaguokite stilių</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50A3418E-05E3-4F8B-8C0A-F3B480BB32DA}" type="datetimeFigureOut">
              <a:rPr lang="lt-LT" smtClean="0"/>
              <a:t>2024-09-12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28C7D6AA-19BD-413A-92F3-87BB2D1B7D94}" type="slidenum">
              <a:rPr lang="lt-LT" smtClean="0"/>
              <a:t>‹#›</a:t>
            </a:fld>
            <a:endParaRPr lang="lt-LT"/>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1314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Content Placeholder 2"/>
          <p:cNvSpPr>
            <a:spLocks noGrp="1"/>
          </p:cNvSpPr>
          <p:nvPr>
            <p:ph idx="1"/>
          </p:nvPr>
        </p:nvSpPr>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10"/>
          </p:nvPr>
        </p:nvSpPr>
        <p:spPr/>
        <p:txBody>
          <a:bodyPr/>
          <a:lstStyle/>
          <a:p>
            <a:fld id="{50A3418E-05E3-4F8B-8C0A-F3B480BB32DA}" type="datetimeFigureOut">
              <a:rPr lang="lt-LT" smtClean="0"/>
              <a:t>2024-09-12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28C7D6AA-19BD-413A-92F3-87BB2D1B7D94}" type="slidenum">
              <a:rPr lang="lt-LT" smtClean="0"/>
              <a:t>‹#›</a:t>
            </a:fld>
            <a:endParaRPr lang="lt-LT"/>
          </a:p>
        </p:txBody>
      </p:sp>
    </p:spTree>
    <p:extLst>
      <p:ext uri="{BB962C8B-B14F-4D97-AF65-F5344CB8AC3E}">
        <p14:creationId xmlns:p14="http://schemas.microsoft.com/office/powerpoint/2010/main" val="270257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kcijos antraštė">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lt-LT"/>
              <a:t>Spustelėję redaguokite stilių</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kad galėtumėte redaguoti šablono teksto stilius</a:t>
            </a:r>
          </a:p>
        </p:txBody>
      </p:sp>
      <p:sp>
        <p:nvSpPr>
          <p:cNvPr id="4" name="Date Placeholder 3"/>
          <p:cNvSpPr>
            <a:spLocks noGrp="1"/>
          </p:cNvSpPr>
          <p:nvPr>
            <p:ph type="dt" sz="half" idx="10"/>
          </p:nvPr>
        </p:nvSpPr>
        <p:spPr/>
        <p:txBody>
          <a:bodyPr/>
          <a:lstStyle/>
          <a:p>
            <a:fld id="{50A3418E-05E3-4F8B-8C0A-F3B480BB32DA}" type="datetimeFigureOut">
              <a:rPr lang="lt-LT" smtClean="0"/>
              <a:t>2024-09-12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28C7D6AA-19BD-413A-92F3-87BB2D1B7D94}" type="slidenum">
              <a:rPr lang="lt-LT" smtClean="0"/>
              <a:t>‹#›</a:t>
            </a:fld>
            <a:endParaRPr lang="lt-LT"/>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786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lt-LT"/>
              <a:t>Spustelėję redaguokite stilių</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Date Placeholder 4"/>
          <p:cNvSpPr>
            <a:spLocks noGrp="1"/>
          </p:cNvSpPr>
          <p:nvPr>
            <p:ph type="dt" sz="half" idx="10"/>
          </p:nvPr>
        </p:nvSpPr>
        <p:spPr/>
        <p:txBody>
          <a:bodyPr/>
          <a:lstStyle/>
          <a:p>
            <a:fld id="{50A3418E-05E3-4F8B-8C0A-F3B480BB32DA}" type="datetimeFigureOut">
              <a:rPr lang="lt-LT" smtClean="0"/>
              <a:t>2024-09-12</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28C7D6AA-19BD-413A-92F3-87BB2D1B7D94}" type="slidenum">
              <a:rPr lang="lt-LT" smtClean="0"/>
              <a:t>‹#›</a:t>
            </a:fld>
            <a:endParaRPr lang="lt-LT"/>
          </a:p>
        </p:txBody>
      </p:sp>
    </p:spTree>
    <p:extLst>
      <p:ext uri="{BB962C8B-B14F-4D97-AF65-F5344CB8AC3E}">
        <p14:creationId xmlns:p14="http://schemas.microsoft.com/office/powerpoint/2010/main" val="2914267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lt-LT"/>
              <a:t>Spustelėję redaguokite stilių</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4" name="Content Placeholder 3"/>
          <p:cNvSpPr>
            <a:spLocks noGrp="1"/>
          </p:cNvSpPr>
          <p:nvPr>
            <p:ph sz="half" idx="2"/>
          </p:nvPr>
        </p:nvSpPr>
        <p:spPr>
          <a:xfrm>
            <a:off x="1024128" y="2967788"/>
            <a:ext cx="4754880" cy="3341572"/>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lt-LT"/>
              <a:t>Spustelėkite, kad galėtumėte redaguoti šablono teksto stilius</a:t>
            </a:r>
          </a:p>
        </p:txBody>
      </p:sp>
      <p:sp>
        <p:nvSpPr>
          <p:cNvPr id="6" name="Content Placeholder 5"/>
          <p:cNvSpPr>
            <a:spLocks noGrp="1"/>
          </p:cNvSpPr>
          <p:nvPr>
            <p:ph sz="quarter" idx="4"/>
          </p:nvPr>
        </p:nvSpPr>
        <p:spPr>
          <a:xfrm>
            <a:off x="5990888" y="2967788"/>
            <a:ext cx="4754880" cy="3341572"/>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7" name="Date Placeholder 6"/>
          <p:cNvSpPr>
            <a:spLocks noGrp="1"/>
          </p:cNvSpPr>
          <p:nvPr>
            <p:ph type="dt" sz="half" idx="10"/>
          </p:nvPr>
        </p:nvSpPr>
        <p:spPr/>
        <p:txBody>
          <a:bodyPr/>
          <a:lstStyle/>
          <a:p>
            <a:fld id="{50A3418E-05E3-4F8B-8C0A-F3B480BB32DA}" type="datetimeFigureOut">
              <a:rPr lang="lt-LT" smtClean="0"/>
              <a:t>2024-09-12</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28C7D6AA-19BD-413A-92F3-87BB2D1B7D94}" type="slidenum">
              <a:rPr lang="lt-LT" smtClean="0"/>
              <a:t>‹#›</a:t>
            </a:fld>
            <a:endParaRPr lang="lt-LT"/>
          </a:p>
        </p:txBody>
      </p:sp>
    </p:spTree>
    <p:extLst>
      <p:ext uri="{BB962C8B-B14F-4D97-AF65-F5344CB8AC3E}">
        <p14:creationId xmlns:p14="http://schemas.microsoft.com/office/powerpoint/2010/main" val="2272739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a:t>Spustelėję redaguokite stilių</a:t>
            </a:r>
            <a:endParaRPr lang="en-US" dirty="0"/>
          </a:p>
        </p:txBody>
      </p:sp>
      <p:sp>
        <p:nvSpPr>
          <p:cNvPr id="3" name="Date Placeholder 2"/>
          <p:cNvSpPr>
            <a:spLocks noGrp="1"/>
          </p:cNvSpPr>
          <p:nvPr>
            <p:ph type="dt" sz="half" idx="10"/>
          </p:nvPr>
        </p:nvSpPr>
        <p:spPr/>
        <p:txBody>
          <a:bodyPr/>
          <a:lstStyle/>
          <a:p>
            <a:fld id="{50A3418E-05E3-4F8B-8C0A-F3B480BB32DA}" type="datetimeFigureOut">
              <a:rPr lang="lt-LT" smtClean="0"/>
              <a:t>2024-09-12</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28C7D6AA-19BD-413A-92F3-87BB2D1B7D94}" type="slidenum">
              <a:rPr lang="lt-LT" smtClean="0"/>
              <a:t>‹#›</a:t>
            </a:fld>
            <a:endParaRPr lang="lt-LT"/>
          </a:p>
        </p:txBody>
      </p:sp>
    </p:spTree>
    <p:extLst>
      <p:ext uri="{BB962C8B-B14F-4D97-AF65-F5344CB8AC3E}">
        <p14:creationId xmlns:p14="http://schemas.microsoft.com/office/powerpoint/2010/main" val="89099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A3418E-05E3-4F8B-8C0A-F3B480BB32DA}" type="datetimeFigureOut">
              <a:rPr lang="lt-LT" smtClean="0"/>
              <a:t>2024-09-12</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28C7D6AA-19BD-413A-92F3-87BB2D1B7D94}" type="slidenum">
              <a:rPr lang="lt-LT" smtClean="0"/>
              <a:t>‹#›</a:t>
            </a:fld>
            <a:endParaRPr lang="lt-LT"/>
          </a:p>
        </p:txBody>
      </p:sp>
    </p:spTree>
    <p:extLst>
      <p:ext uri="{BB962C8B-B14F-4D97-AF65-F5344CB8AC3E}">
        <p14:creationId xmlns:p14="http://schemas.microsoft.com/office/powerpoint/2010/main" val="2608078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lt-LT"/>
              <a:t>Spustelėję redaguokite stilių</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kad galėtumėte redaguoti šablono teksto stilius</a:t>
            </a:r>
          </a:p>
        </p:txBody>
      </p:sp>
      <p:sp>
        <p:nvSpPr>
          <p:cNvPr id="5" name="Date Placeholder 4"/>
          <p:cNvSpPr>
            <a:spLocks noGrp="1"/>
          </p:cNvSpPr>
          <p:nvPr>
            <p:ph type="dt" sz="half" idx="10"/>
          </p:nvPr>
        </p:nvSpPr>
        <p:spPr/>
        <p:txBody>
          <a:bodyPr/>
          <a:lstStyle/>
          <a:p>
            <a:fld id="{50A3418E-05E3-4F8B-8C0A-F3B480BB32DA}" type="datetimeFigureOut">
              <a:rPr lang="lt-LT" smtClean="0"/>
              <a:t>2024-09-12</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28C7D6AA-19BD-413A-92F3-87BB2D1B7D94}" type="slidenum">
              <a:rPr lang="lt-LT" smtClean="0"/>
              <a:t>‹#›</a:t>
            </a:fld>
            <a:endParaRPr lang="lt-LT"/>
          </a:p>
        </p:txBody>
      </p:sp>
    </p:spTree>
    <p:extLst>
      <p:ext uri="{BB962C8B-B14F-4D97-AF65-F5344CB8AC3E}">
        <p14:creationId xmlns:p14="http://schemas.microsoft.com/office/powerpoint/2010/main" val="1128891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lt-LT"/>
              <a:t>Spustelėję redaguokite stilių</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a:t>Spustelėkite piktogramą norėdami įtraukti paveikslėlį</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5" name="Date Placeholder 4"/>
          <p:cNvSpPr>
            <a:spLocks noGrp="1"/>
          </p:cNvSpPr>
          <p:nvPr>
            <p:ph type="dt" sz="half" idx="10"/>
          </p:nvPr>
        </p:nvSpPr>
        <p:spPr/>
        <p:txBody>
          <a:bodyPr/>
          <a:lstStyle/>
          <a:p>
            <a:fld id="{50A3418E-05E3-4F8B-8C0A-F3B480BB32DA}" type="datetimeFigureOut">
              <a:rPr lang="lt-LT" smtClean="0"/>
              <a:t>2024-09-12</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28C7D6AA-19BD-413A-92F3-87BB2D1B7D94}" type="slidenum">
              <a:rPr lang="lt-LT" smtClean="0"/>
              <a:t>‹#›</a:t>
            </a:fld>
            <a:endParaRPr lang="lt-LT"/>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032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lt-LT"/>
              <a:t>Spustelėję redaguokite stilių</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0A3418E-05E3-4F8B-8C0A-F3B480BB32DA}" type="datetimeFigureOut">
              <a:rPr lang="lt-LT" smtClean="0"/>
              <a:t>2024-09-12</a:t>
            </a:fld>
            <a:endParaRPr lang="lt-LT"/>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lt-LT"/>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8C7D6AA-19BD-413A-92F3-87BB2D1B7D94}" type="slidenum">
              <a:rPr lang="lt-LT" smtClean="0"/>
              <a:t>‹#›</a:t>
            </a:fld>
            <a:endParaRPr lang="lt-LT"/>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8583201"/>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package" Target="../embeddings/Microsoft_Word_Document1.docx"/><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package" Target="../embeddings/Microsoft_Word_Document2.docx"/><Relationship Id="rId1" Type="http://schemas.openxmlformats.org/officeDocument/2006/relationships/slideLayout" Target="../slideLayouts/slideLayout2.xml"/><Relationship Id="rId4" Type="http://schemas.openxmlformats.org/officeDocument/2006/relationships/package" Target="../embeddings/Microsoft_Word_Document3.docx"/></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79E0A-781E-4F77-4670-BC804C49A2A3}"/>
              </a:ext>
            </a:extLst>
          </p:cNvPr>
          <p:cNvSpPr>
            <a:spLocks noGrp="1"/>
          </p:cNvSpPr>
          <p:nvPr>
            <p:ph type="ctrTitle"/>
          </p:nvPr>
        </p:nvSpPr>
        <p:spPr>
          <a:xfrm>
            <a:off x="538065" y="4581330"/>
            <a:ext cx="7315200" cy="2276669"/>
          </a:xfrm>
        </p:spPr>
        <p:txBody>
          <a:bodyPr>
            <a:normAutofit fontScale="90000"/>
          </a:bodyPr>
          <a:lstStyle/>
          <a:p>
            <a:pPr algn="ctr"/>
            <a:r>
              <a:rPr lang="lt-LT" sz="7000" dirty="0">
                <a:latin typeface="Times New Roman" panose="02020603050405020304" pitchFamily="18" charset="0"/>
                <a:cs typeface="Times New Roman" panose="02020603050405020304" pitchFamily="18" charset="0"/>
              </a:rPr>
              <a:t>SUMANUS KAIMAS</a:t>
            </a:r>
            <a:br>
              <a:rPr lang="lt-LT" sz="7000" dirty="0">
                <a:latin typeface="Times New Roman" panose="02020603050405020304" pitchFamily="18" charset="0"/>
                <a:cs typeface="Times New Roman" panose="02020603050405020304" pitchFamily="18" charset="0"/>
              </a:rPr>
            </a:br>
            <a:endParaRPr lang="lt-LT" sz="70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6F26DA89-3C3C-D182-8BAB-C33727163B41}"/>
              </a:ext>
            </a:extLst>
          </p:cNvPr>
          <p:cNvSpPr>
            <a:spLocks noGrp="1"/>
          </p:cNvSpPr>
          <p:nvPr>
            <p:ph type="subTitle" idx="1"/>
          </p:nvPr>
        </p:nvSpPr>
        <p:spPr>
          <a:xfrm>
            <a:off x="8696324" y="5317286"/>
            <a:ext cx="2957611" cy="914400"/>
          </a:xfrm>
        </p:spPr>
        <p:txBody>
          <a:bodyPr>
            <a:normAutofit fontScale="25000" lnSpcReduction="20000"/>
          </a:bodyPr>
          <a:lstStyle/>
          <a:p>
            <a:pPr>
              <a:lnSpc>
                <a:spcPct val="120000"/>
              </a:lnSpc>
              <a:spcBef>
                <a:spcPts val="0"/>
              </a:spcBef>
            </a:pPr>
            <a:r>
              <a:rPr lang="lt-LT" sz="5600" dirty="0">
                <a:latin typeface="Times New Roman" panose="02020603050405020304" pitchFamily="18" charset="0"/>
                <a:cs typeface="Times New Roman" panose="02020603050405020304" pitchFamily="18" charset="0"/>
              </a:rPr>
              <a:t>Rokiškio rajono vietos veiklos grupė</a:t>
            </a:r>
          </a:p>
          <a:p>
            <a:pPr>
              <a:lnSpc>
                <a:spcPct val="120000"/>
              </a:lnSpc>
              <a:spcBef>
                <a:spcPts val="0"/>
              </a:spcBef>
            </a:pPr>
            <a:r>
              <a:rPr lang="lt-LT" sz="5600" dirty="0">
                <a:latin typeface="Times New Roman" panose="02020603050405020304" pitchFamily="18" charset="0"/>
                <a:cs typeface="Times New Roman" panose="02020603050405020304" pitchFamily="18" charset="0"/>
              </a:rPr>
              <a:t>Raimonda Stankevičiūtė-Vilimienė</a:t>
            </a:r>
          </a:p>
          <a:p>
            <a:pPr>
              <a:lnSpc>
                <a:spcPct val="120000"/>
              </a:lnSpc>
              <a:spcBef>
                <a:spcPts val="0"/>
              </a:spcBef>
            </a:pPr>
            <a:r>
              <a:rPr lang="lt-LT" sz="5600" dirty="0">
                <a:latin typeface="Times New Roman" panose="02020603050405020304" pitchFamily="18" charset="0"/>
                <a:cs typeface="Times New Roman" panose="02020603050405020304" pitchFamily="18" charset="0"/>
              </a:rPr>
              <a:t>2024-09-11</a:t>
            </a:r>
          </a:p>
          <a:p>
            <a:pPr>
              <a:lnSpc>
                <a:spcPct val="120000"/>
              </a:lnSpc>
              <a:spcBef>
                <a:spcPts val="0"/>
              </a:spcBef>
            </a:pPr>
            <a:endParaRPr lang="lt-LT" sz="1400" dirty="0">
              <a:latin typeface="Times New Roman" panose="02020603050405020304" pitchFamily="18" charset="0"/>
              <a:cs typeface="Times New Roman" panose="02020603050405020304" pitchFamily="18" charset="0"/>
            </a:endParaRPr>
          </a:p>
        </p:txBody>
      </p:sp>
      <p:pic>
        <p:nvPicPr>
          <p:cNvPr id="12" name="Picture 11">
            <a:extLst>
              <a:ext uri="{FF2B5EF4-FFF2-40B4-BE49-F238E27FC236}">
                <a16:creationId xmlns:a16="http://schemas.microsoft.com/office/drawing/2014/main" id="{C2D1CDE1-A039-69AA-2F39-72801A6F4DBF}"/>
              </a:ext>
            </a:extLst>
          </p:cNvPr>
          <p:cNvPicPr>
            <a:picLocks noChangeAspect="1"/>
          </p:cNvPicPr>
          <p:nvPr/>
        </p:nvPicPr>
        <p:blipFill rotWithShape="1">
          <a:blip r:embed="rId2"/>
          <a:srcRect b="32506"/>
          <a:stretch/>
        </p:blipFill>
        <p:spPr>
          <a:xfrm>
            <a:off x="10096651" y="94438"/>
            <a:ext cx="1754034" cy="1183856"/>
          </a:xfrm>
          <a:prstGeom prst="rect">
            <a:avLst/>
          </a:prstGeom>
        </p:spPr>
      </p:pic>
      <p:pic>
        <p:nvPicPr>
          <p:cNvPr id="6" name="Paveikslėlis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581330"/>
            <a:ext cx="1804416" cy="1542288"/>
          </a:xfrm>
          <a:prstGeom prst="rect">
            <a:avLst/>
          </a:prstGeom>
        </p:spPr>
      </p:pic>
      <p:sp>
        <p:nvSpPr>
          <p:cNvPr id="7" name="Stačiakampis 6"/>
          <p:cNvSpPr/>
          <p:nvPr/>
        </p:nvSpPr>
        <p:spPr>
          <a:xfrm>
            <a:off x="10299700" y="1278294"/>
            <a:ext cx="1892300" cy="801618"/>
          </a:xfrm>
          <a:prstGeom prst="rect">
            <a:avLst/>
          </a:prstGeom>
          <a:solidFill>
            <a:srgbClr val="005DA2"/>
          </a:solidFill>
          <a:ln w="28575">
            <a:solidFill>
              <a:schemeClr val="bg1"/>
            </a:solid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5" name="TextBox 4">
            <a:extLst>
              <a:ext uri="{FF2B5EF4-FFF2-40B4-BE49-F238E27FC236}">
                <a16:creationId xmlns:a16="http://schemas.microsoft.com/office/drawing/2014/main" id="{781E260C-2636-A8CF-00A6-45CD0F5DA443}"/>
              </a:ext>
            </a:extLst>
          </p:cNvPr>
          <p:cNvSpPr txBox="1"/>
          <p:nvPr/>
        </p:nvSpPr>
        <p:spPr>
          <a:xfrm>
            <a:off x="10313614" y="1433581"/>
            <a:ext cx="1864471" cy="646331"/>
          </a:xfrm>
          <a:prstGeom prst="rect">
            <a:avLst/>
          </a:prstGeom>
          <a:noFill/>
        </p:spPr>
        <p:txBody>
          <a:bodyPr wrap="square">
            <a:spAutoFit/>
          </a:bodyPr>
          <a:lstStyle/>
          <a:p>
            <a:r>
              <a:rPr lang="lt-LT" sz="1800" dirty="0">
                <a:solidFill>
                  <a:schemeClr val="bg1"/>
                </a:solidFill>
                <a:latin typeface="Bahnschrift" panose="020B0502040204020203" pitchFamily="34" charset="0"/>
                <a:ea typeface="Calibri" panose="020F0502020204030204" pitchFamily="34" charset="0"/>
                <a:cs typeface="Arial" panose="020B0604020202020204" pitchFamily="34" charset="0"/>
              </a:rPr>
              <a:t>Finansuoja</a:t>
            </a:r>
            <a:r>
              <a:rPr lang="lt-LT" sz="1800" dirty="0">
                <a:solidFill>
                  <a:schemeClr val="bg1"/>
                </a:solidFill>
                <a:latin typeface="Bahnschrift" panose="020B0502040204020203" pitchFamily="34" charset="0"/>
                <a:cs typeface="Times New Roman" panose="02020603050405020304" pitchFamily="18" charset="0"/>
              </a:rPr>
              <a:t> </a:t>
            </a:r>
            <a:br>
              <a:rPr lang="lt-LT" sz="1800" dirty="0">
                <a:solidFill>
                  <a:schemeClr val="bg1"/>
                </a:solidFill>
                <a:latin typeface="Bahnschrift" panose="020B0502040204020203" pitchFamily="34" charset="0"/>
                <a:cs typeface="Times New Roman" panose="02020603050405020304" pitchFamily="18" charset="0"/>
              </a:rPr>
            </a:br>
            <a:r>
              <a:rPr lang="lt-LT" sz="1800" dirty="0">
                <a:solidFill>
                  <a:schemeClr val="bg1"/>
                </a:solidFill>
                <a:latin typeface="Bahnschrift" panose="020B0502040204020203" pitchFamily="34" charset="0"/>
                <a:cs typeface="Times New Roman" panose="02020603050405020304" pitchFamily="18" charset="0"/>
              </a:rPr>
              <a:t>Europos Sąjunga</a:t>
            </a:r>
            <a:endParaRPr lang="en-US" dirty="0">
              <a:solidFill>
                <a:schemeClr val="bg1"/>
              </a:solidFill>
              <a:latin typeface="Bahnschrift" panose="020B0502040204020203" pitchFamily="34" charset="0"/>
            </a:endParaRPr>
          </a:p>
        </p:txBody>
      </p:sp>
    </p:spTree>
    <p:extLst>
      <p:ext uri="{BB962C8B-B14F-4D97-AF65-F5344CB8AC3E}">
        <p14:creationId xmlns:p14="http://schemas.microsoft.com/office/powerpoint/2010/main" val="650604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as 3"/>
          <p:cNvGraphicFramePr>
            <a:graphicFrameLocks noChangeAspect="1"/>
          </p:cNvGraphicFramePr>
          <p:nvPr>
            <p:extLst>
              <p:ext uri="{D42A27DB-BD31-4B8C-83A1-F6EECF244321}">
                <p14:modId xmlns:p14="http://schemas.microsoft.com/office/powerpoint/2010/main" val="2636474102"/>
              </p:ext>
            </p:extLst>
          </p:nvPr>
        </p:nvGraphicFramePr>
        <p:xfrm>
          <a:off x="798490" y="998538"/>
          <a:ext cx="9337183" cy="5440899"/>
        </p:xfrm>
        <a:graphic>
          <a:graphicData uri="http://schemas.openxmlformats.org/presentationml/2006/ole">
            <mc:AlternateContent xmlns:mc="http://schemas.openxmlformats.org/markup-compatibility/2006">
              <mc:Choice xmlns:v="urn:schemas-microsoft-com:vml" Requires="v">
                <p:oleObj name="Document" r:id="rId2" imgW="6106336" imgH="4859880" progId="Word.Document.12">
                  <p:embed/>
                </p:oleObj>
              </mc:Choice>
              <mc:Fallback>
                <p:oleObj name="Document" r:id="rId2" imgW="6106336" imgH="4859880" progId="Word.Document.12">
                  <p:embed/>
                  <p:pic>
                    <p:nvPicPr>
                      <p:cNvPr id="0" name=""/>
                      <p:cNvPicPr/>
                      <p:nvPr/>
                    </p:nvPicPr>
                    <p:blipFill>
                      <a:blip r:embed="rId3"/>
                      <a:stretch>
                        <a:fillRect/>
                      </a:stretch>
                    </p:blipFill>
                    <p:spPr>
                      <a:xfrm>
                        <a:off x="798490" y="998538"/>
                        <a:ext cx="9337183" cy="5440899"/>
                      </a:xfrm>
                      <a:prstGeom prst="rect">
                        <a:avLst/>
                      </a:prstGeom>
                    </p:spPr>
                  </p:pic>
                </p:oleObj>
              </mc:Fallback>
            </mc:AlternateContent>
          </a:graphicData>
        </a:graphic>
      </p:graphicFrame>
      <p:sp>
        <p:nvSpPr>
          <p:cNvPr id="5" name="Ovalinis paaiškinimas 4"/>
          <p:cNvSpPr/>
          <p:nvPr/>
        </p:nvSpPr>
        <p:spPr>
          <a:xfrm>
            <a:off x="8662401" y="215884"/>
            <a:ext cx="2885726" cy="1381096"/>
          </a:xfrm>
          <a:prstGeom prst="wedgeEllipseCallout">
            <a:avLst>
              <a:gd name="adj1" fmla="val 22904"/>
              <a:gd name="adj2" fmla="val 643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6" name="Stačiakampis 5"/>
          <p:cNvSpPr/>
          <p:nvPr/>
        </p:nvSpPr>
        <p:spPr>
          <a:xfrm>
            <a:off x="8798988" y="585216"/>
            <a:ext cx="2885726" cy="707886"/>
          </a:xfrm>
          <a:prstGeom prst="rect">
            <a:avLst/>
          </a:prstGeom>
        </p:spPr>
        <p:txBody>
          <a:bodyPr wrap="none">
            <a:spAutoFit/>
          </a:bodyPr>
          <a:lstStyle/>
          <a:p>
            <a:r>
              <a:rPr lang="lt-LT" sz="2000" dirty="0">
                <a:solidFill>
                  <a:schemeClr val="bg1"/>
                </a:solidFill>
              </a:rPr>
              <a:t>SKS taikoma atranka, </a:t>
            </a:r>
          </a:p>
          <a:p>
            <a:r>
              <a:rPr lang="lt-LT" sz="2000" dirty="0">
                <a:solidFill>
                  <a:schemeClr val="bg1"/>
                </a:solidFill>
              </a:rPr>
              <a:t>min. 60 balų</a:t>
            </a:r>
          </a:p>
        </p:txBody>
      </p:sp>
    </p:spTree>
    <p:extLst>
      <p:ext uri="{BB962C8B-B14F-4D97-AF65-F5344CB8AC3E}">
        <p14:creationId xmlns:p14="http://schemas.microsoft.com/office/powerpoint/2010/main" val="3444761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as 3"/>
          <p:cNvGraphicFramePr>
            <a:graphicFrameLocks noChangeAspect="1"/>
          </p:cNvGraphicFramePr>
          <p:nvPr>
            <p:extLst>
              <p:ext uri="{D42A27DB-BD31-4B8C-83A1-F6EECF244321}">
                <p14:modId xmlns:p14="http://schemas.microsoft.com/office/powerpoint/2010/main" val="47110152"/>
              </p:ext>
            </p:extLst>
          </p:nvPr>
        </p:nvGraphicFramePr>
        <p:xfrm>
          <a:off x="3041650" y="2173288"/>
          <a:ext cx="6107113" cy="2508250"/>
        </p:xfrm>
        <a:graphic>
          <a:graphicData uri="http://schemas.openxmlformats.org/presentationml/2006/ole">
            <mc:AlternateContent xmlns:mc="http://schemas.openxmlformats.org/markup-compatibility/2006">
              <mc:Choice xmlns:v="urn:schemas-microsoft-com:vml" Requires="v">
                <p:oleObj name="Document" r:id="rId2" imgW="6106336" imgH="2508116" progId="Word.Document.12">
                  <p:embed/>
                </p:oleObj>
              </mc:Choice>
              <mc:Fallback>
                <p:oleObj name="Document" r:id="rId2" imgW="6106336" imgH="2508116" progId="Word.Document.12">
                  <p:embed/>
                  <p:pic>
                    <p:nvPicPr>
                      <p:cNvPr id="0" name=""/>
                      <p:cNvPicPr/>
                      <p:nvPr/>
                    </p:nvPicPr>
                    <p:blipFill>
                      <a:blip r:embed="rId3"/>
                      <a:stretch>
                        <a:fillRect/>
                      </a:stretch>
                    </p:blipFill>
                    <p:spPr>
                      <a:xfrm>
                        <a:off x="3041650" y="2173288"/>
                        <a:ext cx="6107113" cy="2508250"/>
                      </a:xfrm>
                      <a:prstGeom prst="rect">
                        <a:avLst/>
                      </a:prstGeom>
                    </p:spPr>
                  </p:pic>
                </p:oleObj>
              </mc:Fallback>
            </mc:AlternateContent>
          </a:graphicData>
        </a:graphic>
      </p:graphicFrame>
      <p:graphicFrame>
        <p:nvGraphicFramePr>
          <p:cNvPr id="5" name="Objektas 4"/>
          <p:cNvGraphicFramePr>
            <a:graphicFrameLocks noChangeAspect="1"/>
          </p:cNvGraphicFramePr>
          <p:nvPr>
            <p:extLst>
              <p:ext uri="{D42A27DB-BD31-4B8C-83A1-F6EECF244321}">
                <p14:modId xmlns:p14="http://schemas.microsoft.com/office/powerpoint/2010/main" val="3222047569"/>
              </p:ext>
            </p:extLst>
          </p:nvPr>
        </p:nvGraphicFramePr>
        <p:xfrm>
          <a:off x="893820" y="2173287"/>
          <a:ext cx="9760112" cy="4008572"/>
        </p:xfrm>
        <a:graphic>
          <a:graphicData uri="http://schemas.openxmlformats.org/presentationml/2006/ole">
            <mc:AlternateContent xmlns:mc="http://schemas.openxmlformats.org/markup-compatibility/2006">
              <mc:Choice xmlns:v="urn:schemas-microsoft-com:vml" Requires="v">
                <p:oleObj name="Document" r:id="rId4" imgW="6106336" imgH="2508116" progId="Word.Document.12">
                  <p:embed/>
                </p:oleObj>
              </mc:Choice>
              <mc:Fallback>
                <p:oleObj name="Document" r:id="rId4" imgW="6106336" imgH="2508116" progId="Word.Document.12">
                  <p:embed/>
                  <p:pic>
                    <p:nvPicPr>
                      <p:cNvPr id="0" name=""/>
                      <p:cNvPicPr/>
                      <p:nvPr/>
                    </p:nvPicPr>
                    <p:blipFill>
                      <a:blip r:embed="rId3"/>
                      <a:stretch>
                        <a:fillRect/>
                      </a:stretch>
                    </p:blipFill>
                    <p:spPr>
                      <a:xfrm>
                        <a:off x="893820" y="2173287"/>
                        <a:ext cx="9760112" cy="4008572"/>
                      </a:xfrm>
                      <a:prstGeom prst="rect">
                        <a:avLst/>
                      </a:prstGeom>
                    </p:spPr>
                  </p:pic>
                </p:oleObj>
              </mc:Fallback>
            </mc:AlternateContent>
          </a:graphicData>
        </a:graphic>
      </p:graphicFrame>
      <p:sp>
        <p:nvSpPr>
          <p:cNvPr id="6" name="Ovalinis paaiškinimas 5"/>
          <p:cNvSpPr/>
          <p:nvPr/>
        </p:nvSpPr>
        <p:spPr>
          <a:xfrm>
            <a:off x="8662401" y="215884"/>
            <a:ext cx="2885726" cy="1381096"/>
          </a:xfrm>
          <a:prstGeom prst="wedgeEllipseCallout">
            <a:avLst>
              <a:gd name="adj1" fmla="val 22904"/>
              <a:gd name="adj2" fmla="val 643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7" name="Stačiakampis 6"/>
          <p:cNvSpPr/>
          <p:nvPr/>
        </p:nvSpPr>
        <p:spPr>
          <a:xfrm>
            <a:off x="8798988" y="585216"/>
            <a:ext cx="2885726" cy="707886"/>
          </a:xfrm>
          <a:prstGeom prst="rect">
            <a:avLst/>
          </a:prstGeom>
        </p:spPr>
        <p:txBody>
          <a:bodyPr wrap="none">
            <a:spAutoFit/>
          </a:bodyPr>
          <a:lstStyle/>
          <a:p>
            <a:r>
              <a:rPr lang="lt-LT" sz="2000" dirty="0">
                <a:solidFill>
                  <a:schemeClr val="bg1"/>
                </a:solidFill>
              </a:rPr>
              <a:t>SKS taikoma atranka, </a:t>
            </a:r>
          </a:p>
          <a:p>
            <a:r>
              <a:rPr lang="lt-LT" sz="2000" dirty="0">
                <a:solidFill>
                  <a:schemeClr val="bg1"/>
                </a:solidFill>
              </a:rPr>
              <a:t>min. 60 balų</a:t>
            </a:r>
          </a:p>
        </p:txBody>
      </p:sp>
    </p:spTree>
    <p:extLst>
      <p:ext uri="{BB962C8B-B14F-4D97-AF65-F5344CB8AC3E}">
        <p14:creationId xmlns:p14="http://schemas.microsoft.com/office/powerpoint/2010/main" val="2573507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985492" y="96082"/>
            <a:ext cx="9720072" cy="1499616"/>
          </a:xfrm>
        </p:spPr>
        <p:txBody>
          <a:bodyPr/>
          <a:lstStyle/>
          <a:p>
            <a:r>
              <a:rPr lang="lt-LT" dirty="0"/>
              <a:t>INVESTUOTOJAS, kas jis?</a:t>
            </a:r>
          </a:p>
        </p:txBody>
      </p:sp>
      <p:sp>
        <p:nvSpPr>
          <p:cNvPr id="3" name="Turinio vietos rezervavimo ženklas 2"/>
          <p:cNvSpPr>
            <a:spLocks noGrp="1"/>
          </p:cNvSpPr>
          <p:nvPr>
            <p:ph idx="1"/>
          </p:nvPr>
        </p:nvSpPr>
        <p:spPr>
          <a:xfrm>
            <a:off x="985492" y="1254144"/>
            <a:ext cx="9720073" cy="742081"/>
          </a:xfrm>
        </p:spPr>
        <p:txBody>
          <a:bodyPr>
            <a:normAutofit/>
          </a:bodyPr>
          <a:lstStyle/>
          <a:p>
            <a:r>
              <a:rPr lang="lt-LT" dirty="0"/>
              <a:t>fizinis ir (arba) juridinis asmuo </a:t>
            </a:r>
            <a:r>
              <a:rPr lang="lt-LT" b="1" dirty="0">
                <a:solidFill>
                  <a:srgbClr val="C00000"/>
                </a:solidFill>
              </a:rPr>
              <a:t>(išskyrus biudžetines įstaigas), </a:t>
            </a:r>
            <a:r>
              <a:rPr lang="lt-LT" dirty="0"/>
              <a:t>kuris nėra laikomas Strategijos ir (ar) projekto partneriu:</a:t>
            </a:r>
          </a:p>
        </p:txBody>
      </p:sp>
      <p:sp>
        <p:nvSpPr>
          <p:cNvPr id="4" name="Stačiakampis 3"/>
          <p:cNvSpPr/>
          <p:nvPr/>
        </p:nvSpPr>
        <p:spPr>
          <a:xfrm>
            <a:off x="1335108" y="1996225"/>
            <a:ext cx="10758153" cy="3416320"/>
          </a:xfrm>
          <a:prstGeom prst="rect">
            <a:avLst/>
          </a:prstGeom>
        </p:spPr>
        <p:txBody>
          <a:bodyPr wrap="square">
            <a:spAutoFit/>
          </a:bodyPr>
          <a:lstStyle/>
          <a:p>
            <a:pPr fontAlgn="base" hangingPunct="0"/>
            <a:r>
              <a:rPr lang="lt-LT" dirty="0"/>
              <a:t>kuris investuoja į Strategijos ir (arba) projekto įgyvendinimą ekonominiais (pvz., piniginės lėšos, pastatai, įrenginiai, transporto priemonės ir pan.) ir (arba) intelektiniais (pvz.,</a:t>
            </a:r>
            <a:r>
              <a:rPr lang="lt-LT" b="1" dirty="0"/>
              <a:t> </a:t>
            </a:r>
            <a:r>
              <a:rPr lang="lt-LT" dirty="0"/>
              <a:t>žmogiškasis kapitalas, licencijos ir pan.) ištekliais. Kai investuojama ekonominiais ištekliais – įnašo dydis turėtų būti ne mažesnis kaip privalomas kofinansavimo proc. (pvz., kai paramos intensyvumas 85 proc., investuotojo investicijų įnašas turėtų būti ne mažesnis kaip 15 proc.). Kai investuojama intelektiniais ištekliais, žmogiškuoju kapitalu, investuotojas Strategijoje ir (arba) projekte dirba visą projekto įgyvendinimo laikotarpį arba sukuria galutinį produktą (skaitmeninių, IT produktų atveju), be kurio Strategijos ir (arba) projekto rezultatas neįmanomas. Kai investuojama licencija, patentu ir pan., investuotojas užtikrina, kad 100 proc. šie ištekliai yra suteikiami, apmokami ir (arba) suteikiamas </a:t>
            </a:r>
            <a:r>
              <a:rPr lang="lt-LT" dirty="0" err="1"/>
              <a:t>mentoriaus</a:t>
            </a:r>
            <a:r>
              <a:rPr lang="lt-LT" dirty="0"/>
              <a:t> palaikymas norint juos įgyti; </a:t>
            </a:r>
          </a:p>
          <a:p>
            <a:pPr fontAlgn="base" hangingPunct="0"/>
            <a:r>
              <a:rPr lang="lt-LT" dirty="0"/>
              <a:t>investavimas (įnašo rūšis (-</a:t>
            </a:r>
            <a:r>
              <a:rPr lang="lt-LT" dirty="0" err="1"/>
              <a:t>ys</a:t>
            </a:r>
            <a:r>
              <a:rPr lang="lt-LT" dirty="0"/>
              <a:t>), investicijų dydis, sąlygos, laikotarpis ir vertė (-s)) į Strategiją ir (arba) projektą yra aiškiai pagrįstas;</a:t>
            </a:r>
          </a:p>
          <a:p>
            <a:pPr fontAlgn="base" hangingPunct="0"/>
            <a:r>
              <a:rPr lang="lt-LT" dirty="0"/>
              <a:t>indėlis, teisės, grąža ir (ar) nauda, įsipareigojimai, kitos sąlygos nurodomos rašytinėje sutartyje. </a:t>
            </a:r>
          </a:p>
        </p:txBody>
      </p:sp>
    </p:spTree>
    <p:extLst>
      <p:ext uri="{BB962C8B-B14F-4D97-AF65-F5344CB8AC3E}">
        <p14:creationId xmlns:p14="http://schemas.microsoft.com/office/powerpoint/2010/main" val="794857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024128" y="585216"/>
            <a:ext cx="9720072" cy="754187"/>
          </a:xfrm>
        </p:spPr>
        <p:txBody>
          <a:bodyPr/>
          <a:lstStyle/>
          <a:p>
            <a:r>
              <a:rPr lang="lt-LT" dirty="0"/>
              <a:t>VP sąlygos</a:t>
            </a:r>
          </a:p>
        </p:txBody>
      </p:sp>
      <p:sp>
        <p:nvSpPr>
          <p:cNvPr id="3" name="Turinio vietos rezervavimo ženklas 2"/>
          <p:cNvSpPr>
            <a:spLocks noGrp="1"/>
          </p:cNvSpPr>
          <p:nvPr>
            <p:ph idx="1"/>
          </p:nvPr>
        </p:nvSpPr>
        <p:spPr>
          <a:xfrm>
            <a:off x="1075327" y="1433051"/>
            <a:ext cx="10682768" cy="4712380"/>
          </a:xfrm>
        </p:spPr>
        <p:txBody>
          <a:bodyPr>
            <a:noAutofit/>
          </a:bodyPr>
          <a:lstStyle/>
          <a:p>
            <a:r>
              <a:rPr lang="lt-LT" sz="2000" dirty="0"/>
              <a:t>uždaviniai aiškiai apibrėžti, parodo projekto esmę, išmatuojami ir įvykdomi, aiški veiklų pradžios ir pabaigos data;</a:t>
            </a:r>
          </a:p>
          <a:p>
            <a:r>
              <a:rPr lang="lt-LT" sz="2000" dirty="0"/>
              <a:t>rezultatais siekiama  naudos visuomenei ir teigiamo poveikio / pokyčio pasirinktoje Strategijos temoje (-</a:t>
            </a:r>
            <a:r>
              <a:rPr lang="lt-LT" sz="2000" dirty="0" err="1"/>
              <a:t>uose</a:t>
            </a:r>
            <a:r>
              <a:rPr lang="lt-LT" sz="2000" dirty="0"/>
              <a:t>) ar srityje (-</a:t>
            </a:r>
            <a:r>
              <a:rPr lang="lt-LT" sz="2000" dirty="0" err="1"/>
              <a:t>yse</a:t>
            </a:r>
            <a:r>
              <a:rPr lang="lt-LT" sz="2000" dirty="0"/>
              <a:t>). </a:t>
            </a:r>
          </a:p>
          <a:p>
            <a:r>
              <a:rPr lang="lt-LT" sz="2000" dirty="0">
                <a:highlight>
                  <a:srgbClr val="FFFF00"/>
                </a:highlight>
              </a:rPr>
              <a:t>investicijos į infrastruktūrą nukreiptos tik visuomenės viešiesiems poreikiams </a:t>
            </a:r>
            <a:r>
              <a:rPr lang="lt-LT" sz="2000" dirty="0"/>
              <a:t>tenkinti, </a:t>
            </a:r>
            <a:r>
              <a:rPr lang="lt-LT" sz="2000" dirty="0">
                <a:highlight>
                  <a:srgbClr val="FFFF00"/>
                </a:highlight>
              </a:rPr>
              <a:t>išskyrus</a:t>
            </a:r>
            <a:r>
              <a:rPr lang="lt-LT" sz="2000" dirty="0"/>
              <a:t> atvejus,  kai prašoma paramos </a:t>
            </a:r>
            <a:r>
              <a:rPr lang="lt-LT" sz="2000" dirty="0">
                <a:highlight>
                  <a:srgbClr val="FFFF00"/>
                </a:highlight>
              </a:rPr>
              <a:t>privačiai infrastruktūrai</a:t>
            </a:r>
            <a:r>
              <a:rPr lang="lt-LT" sz="2000" dirty="0"/>
              <a:t>, kuri yra būtina projekte numatytoms veikloms ir (ar) paslaugoms teikti (pvz., privažiavimo sutvarkymas į parduotuvę ar lauko žaidimų aikštelę prie bendruomenės namų ir pan.);</a:t>
            </a:r>
          </a:p>
          <a:p>
            <a:r>
              <a:rPr lang="lt-LT" sz="2000" dirty="0"/>
              <a:t>veiklos (veiksmai) turi turėti aiškius, pamatuojamus pagrindinius pokyčio rodiklius, pagal kuriuos bus vykdoma projekto ir Strategijos stebėsena ir numatyto </a:t>
            </a:r>
            <a:r>
              <a:rPr lang="lt-LT" sz="2000" dirty="0">
                <a:highlight>
                  <a:srgbClr val="FFFF00"/>
                </a:highlight>
              </a:rPr>
              <a:t>pokyčio matavimas</a:t>
            </a:r>
            <a:r>
              <a:rPr lang="lt-LT" sz="2000" dirty="0"/>
              <a:t>, kaip nurodyta Sumanių kaimų gairių 22 ir 23 punktuose;</a:t>
            </a:r>
          </a:p>
          <a:p>
            <a:r>
              <a:rPr lang="lt-LT" sz="2000" dirty="0"/>
              <a:t>įgyvendinimo poreikis turi </a:t>
            </a:r>
            <a:r>
              <a:rPr lang="lt-LT" sz="2000" dirty="0">
                <a:highlight>
                  <a:srgbClr val="FFFF00"/>
                </a:highlight>
              </a:rPr>
              <a:t>tenkinti Strategijos teritorijos ir jos gyventojų poreikius</a:t>
            </a:r>
            <a:r>
              <a:rPr lang="lt-LT" sz="2000" dirty="0"/>
              <a:t>;</a:t>
            </a:r>
          </a:p>
          <a:p>
            <a:r>
              <a:rPr lang="lt-LT" sz="2000" dirty="0"/>
              <a:t>projekte gali būti numatyta, kad naują darbo vietą (-</a:t>
            </a:r>
            <a:r>
              <a:rPr lang="lt-LT" sz="2000" dirty="0" err="1"/>
              <a:t>as</a:t>
            </a:r>
            <a:r>
              <a:rPr lang="lt-LT" sz="2000" dirty="0"/>
              <a:t>) įkurs ir išlaikys visą projekto kontrolės laikotarpį projekto vykdytojo partneris – VVG teritorijoje veikianti rajono </a:t>
            </a:r>
            <a:r>
              <a:rPr lang="lt-LT" sz="2000" b="1" dirty="0">
                <a:solidFill>
                  <a:srgbClr val="004F8A"/>
                </a:solidFill>
              </a:rPr>
              <a:t>savivaldybė arba jos įstaiga, kitas projekto partneris</a:t>
            </a:r>
            <a:r>
              <a:rPr lang="lt-LT" sz="2000" dirty="0"/>
              <a:t>. Tokiu atveju projekte ir jungtinės veiklos sutartyje turi būti aiškiai nurodytas šis projekto vykdytojo partnerio (-</a:t>
            </a:r>
            <a:r>
              <a:rPr lang="lt-LT" sz="2000" dirty="0" err="1"/>
              <a:t>ių</a:t>
            </a:r>
            <a:r>
              <a:rPr lang="lt-LT" sz="2000" dirty="0"/>
              <a:t>) įsipareigojimas.</a:t>
            </a:r>
          </a:p>
        </p:txBody>
      </p:sp>
      <p:sp>
        <p:nvSpPr>
          <p:cNvPr id="4" name="Struktūrinė schema: sumavimo mazgas 3">
            <a:extLst>
              <a:ext uri="{FF2B5EF4-FFF2-40B4-BE49-F238E27FC236}">
                <a16:creationId xmlns:a16="http://schemas.microsoft.com/office/drawing/2014/main" id="{3FA3F036-08F5-F718-6734-279B50977610}"/>
              </a:ext>
            </a:extLst>
          </p:cNvPr>
          <p:cNvSpPr/>
          <p:nvPr/>
        </p:nvSpPr>
        <p:spPr>
          <a:xfrm>
            <a:off x="663203" y="1432113"/>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5" name="Struktūrinė schema: sumavimo mazgas 4">
            <a:extLst>
              <a:ext uri="{FF2B5EF4-FFF2-40B4-BE49-F238E27FC236}">
                <a16:creationId xmlns:a16="http://schemas.microsoft.com/office/drawing/2014/main" id="{C05E2247-7817-7666-B10F-C6ADCF3DC21B}"/>
              </a:ext>
            </a:extLst>
          </p:cNvPr>
          <p:cNvSpPr/>
          <p:nvPr/>
        </p:nvSpPr>
        <p:spPr>
          <a:xfrm>
            <a:off x="664721" y="2941035"/>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6" name="Struktūrinė schema: sumavimo mazgas 5">
            <a:extLst>
              <a:ext uri="{FF2B5EF4-FFF2-40B4-BE49-F238E27FC236}">
                <a16:creationId xmlns:a16="http://schemas.microsoft.com/office/drawing/2014/main" id="{78A06ADC-CB19-A3A3-CEBD-CA9B718503AC}"/>
              </a:ext>
            </a:extLst>
          </p:cNvPr>
          <p:cNvSpPr/>
          <p:nvPr/>
        </p:nvSpPr>
        <p:spPr>
          <a:xfrm>
            <a:off x="664721" y="4397712"/>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7" name="Struktūrinė schema: sumavimo mazgas 6">
            <a:extLst>
              <a:ext uri="{FF2B5EF4-FFF2-40B4-BE49-F238E27FC236}">
                <a16:creationId xmlns:a16="http://schemas.microsoft.com/office/drawing/2014/main" id="{A8BD4AEA-6493-E93A-528D-E86D532D99D8}"/>
              </a:ext>
            </a:extLst>
          </p:cNvPr>
          <p:cNvSpPr/>
          <p:nvPr/>
        </p:nvSpPr>
        <p:spPr>
          <a:xfrm>
            <a:off x="663203" y="5193572"/>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8" name="Struktūrinė schema: sumavimo mazgas 7">
            <a:extLst>
              <a:ext uri="{FF2B5EF4-FFF2-40B4-BE49-F238E27FC236}">
                <a16:creationId xmlns:a16="http://schemas.microsoft.com/office/drawing/2014/main" id="{763AD666-2FF1-73AE-32FB-BC4340DBD536}"/>
              </a:ext>
            </a:extLst>
          </p:cNvPr>
          <p:cNvSpPr/>
          <p:nvPr/>
        </p:nvSpPr>
        <p:spPr>
          <a:xfrm>
            <a:off x="663203" y="5774827"/>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9" name="Struktūrinė schema: sumavimo mazgas 8">
            <a:extLst>
              <a:ext uri="{FF2B5EF4-FFF2-40B4-BE49-F238E27FC236}">
                <a16:creationId xmlns:a16="http://schemas.microsoft.com/office/drawing/2014/main" id="{B4F61366-1DD2-A9F4-D489-E8C94854AEF6}"/>
              </a:ext>
            </a:extLst>
          </p:cNvPr>
          <p:cNvSpPr/>
          <p:nvPr/>
        </p:nvSpPr>
        <p:spPr>
          <a:xfrm>
            <a:off x="663203" y="2342784"/>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Tree>
    <p:extLst>
      <p:ext uri="{BB962C8B-B14F-4D97-AF65-F5344CB8AC3E}">
        <p14:creationId xmlns:p14="http://schemas.microsoft.com/office/powerpoint/2010/main" val="3790541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024128" y="585216"/>
            <a:ext cx="9720072" cy="754187"/>
          </a:xfrm>
        </p:spPr>
        <p:txBody>
          <a:bodyPr/>
          <a:lstStyle/>
          <a:p>
            <a:r>
              <a:rPr lang="lt-LT" dirty="0"/>
              <a:t>Teritorija (-</a:t>
            </a:r>
            <a:r>
              <a:rPr lang="lt-LT" dirty="0" err="1"/>
              <a:t>os</a:t>
            </a:r>
            <a:r>
              <a:rPr lang="lt-LT" dirty="0"/>
              <a:t>) išskirtinė (-ės)</a:t>
            </a:r>
          </a:p>
        </p:txBody>
      </p:sp>
      <p:sp>
        <p:nvSpPr>
          <p:cNvPr id="3" name="Turinio vietos rezervavimo ženklas 2"/>
          <p:cNvSpPr>
            <a:spLocks noGrp="1"/>
          </p:cNvSpPr>
          <p:nvPr>
            <p:ph idx="1"/>
          </p:nvPr>
        </p:nvSpPr>
        <p:spPr>
          <a:xfrm>
            <a:off x="1024128" y="1596980"/>
            <a:ext cx="10682768" cy="4712380"/>
          </a:xfrm>
        </p:spPr>
        <p:txBody>
          <a:bodyPr>
            <a:normAutofit/>
          </a:bodyPr>
          <a:lstStyle/>
          <a:p>
            <a:r>
              <a:rPr lang="lt-LT" sz="2400" dirty="0"/>
              <a:t>Jūžintų-Kriaunų jungtis (rekreacinė teritorija/ kultūros paveldas/ religinių bendruomenių kultūrinis istorinis paveldas/ Sartų </a:t>
            </a:r>
            <a:r>
              <a:rPr lang="lt-LT" sz="2400" dirty="0" err="1"/>
              <a:t>reg.parko</a:t>
            </a:r>
            <a:r>
              <a:rPr lang="lt-LT" sz="2400" dirty="0"/>
              <a:t> teritorija).</a:t>
            </a:r>
          </a:p>
          <a:p>
            <a:r>
              <a:rPr lang="lt-LT" sz="2400" dirty="0" err="1"/>
              <a:t>Struvės</a:t>
            </a:r>
            <a:r>
              <a:rPr lang="lt-LT" sz="2400" dirty="0"/>
              <a:t> geodezinio lanko </a:t>
            </a:r>
            <a:r>
              <a:rPr lang="lt-LT" sz="2400" dirty="0" err="1"/>
              <a:t>Gireišių</a:t>
            </a:r>
            <a:r>
              <a:rPr lang="lt-LT" sz="2400" dirty="0"/>
              <a:t> punktas (UNESCO paminklas).</a:t>
            </a:r>
          </a:p>
          <a:p>
            <a:r>
              <a:rPr lang="lt-LT" sz="2400" dirty="0" err="1"/>
              <a:t>Antanašė</a:t>
            </a:r>
            <a:r>
              <a:rPr lang="lt-LT" sz="2400" dirty="0"/>
              <a:t>-</a:t>
            </a:r>
            <a:r>
              <a:rPr lang="lt-LT" sz="2400" dirty="0" err="1"/>
              <a:t>Bagdoniškis</a:t>
            </a:r>
            <a:r>
              <a:rPr lang="lt-LT" sz="2400" dirty="0"/>
              <a:t>-Kriaunos (kaip pasaulinio lygmens mokslininko prof. Mykolo Romerio, dailininkų Romerių dinastijos vietos).</a:t>
            </a:r>
          </a:p>
          <a:p>
            <a:r>
              <a:rPr lang="lt-LT" sz="2400" dirty="0" err="1"/>
              <a:t>Šv.Jokūbo</a:t>
            </a:r>
            <a:r>
              <a:rPr lang="lt-LT" sz="2400" dirty="0"/>
              <a:t> kelias.</a:t>
            </a:r>
          </a:p>
          <a:p>
            <a:r>
              <a:rPr lang="lt-LT" sz="2400" dirty="0"/>
              <a:t>XX a. Lietuvos laisvės kovų maršruto vystymas atliepiant į neformalų vaikų ir jaunimo ugdymą.</a:t>
            </a:r>
          </a:p>
        </p:txBody>
      </p:sp>
      <p:sp>
        <p:nvSpPr>
          <p:cNvPr id="4" name="Struktūrinė schema: sumavimo mazgas 3">
            <a:extLst>
              <a:ext uri="{FF2B5EF4-FFF2-40B4-BE49-F238E27FC236}">
                <a16:creationId xmlns:a16="http://schemas.microsoft.com/office/drawing/2014/main" id="{031029C8-E14A-8FBB-DB7F-5E609614CE19}"/>
              </a:ext>
            </a:extLst>
          </p:cNvPr>
          <p:cNvSpPr/>
          <p:nvPr/>
        </p:nvSpPr>
        <p:spPr>
          <a:xfrm>
            <a:off x="663203" y="2342784"/>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5" name="Struktūrinė schema: sumavimo mazgas 4">
            <a:extLst>
              <a:ext uri="{FF2B5EF4-FFF2-40B4-BE49-F238E27FC236}">
                <a16:creationId xmlns:a16="http://schemas.microsoft.com/office/drawing/2014/main" id="{01A37989-B8D1-8D1C-8BD6-A5470B79F5B4}"/>
              </a:ext>
            </a:extLst>
          </p:cNvPr>
          <p:cNvSpPr/>
          <p:nvPr/>
        </p:nvSpPr>
        <p:spPr>
          <a:xfrm>
            <a:off x="659725" y="3081310"/>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6" name="Struktūrinė schema: sumavimo mazgas 5">
            <a:extLst>
              <a:ext uri="{FF2B5EF4-FFF2-40B4-BE49-F238E27FC236}">
                <a16:creationId xmlns:a16="http://schemas.microsoft.com/office/drawing/2014/main" id="{80EF956B-5864-4DA3-3A35-420285E49F9B}"/>
              </a:ext>
            </a:extLst>
          </p:cNvPr>
          <p:cNvSpPr/>
          <p:nvPr/>
        </p:nvSpPr>
        <p:spPr>
          <a:xfrm>
            <a:off x="687422" y="3776690"/>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7" name="Struktūrinė schema: sumavimo mazgas 6">
            <a:extLst>
              <a:ext uri="{FF2B5EF4-FFF2-40B4-BE49-F238E27FC236}">
                <a16:creationId xmlns:a16="http://schemas.microsoft.com/office/drawing/2014/main" id="{E5EE41E2-A419-0544-8BBE-B1B6BEE2F3E9}"/>
              </a:ext>
            </a:extLst>
          </p:cNvPr>
          <p:cNvSpPr/>
          <p:nvPr/>
        </p:nvSpPr>
        <p:spPr>
          <a:xfrm>
            <a:off x="684171" y="4388277"/>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8" name="Struktūrinė schema: sumavimo mazgas 7">
            <a:extLst>
              <a:ext uri="{FF2B5EF4-FFF2-40B4-BE49-F238E27FC236}">
                <a16:creationId xmlns:a16="http://schemas.microsoft.com/office/drawing/2014/main" id="{3A8B2986-3325-BD90-C087-F6C22633B34A}"/>
              </a:ext>
            </a:extLst>
          </p:cNvPr>
          <p:cNvSpPr/>
          <p:nvPr/>
        </p:nvSpPr>
        <p:spPr>
          <a:xfrm>
            <a:off x="684171" y="1723037"/>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Tree>
    <p:extLst>
      <p:ext uri="{BB962C8B-B14F-4D97-AF65-F5344CB8AC3E}">
        <p14:creationId xmlns:p14="http://schemas.microsoft.com/office/powerpoint/2010/main" val="1069086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a:t>Aplinkinių vvg patirtys</a:t>
            </a:r>
          </a:p>
        </p:txBody>
      </p:sp>
      <p:pic>
        <p:nvPicPr>
          <p:cNvPr id="6" name="Picture 4">
            <a:extLst>
              <a:ext uri="{FF2B5EF4-FFF2-40B4-BE49-F238E27FC236}">
                <a16:creationId xmlns:a16="http://schemas.microsoft.com/office/drawing/2014/main" id="{F848489F-F7D7-4D4E-B7C7-52496C3EE939}"/>
              </a:ext>
            </a:extLst>
          </p:cNvPr>
          <p:cNvPicPr>
            <a:picLocks noChangeAspect="1"/>
          </p:cNvPicPr>
          <p:nvPr/>
        </p:nvPicPr>
        <p:blipFill>
          <a:blip r:embed="rId2"/>
          <a:stretch>
            <a:fillRect/>
          </a:stretch>
        </p:blipFill>
        <p:spPr>
          <a:xfrm>
            <a:off x="9348893" y="0"/>
            <a:ext cx="2843107" cy="2103120"/>
          </a:xfrm>
          <a:prstGeom prst="rect">
            <a:avLst/>
          </a:prstGeom>
        </p:spPr>
      </p:pic>
      <p:pic>
        <p:nvPicPr>
          <p:cNvPr id="5122" name="Picture 2" descr="Kupiškio rajono savivaldybės gyventojų skaičius | GeoData">
            <a:extLst>
              <a:ext uri="{FF2B5EF4-FFF2-40B4-BE49-F238E27FC236}">
                <a16:creationId xmlns:a16="http://schemas.microsoft.com/office/drawing/2014/main" id="{CC5B5462-1E33-987A-4A71-EB1DCE4D81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590" y="1482537"/>
            <a:ext cx="2079642" cy="1946463"/>
          </a:xfrm>
          <a:prstGeom prst="rect">
            <a:avLst/>
          </a:prstGeom>
          <a:noFill/>
          <a:extLst>
            <a:ext uri="{909E8E84-426E-40DD-AFC4-6F175D3DCCD1}">
              <a14:hiddenFill xmlns:a14="http://schemas.microsoft.com/office/drawing/2010/main">
                <a:solidFill>
                  <a:srgbClr val="FFFFFF"/>
                </a:solidFill>
              </a14:hiddenFill>
            </a:ext>
          </a:extLst>
        </p:spPr>
      </p:pic>
      <p:sp>
        <p:nvSpPr>
          <p:cNvPr id="3" name="Turinio vietos rezervavimo ženklas 2"/>
          <p:cNvSpPr>
            <a:spLocks noGrp="1"/>
          </p:cNvSpPr>
          <p:nvPr>
            <p:ph idx="1"/>
          </p:nvPr>
        </p:nvSpPr>
        <p:spPr>
          <a:xfrm>
            <a:off x="1024129" y="2286000"/>
            <a:ext cx="2862072" cy="4023360"/>
          </a:xfrm>
        </p:spPr>
        <p:txBody>
          <a:bodyPr/>
          <a:lstStyle/>
          <a:p>
            <a:r>
              <a:rPr lang="lt-LT" dirty="0">
                <a:highlight>
                  <a:srgbClr val="005DA2"/>
                </a:highlight>
              </a:rPr>
              <a:t>Kupiškis</a:t>
            </a:r>
          </a:p>
          <a:p>
            <a:endParaRPr lang="lt-LT" dirty="0"/>
          </a:p>
          <a:p>
            <a:r>
              <a:rPr lang="lt-LT" dirty="0"/>
              <a:t>Turizmui pastatytos skaitmeninės </a:t>
            </a:r>
            <a:r>
              <a:rPr lang="lt-LT" dirty="0" err="1"/>
              <a:t>info</a:t>
            </a:r>
            <a:r>
              <a:rPr lang="lt-LT" dirty="0"/>
              <a:t> lentos (turistinė info /galima susimokėti turgavietės rinkliavą ir kt.)</a:t>
            </a:r>
          </a:p>
          <a:p>
            <a:r>
              <a:rPr lang="lt-LT" dirty="0"/>
              <a:t>Su privačia laboratorija ištobulinti receptai regiono produkto</a:t>
            </a:r>
          </a:p>
          <a:p>
            <a:endParaRPr lang="lt-LT" dirty="0"/>
          </a:p>
        </p:txBody>
      </p:sp>
      <p:pic>
        <p:nvPicPr>
          <p:cNvPr id="5128" name="Picture 8" descr="Pasvalio rajono savivaldybės gyventojų skaičius | GeoData">
            <a:extLst>
              <a:ext uri="{FF2B5EF4-FFF2-40B4-BE49-F238E27FC236}">
                <a16:creationId xmlns:a16="http://schemas.microsoft.com/office/drawing/2014/main" id="{2B335CA1-694F-420A-D71A-13069C3C05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58538" y="1488426"/>
            <a:ext cx="2073349" cy="1940573"/>
          </a:xfrm>
          <a:prstGeom prst="rect">
            <a:avLst/>
          </a:prstGeom>
          <a:noFill/>
          <a:extLst>
            <a:ext uri="{909E8E84-426E-40DD-AFC4-6F175D3DCCD1}">
              <a14:hiddenFill xmlns:a14="http://schemas.microsoft.com/office/drawing/2010/main">
                <a:solidFill>
                  <a:srgbClr val="FFFFFF"/>
                </a:solidFill>
              </a14:hiddenFill>
            </a:ext>
          </a:extLst>
        </p:spPr>
      </p:pic>
      <p:sp>
        <p:nvSpPr>
          <p:cNvPr id="4" name="Turinio vietos rezervavimo ženklas 2"/>
          <p:cNvSpPr txBox="1">
            <a:spLocks/>
          </p:cNvSpPr>
          <p:nvPr/>
        </p:nvSpPr>
        <p:spPr>
          <a:xfrm>
            <a:off x="4542028" y="2286000"/>
            <a:ext cx="2900171"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lt-LT" dirty="0">
                <a:highlight>
                  <a:srgbClr val="005DA2"/>
                </a:highlight>
              </a:rPr>
              <a:t>Pasvalys</a:t>
            </a:r>
          </a:p>
          <a:p>
            <a:endParaRPr lang="lt-LT" dirty="0"/>
          </a:p>
          <a:p>
            <a:r>
              <a:rPr lang="lt-LT" dirty="0"/>
              <a:t>Verslumo mokymai, stovyklos (</a:t>
            </a:r>
            <a:r>
              <a:rPr lang="lt-LT" dirty="0" err="1"/>
              <a:t>rezult</a:t>
            </a:r>
            <a:r>
              <a:rPr lang="lt-LT" dirty="0"/>
              <a:t>. – kasmet po 1 naują verslą)</a:t>
            </a:r>
          </a:p>
          <a:p>
            <a:endParaRPr lang="lt-LT" dirty="0"/>
          </a:p>
        </p:txBody>
      </p:sp>
      <p:pic>
        <p:nvPicPr>
          <p:cNvPr id="5130" name="Picture 10" descr="Molėtų rajono savivaldybės gyventojų skaičius | GeoData">
            <a:extLst>
              <a:ext uri="{FF2B5EF4-FFF2-40B4-BE49-F238E27FC236}">
                <a16:creationId xmlns:a16="http://schemas.microsoft.com/office/drawing/2014/main" id="{2AB9A831-5FDB-72A6-B326-8B2A843EB07D}"/>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4049" r="12785"/>
          <a:stretch/>
        </p:blipFill>
        <p:spPr bwMode="auto">
          <a:xfrm>
            <a:off x="7045162" y="1377518"/>
            <a:ext cx="2080182" cy="2051482"/>
          </a:xfrm>
          <a:prstGeom prst="rect">
            <a:avLst/>
          </a:prstGeom>
          <a:noFill/>
          <a:extLst>
            <a:ext uri="{909E8E84-426E-40DD-AFC4-6F175D3DCCD1}">
              <a14:hiddenFill xmlns:a14="http://schemas.microsoft.com/office/drawing/2010/main">
                <a:solidFill>
                  <a:srgbClr val="FFFFFF"/>
                </a:solidFill>
              </a14:hiddenFill>
            </a:ext>
          </a:extLst>
        </p:spPr>
      </p:pic>
      <p:sp>
        <p:nvSpPr>
          <p:cNvPr id="5" name="Turinio vietos rezervavimo ženklas 2"/>
          <p:cNvSpPr txBox="1">
            <a:spLocks/>
          </p:cNvSpPr>
          <p:nvPr/>
        </p:nvSpPr>
        <p:spPr>
          <a:xfrm>
            <a:off x="7539228" y="2286000"/>
            <a:ext cx="3027171" cy="4023360"/>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lt-LT" dirty="0">
                <a:highlight>
                  <a:srgbClr val="005DA2"/>
                </a:highlight>
              </a:rPr>
              <a:t>Molėtai</a:t>
            </a:r>
          </a:p>
          <a:p>
            <a:endParaRPr lang="lt-LT" dirty="0"/>
          </a:p>
          <a:p>
            <a:r>
              <a:rPr lang="lt-LT" dirty="0"/>
              <a:t>Prie privataus lauko darželio sukurtas verslo </a:t>
            </a:r>
            <a:r>
              <a:rPr lang="lt-LT" dirty="0" err="1"/>
              <a:t>bendradarbystės</a:t>
            </a:r>
            <a:r>
              <a:rPr lang="lt-LT" dirty="0"/>
              <a:t> centras</a:t>
            </a:r>
          </a:p>
        </p:txBody>
      </p:sp>
    </p:spTree>
    <p:extLst>
      <p:ext uri="{BB962C8B-B14F-4D97-AF65-F5344CB8AC3E}">
        <p14:creationId xmlns:p14="http://schemas.microsoft.com/office/powerpoint/2010/main" val="2934467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16957-2C18-4F6F-A530-C72D3EC1314C}"/>
              </a:ext>
            </a:extLst>
          </p:cNvPr>
          <p:cNvSpPr>
            <a:spLocks noGrp="1"/>
          </p:cNvSpPr>
          <p:nvPr>
            <p:ph type="title"/>
          </p:nvPr>
        </p:nvSpPr>
        <p:spPr>
          <a:xfrm>
            <a:off x="774440" y="1034189"/>
            <a:ext cx="3387013" cy="4601183"/>
          </a:xfrm>
          <a:solidFill>
            <a:schemeClr val="accent1">
              <a:lumMod val="60000"/>
              <a:lumOff val="40000"/>
            </a:schemeClr>
          </a:solidFill>
        </p:spPr>
        <p:txBody>
          <a:bodyPr>
            <a:normAutofit/>
          </a:bodyPr>
          <a:lstStyle/>
          <a:p>
            <a:pPr algn="ctr"/>
            <a:r>
              <a:rPr lang="lt-LT" sz="3200" dirty="0">
                <a:latin typeface="Times New Roman" panose="02020603050405020304" pitchFamily="18" charset="0"/>
                <a:cs typeface="Times New Roman" panose="02020603050405020304" pitchFamily="18" charset="0"/>
              </a:rPr>
              <a:t>(RRSKS)  Rengimo PRELIMINARUS GRAFIKAS</a:t>
            </a:r>
          </a:p>
        </p:txBody>
      </p:sp>
      <p:sp>
        <p:nvSpPr>
          <p:cNvPr id="3" name="Content Placeholder 2">
            <a:extLst>
              <a:ext uri="{FF2B5EF4-FFF2-40B4-BE49-F238E27FC236}">
                <a16:creationId xmlns:a16="http://schemas.microsoft.com/office/drawing/2014/main" id="{34617775-1AB7-4BE8-B25B-CE3316122608}"/>
              </a:ext>
            </a:extLst>
          </p:cNvPr>
          <p:cNvSpPr>
            <a:spLocks noGrp="1"/>
          </p:cNvSpPr>
          <p:nvPr>
            <p:ph idx="1"/>
          </p:nvPr>
        </p:nvSpPr>
        <p:spPr>
          <a:xfrm>
            <a:off x="4419601" y="1658143"/>
            <a:ext cx="7611034" cy="3541714"/>
          </a:xfrm>
        </p:spPr>
        <p:txBody>
          <a:bodyPr>
            <a:normAutofit fontScale="92500" lnSpcReduction="20000"/>
          </a:bodyPr>
          <a:lstStyle/>
          <a:p>
            <a:pPr marL="0" indent="0">
              <a:spcBef>
                <a:spcPts val="1800"/>
              </a:spcBef>
              <a:buNone/>
            </a:pPr>
            <a:r>
              <a:rPr lang="lt-LT" b="1" dirty="0">
                <a:solidFill>
                  <a:schemeClr val="tx1"/>
                </a:solidFill>
                <a:latin typeface="Times New Roman" panose="02020603050405020304" pitchFamily="18" charset="0"/>
                <a:cs typeface="Times New Roman" panose="02020603050405020304" pitchFamily="18" charset="0"/>
              </a:rPr>
              <a:t>    </a:t>
            </a:r>
            <a:r>
              <a:rPr lang="lt-LT" dirty="0">
                <a:solidFill>
                  <a:schemeClr val="tx1"/>
                </a:solidFill>
                <a:latin typeface="Times New Roman" panose="02020603050405020304" pitchFamily="18" charset="0"/>
                <a:cs typeface="Times New Roman" panose="02020603050405020304" pitchFamily="18" charset="0"/>
              </a:rPr>
              <a:t>Informacinis</a:t>
            </a:r>
            <a:r>
              <a:rPr lang="lt-LT" b="1" dirty="0">
                <a:solidFill>
                  <a:schemeClr val="tx1"/>
                </a:solidFill>
                <a:latin typeface="Times New Roman" panose="02020603050405020304" pitchFamily="18" charset="0"/>
                <a:cs typeface="Times New Roman" panose="02020603050405020304" pitchFamily="18" charset="0"/>
              </a:rPr>
              <a:t> 2024 09 11</a:t>
            </a:r>
          </a:p>
          <a:p>
            <a:pPr marL="0" indent="0">
              <a:spcBef>
                <a:spcPts val="1800"/>
              </a:spcBef>
              <a:buNone/>
            </a:pPr>
            <a:r>
              <a:rPr lang="lt-LT" b="1" dirty="0">
                <a:solidFill>
                  <a:schemeClr val="tx1"/>
                </a:solidFill>
                <a:latin typeface="Times New Roman" panose="02020603050405020304" pitchFamily="18" charset="0"/>
                <a:cs typeface="Times New Roman" panose="02020603050405020304" pitchFamily="18" charset="0"/>
              </a:rPr>
              <a:t>    </a:t>
            </a:r>
            <a:r>
              <a:rPr lang="lt-LT" dirty="0">
                <a:solidFill>
                  <a:schemeClr val="tx1"/>
                </a:solidFill>
                <a:latin typeface="Times New Roman" panose="02020603050405020304" pitchFamily="18" charset="0"/>
                <a:cs typeface="Times New Roman" panose="02020603050405020304" pitchFamily="18" charset="0"/>
              </a:rPr>
              <a:t>Apklausa</a:t>
            </a:r>
            <a:r>
              <a:rPr lang="lt-LT" b="1" dirty="0">
                <a:solidFill>
                  <a:schemeClr val="tx1"/>
                </a:solidFill>
                <a:latin typeface="Times New Roman" panose="02020603050405020304" pitchFamily="18" charset="0"/>
                <a:cs typeface="Times New Roman" panose="02020603050405020304" pitchFamily="18" charset="0"/>
              </a:rPr>
              <a:t> 2024 spalis - lapkritis</a:t>
            </a:r>
          </a:p>
          <a:p>
            <a:pPr marL="0" indent="0">
              <a:spcBef>
                <a:spcPts val="1800"/>
              </a:spcBef>
              <a:buNone/>
            </a:pPr>
            <a:r>
              <a:rPr lang="lt-LT" dirty="0">
                <a:latin typeface="Times New Roman" panose="02020603050405020304" pitchFamily="18" charset="0"/>
                <a:cs typeface="Times New Roman" panose="02020603050405020304" pitchFamily="18" charset="0"/>
              </a:rPr>
              <a:t>    </a:t>
            </a:r>
            <a:r>
              <a:rPr lang="lt-LT" dirty="0">
                <a:solidFill>
                  <a:schemeClr val="tx1"/>
                </a:solidFill>
                <a:latin typeface="Times New Roman" panose="02020603050405020304" pitchFamily="18" charset="0"/>
                <a:cs typeface="Times New Roman" panose="02020603050405020304" pitchFamily="18" charset="0"/>
              </a:rPr>
              <a:t>Susitikimas</a:t>
            </a:r>
            <a:r>
              <a:rPr lang="lt-LT" b="1" dirty="0">
                <a:solidFill>
                  <a:schemeClr val="tx1"/>
                </a:solidFill>
                <a:latin typeface="Times New Roman" panose="02020603050405020304" pitchFamily="18" charset="0"/>
                <a:cs typeface="Times New Roman" panose="02020603050405020304" pitchFamily="18" charset="0"/>
              </a:rPr>
              <a:t> 2024 lapkričio pabaiga</a:t>
            </a:r>
          </a:p>
          <a:p>
            <a:pPr marL="0" indent="0">
              <a:spcBef>
                <a:spcPts val="1800"/>
              </a:spcBef>
              <a:buNone/>
            </a:pPr>
            <a:r>
              <a:rPr lang="lt-LT" dirty="0">
                <a:latin typeface="Times New Roman" panose="02020603050405020304" pitchFamily="18" charset="0"/>
                <a:cs typeface="Times New Roman" panose="02020603050405020304" pitchFamily="18" charset="0"/>
              </a:rPr>
              <a:t>    </a:t>
            </a:r>
            <a:r>
              <a:rPr lang="lt-LT" dirty="0">
                <a:solidFill>
                  <a:schemeClr val="tx1"/>
                </a:solidFill>
                <a:latin typeface="Times New Roman" panose="02020603050405020304" pitchFamily="18" charset="0"/>
                <a:cs typeface="Times New Roman" panose="02020603050405020304" pitchFamily="18" charset="0"/>
              </a:rPr>
              <a:t>Darbo grupė </a:t>
            </a:r>
            <a:r>
              <a:rPr lang="lt-LT" b="1" dirty="0">
                <a:solidFill>
                  <a:schemeClr val="tx1"/>
                </a:solidFill>
                <a:latin typeface="Times New Roman" panose="02020603050405020304" pitchFamily="18" charset="0"/>
                <a:cs typeface="Times New Roman" panose="02020603050405020304" pitchFamily="18" charset="0"/>
              </a:rPr>
              <a:t>2024 spalis – 2025 vasaris</a:t>
            </a:r>
          </a:p>
          <a:p>
            <a:pPr marL="0" indent="0">
              <a:spcBef>
                <a:spcPts val="1800"/>
              </a:spcBef>
              <a:buNone/>
            </a:pPr>
            <a:r>
              <a:rPr lang="lt-LT" dirty="0">
                <a:solidFill>
                  <a:schemeClr val="tx1"/>
                </a:solidFill>
                <a:latin typeface="Times New Roman" panose="02020603050405020304" pitchFamily="18" charset="0"/>
                <a:cs typeface="Times New Roman" panose="02020603050405020304" pitchFamily="18" charset="0"/>
              </a:rPr>
              <a:t>    Kvietimas SKS VP vykdytojams</a:t>
            </a:r>
            <a:r>
              <a:rPr lang="lt-LT" b="1" dirty="0">
                <a:solidFill>
                  <a:schemeClr val="tx1"/>
                </a:solidFill>
                <a:latin typeface="Times New Roman" panose="02020603050405020304" pitchFamily="18" charset="0"/>
                <a:cs typeface="Times New Roman" panose="02020603050405020304" pitchFamily="18" charset="0"/>
              </a:rPr>
              <a:t>  </a:t>
            </a:r>
            <a:r>
              <a:rPr lang="lt-LT" b="1" dirty="0">
                <a:latin typeface="Times New Roman" panose="02020603050405020304" pitchFamily="18" charset="0"/>
                <a:cs typeface="Times New Roman" panose="02020603050405020304" pitchFamily="18" charset="0"/>
              </a:rPr>
              <a:t>2024 gruodis – 2025 sausis</a:t>
            </a:r>
            <a:endParaRPr lang="lt-LT" b="1" u="sng" dirty="0">
              <a:latin typeface="Times New Roman" panose="02020603050405020304" pitchFamily="18" charset="0"/>
              <a:cs typeface="Times New Roman" panose="02020603050405020304" pitchFamily="18" charset="0"/>
            </a:endParaRPr>
          </a:p>
          <a:p>
            <a:pPr marL="0" indent="0">
              <a:buNone/>
            </a:pPr>
            <a:endParaRPr lang="lt-LT" dirty="0">
              <a:solidFill>
                <a:schemeClr val="tx1"/>
              </a:solidFill>
              <a:latin typeface="Times New Roman" panose="02020603050405020304" pitchFamily="18" charset="0"/>
              <a:cs typeface="Times New Roman" panose="02020603050405020304" pitchFamily="18" charset="0"/>
            </a:endParaRPr>
          </a:p>
          <a:p>
            <a:pPr marL="0" indent="0">
              <a:buNone/>
            </a:pPr>
            <a:r>
              <a:rPr lang="lt-LT" dirty="0">
                <a:latin typeface="Times New Roman" panose="02020603050405020304" pitchFamily="18" charset="0"/>
                <a:cs typeface="Times New Roman" panose="02020603050405020304" pitchFamily="18" charset="0"/>
              </a:rPr>
              <a:t>    </a:t>
            </a:r>
            <a:r>
              <a:rPr lang="lt-LT" sz="3600" dirty="0">
                <a:solidFill>
                  <a:srgbClr val="004F8A"/>
                </a:solidFill>
                <a:latin typeface="Times New Roman" panose="02020603050405020304" pitchFamily="18" charset="0"/>
                <a:cs typeface="Times New Roman" panose="02020603050405020304" pitchFamily="18" charset="0"/>
              </a:rPr>
              <a:t>Sumanių kaimų strategijų teikimas </a:t>
            </a:r>
            <a:br>
              <a:rPr lang="lt-LT" sz="3600" dirty="0">
                <a:solidFill>
                  <a:srgbClr val="004F8A"/>
                </a:solidFill>
                <a:latin typeface="Times New Roman" panose="02020603050405020304" pitchFamily="18" charset="0"/>
                <a:cs typeface="Times New Roman" panose="02020603050405020304" pitchFamily="18" charset="0"/>
              </a:rPr>
            </a:br>
            <a:r>
              <a:rPr lang="lt-LT" sz="3600" b="1" dirty="0">
                <a:solidFill>
                  <a:srgbClr val="004F8A"/>
                </a:solidFill>
                <a:latin typeface="Times New Roman" panose="02020603050405020304" pitchFamily="18" charset="0"/>
                <a:cs typeface="Times New Roman" panose="02020603050405020304" pitchFamily="18" charset="0"/>
              </a:rPr>
              <a:t>2025 m. kovas - balandis </a:t>
            </a:r>
          </a:p>
        </p:txBody>
      </p:sp>
      <p:sp>
        <p:nvSpPr>
          <p:cNvPr id="4" name="Struktūrinė schema: sumavimo mazgas 3">
            <a:extLst>
              <a:ext uri="{FF2B5EF4-FFF2-40B4-BE49-F238E27FC236}">
                <a16:creationId xmlns:a16="http://schemas.microsoft.com/office/drawing/2014/main" id="{988EFC80-46A1-6C25-6932-2C3346B6886B}"/>
              </a:ext>
            </a:extLst>
          </p:cNvPr>
          <p:cNvSpPr/>
          <p:nvPr/>
        </p:nvSpPr>
        <p:spPr>
          <a:xfrm>
            <a:off x="4213539" y="1658143"/>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5" name="Struktūrinė schema: sumavimo mazgas 4">
            <a:extLst>
              <a:ext uri="{FF2B5EF4-FFF2-40B4-BE49-F238E27FC236}">
                <a16:creationId xmlns:a16="http://schemas.microsoft.com/office/drawing/2014/main" id="{43A9E484-31AE-CA15-C4E5-821B60808863}"/>
              </a:ext>
            </a:extLst>
          </p:cNvPr>
          <p:cNvSpPr/>
          <p:nvPr/>
        </p:nvSpPr>
        <p:spPr>
          <a:xfrm>
            <a:off x="4235308" y="3406960"/>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6" name="Struktūrinė schema: sumavimo mazgas 5">
            <a:extLst>
              <a:ext uri="{FF2B5EF4-FFF2-40B4-BE49-F238E27FC236}">
                <a16:creationId xmlns:a16="http://schemas.microsoft.com/office/drawing/2014/main" id="{202B12CC-9D7E-4DCD-4FC4-69DFA42E23C7}"/>
              </a:ext>
            </a:extLst>
          </p:cNvPr>
          <p:cNvSpPr/>
          <p:nvPr/>
        </p:nvSpPr>
        <p:spPr>
          <a:xfrm>
            <a:off x="4213539" y="2515389"/>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7" name="Struktūrinė schema: sumavimo mazgas 6">
            <a:extLst>
              <a:ext uri="{FF2B5EF4-FFF2-40B4-BE49-F238E27FC236}">
                <a16:creationId xmlns:a16="http://schemas.microsoft.com/office/drawing/2014/main" id="{897DE9F3-4D15-10ED-7432-0DA27FA63C6B}"/>
              </a:ext>
            </a:extLst>
          </p:cNvPr>
          <p:cNvSpPr/>
          <p:nvPr/>
        </p:nvSpPr>
        <p:spPr>
          <a:xfrm>
            <a:off x="4235308" y="2968109"/>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8" name="Struktūrinė schema: sumavimo mazgas 7">
            <a:extLst>
              <a:ext uri="{FF2B5EF4-FFF2-40B4-BE49-F238E27FC236}">
                <a16:creationId xmlns:a16="http://schemas.microsoft.com/office/drawing/2014/main" id="{0107D443-06D6-6227-5EF6-0C586900C70B}"/>
              </a:ext>
            </a:extLst>
          </p:cNvPr>
          <p:cNvSpPr/>
          <p:nvPr/>
        </p:nvSpPr>
        <p:spPr>
          <a:xfrm>
            <a:off x="4213539" y="2093690"/>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9" name="Struktūrinė schema: sumavimo mazgas 8">
            <a:extLst>
              <a:ext uri="{FF2B5EF4-FFF2-40B4-BE49-F238E27FC236}">
                <a16:creationId xmlns:a16="http://schemas.microsoft.com/office/drawing/2014/main" id="{B5D2B1FB-7B07-0C5C-1511-5CC2A363C987}"/>
              </a:ext>
            </a:extLst>
          </p:cNvPr>
          <p:cNvSpPr/>
          <p:nvPr/>
        </p:nvSpPr>
        <p:spPr>
          <a:xfrm>
            <a:off x="4235308" y="4278075"/>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Tree>
    <p:extLst>
      <p:ext uri="{BB962C8B-B14F-4D97-AF65-F5344CB8AC3E}">
        <p14:creationId xmlns:p14="http://schemas.microsoft.com/office/powerpoint/2010/main" val="29650585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22508-E124-4C7D-8D45-055654EA831A}"/>
              </a:ext>
            </a:extLst>
          </p:cNvPr>
          <p:cNvSpPr>
            <a:spLocks noGrp="1"/>
          </p:cNvSpPr>
          <p:nvPr>
            <p:ph type="title"/>
          </p:nvPr>
        </p:nvSpPr>
        <p:spPr>
          <a:xfrm>
            <a:off x="887506" y="708165"/>
            <a:ext cx="9765458" cy="940641"/>
          </a:xfrm>
        </p:spPr>
        <p:txBody>
          <a:bodyPr>
            <a:normAutofit/>
          </a:bodyPr>
          <a:lstStyle/>
          <a:p>
            <a:r>
              <a:rPr lang="lt-LT" sz="4400" dirty="0"/>
              <a:t>www.rokiskiovvg.lt</a:t>
            </a:r>
          </a:p>
        </p:txBody>
      </p:sp>
      <p:pic>
        <p:nvPicPr>
          <p:cNvPr id="3" name="Paveikslėlis 2"/>
          <p:cNvPicPr>
            <a:picLocks noChangeAspect="1"/>
          </p:cNvPicPr>
          <p:nvPr/>
        </p:nvPicPr>
        <p:blipFill rotWithShape="1">
          <a:blip r:embed="rId2"/>
          <a:srcRect l="21875" t="19986" r="7812" b="55928"/>
          <a:stretch/>
        </p:blipFill>
        <p:spPr>
          <a:xfrm>
            <a:off x="1892300" y="5194300"/>
            <a:ext cx="8572500" cy="1651000"/>
          </a:xfrm>
          <a:prstGeom prst="rect">
            <a:avLst/>
          </a:prstGeom>
        </p:spPr>
      </p:pic>
    </p:spTree>
    <p:extLst>
      <p:ext uri="{BB962C8B-B14F-4D97-AF65-F5344CB8AC3E}">
        <p14:creationId xmlns:p14="http://schemas.microsoft.com/office/powerpoint/2010/main" val="3504224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8C3B5C3-DDC9-12C7-9366-15E25492BC7A}"/>
              </a:ext>
            </a:extLst>
          </p:cNvPr>
          <p:cNvSpPr txBox="1"/>
          <p:nvPr/>
        </p:nvSpPr>
        <p:spPr>
          <a:xfrm>
            <a:off x="787745" y="634391"/>
            <a:ext cx="10126047" cy="1569660"/>
          </a:xfrm>
          <a:prstGeom prst="rect">
            <a:avLst/>
          </a:prstGeom>
          <a:noFill/>
        </p:spPr>
        <p:txBody>
          <a:bodyPr wrap="square">
            <a:spAutoFit/>
          </a:bodyPr>
          <a:lstStyle/>
          <a:p>
            <a:r>
              <a:rPr lang="lt-LT" sz="2400" dirty="0">
                <a:latin typeface="Times New Roman" panose="02020603050405020304" pitchFamily="18" charset="0"/>
                <a:cs typeface="Times New Roman" panose="02020603050405020304" pitchFamily="18" charset="0"/>
              </a:rPr>
              <a:t>„Sumanus kaimas“ - LIETUVOS ŽEMĖS ŪKIO IR KAIMO PLĖTROS 2023–2027 METŲ STRATEGINIO PLANO tiesioginė intervencinė priemonė</a:t>
            </a:r>
          </a:p>
          <a:p>
            <a:endParaRPr lang="lt-LT" sz="2400" dirty="0">
              <a:latin typeface="Times New Roman" panose="02020603050405020304" pitchFamily="18" charset="0"/>
              <a:cs typeface="Times New Roman" panose="02020603050405020304" pitchFamily="18" charset="0"/>
            </a:endParaRPr>
          </a:p>
          <a:p>
            <a:r>
              <a:rPr lang="lt-LT" sz="2400" dirty="0">
                <a:latin typeface="Times New Roman" panose="02020603050405020304" pitchFamily="18" charset="0"/>
                <a:cs typeface="Times New Roman" panose="02020603050405020304" pitchFamily="18" charset="0"/>
              </a:rPr>
              <a:t>SUMANU reiškia</a:t>
            </a:r>
          </a:p>
        </p:txBody>
      </p:sp>
      <p:pic>
        <p:nvPicPr>
          <p:cNvPr id="5122" name="Picture 2" descr="Skėtis DOME SKYLINE PARIS, 85 cm | Pegas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7904" y="2870486"/>
            <a:ext cx="4156721" cy="3871281"/>
          </a:xfrm>
          <a:prstGeom prst="rect">
            <a:avLst/>
          </a:prstGeom>
          <a:noFill/>
          <a:extLst>
            <a:ext uri="{909E8E84-426E-40DD-AFC4-6F175D3DCCD1}">
              <a14:hiddenFill xmlns:a14="http://schemas.microsoft.com/office/drawing/2010/main">
                <a:solidFill>
                  <a:srgbClr val="FFFFFF"/>
                </a:solidFill>
              </a14:hiddenFill>
            </a:ext>
          </a:extLst>
        </p:spPr>
      </p:pic>
      <p:sp>
        <p:nvSpPr>
          <p:cNvPr id="6" name="Stačiakampis 5"/>
          <p:cNvSpPr/>
          <p:nvPr/>
        </p:nvSpPr>
        <p:spPr>
          <a:xfrm>
            <a:off x="2176530" y="2250899"/>
            <a:ext cx="8737262" cy="1569660"/>
          </a:xfrm>
          <a:prstGeom prst="rect">
            <a:avLst/>
          </a:prstGeom>
        </p:spPr>
        <p:txBody>
          <a:bodyPr wrap="square">
            <a:spAutoFit/>
          </a:bodyPr>
          <a:lstStyle/>
          <a:p>
            <a:pPr marL="285750" indent="-285750">
              <a:buFont typeface="Arial" panose="020B0604020202020204" pitchFamily="34" charset="0"/>
              <a:buChar char="•"/>
            </a:pPr>
            <a:r>
              <a:rPr lang="lt-LT" sz="2400" dirty="0">
                <a:latin typeface="Times New Roman" panose="02020603050405020304" pitchFamily="18" charset="0"/>
                <a:cs typeface="Times New Roman" panose="02020603050405020304" pitchFamily="18" charset="0"/>
              </a:rPr>
              <a:t>apibrėžtoje teritorijoje būti ir veikti naudingai kartu (1</a:t>
            </a:r>
            <a:r>
              <a:rPr lang="en-US" sz="2400" dirty="0">
                <a:latin typeface="Times New Roman" panose="02020603050405020304" pitchFamily="18" charset="0"/>
                <a:cs typeface="Times New Roman" panose="02020603050405020304" pitchFamily="18" charset="0"/>
              </a:rPr>
              <a:t>+1=&gt;2</a:t>
            </a:r>
            <a:r>
              <a:rPr lang="lt-LT" sz="2400" dirty="0">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lt-LT" sz="2400" dirty="0">
                <a:latin typeface="Times New Roman" panose="02020603050405020304" pitchFamily="18" charset="0"/>
                <a:cs typeface="Times New Roman" panose="02020603050405020304" pitchFamily="18" charset="0"/>
              </a:rPr>
              <a:t>bendradarbiauja įvairūs sektoriai (NVO, valdžia, verslas);</a:t>
            </a:r>
          </a:p>
          <a:p>
            <a:pPr marL="285750" indent="-285750">
              <a:buFont typeface="Arial" panose="020B0604020202020204" pitchFamily="34" charset="0"/>
              <a:buChar char="•"/>
            </a:pPr>
            <a:r>
              <a:rPr lang="lt-LT" sz="2400" dirty="0">
                <a:latin typeface="Times New Roman" panose="02020603050405020304" pitchFamily="18" charset="0"/>
                <a:cs typeface="Times New Roman" panose="02020603050405020304" pitchFamily="18" charset="0"/>
              </a:rPr>
              <a:t>taikyti inovatyvias technologijas;</a:t>
            </a:r>
          </a:p>
          <a:p>
            <a:pPr marL="285750" indent="-285750">
              <a:buFont typeface="Arial" panose="020B0604020202020204" pitchFamily="34" charset="0"/>
              <a:buChar char="•"/>
            </a:pPr>
            <a:r>
              <a:rPr lang="lt-LT" sz="2400" dirty="0">
                <a:latin typeface="Times New Roman" panose="02020603050405020304" pitchFamily="18" charset="0"/>
                <a:cs typeface="Times New Roman" panose="02020603050405020304" pitchFamily="18" charset="0"/>
              </a:rPr>
              <a:t>taikyti energetinio tvarumo sprendimus.</a:t>
            </a:r>
          </a:p>
        </p:txBody>
      </p:sp>
      <p:sp>
        <p:nvSpPr>
          <p:cNvPr id="2" name="Stačiakampis 1"/>
          <p:cNvSpPr/>
          <p:nvPr/>
        </p:nvSpPr>
        <p:spPr>
          <a:xfrm>
            <a:off x="787744" y="5591457"/>
            <a:ext cx="11009304" cy="830997"/>
          </a:xfrm>
          <a:prstGeom prst="rect">
            <a:avLst/>
          </a:prstGeom>
        </p:spPr>
        <p:txBody>
          <a:bodyPr wrap="square">
            <a:spAutoFit/>
          </a:bodyPr>
          <a:lstStyle/>
          <a:p>
            <a:r>
              <a:rPr lang="lt-LT" sz="2400" dirty="0">
                <a:latin typeface="Times New Roman" panose="02020603050405020304" pitchFamily="18" charset="0"/>
                <a:cs typeface="Times New Roman" panose="02020603050405020304" pitchFamily="18" charset="0"/>
              </a:rPr>
              <a:t>Jei tik Rokiškio r. VVG, geriau susieti su VVG strategijos tema: </a:t>
            </a:r>
            <a:br>
              <a:rPr lang="lt-LT" sz="2400" dirty="0">
                <a:latin typeface="Times New Roman" panose="02020603050405020304" pitchFamily="18" charset="0"/>
                <a:cs typeface="Times New Roman" panose="02020603050405020304" pitchFamily="18" charset="0"/>
              </a:rPr>
            </a:br>
            <a:r>
              <a:rPr lang="lt-LT" sz="2400" dirty="0">
                <a:latin typeface="Times New Roman" panose="02020603050405020304" pitchFamily="18" charset="0"/>
                <a:cs typeface="Times New Roman" panose="02020603050405020304" pitchFamily="18" charset="0"/>
              </a:rPr>
              <a:t>„</a:t>
            </a:r>
            <a:r>
              <a:rPr lang="lt-LT" sz="2400" b="1" dirty="0">
                <a:latin typeface="Times New Roman" panose="02020603050405020304" pitchFamily="18" charset="0"/>
                <a:cs typeface="Times New Roman" panose="02020603050405020304" pitchFamily="18" charset="0"/>
              </a:rPr>
              <a:t>Verslumo galimybių auginimas“ </a:t>
            </a:r>
          </a:p>
        </p:txBody>
      </p:sp>
      <p:sp>
        <p:nvSpPr>
          <p:cNvPr id="5" name="Stačiakampis 4"/>
          <p:cNvSpPr/>
          <p:nvPr/>
        </p:nvSpPr>
        <p:spPr>
          <a:xfrm>
            <a:off x="787744" y="4113630"/>
            <a:ext cx="8922926" cy="1200329"/>
          </a:xfrm>
          <a:prstGeom prst="rect">
            <a:avLst/>
          </a:prstGeom>
        </p:spPr>
        <p:txBody>
          <a:bodyPr wrap="square">
            <a:spAutoFit/>
          </a:bodyPr>
          <a:lstStyle/>
          <a:p>
            <a:r>
              <a:rPr lang="lt-LT" sz="2400" b="1" dirty="0">
                <a:latin typeface="Times New Roman" panose="02020603050405020304" pitchFamily="18" charset="0"/>
                <a:cs typeface="Times New Roman" panose="02020603050405020304" pitchFamily="18" charset="0"/>
              </a:rPr>
              <a:t>Rengiama SUMANAUS KAIMO STRATEGIJA (SKS)</a:t>
            </a:r>
          </a:p>
          <a:p>
            <a:r>
              <a:rPr lang="lt-LT" sz="2400" b="1" dirty="0">
                <a:latin typeface="Times New Roman" panose="02020603050405020304" pitchFamily="18" charset="0"/>
                <a:cs typeface="Times New Roman" panose="02020603050405020304" pitchFamily="18" charset="0"/>
              </a:rPr>
              <a:t>Rengėja VVG (viena arba kelios) su vietos projektų (VP) pareiškėjais. </a:t>
            </a:r>
            <a:r>
              <a:rPr lang="lt-LT" sz="2400" dirty="0">
                <a:latin typeface="Times New Roman" panose="02020603050405020304" pitchFamily="18" charset="0"/>
                <a:cs typeface="Times New Roman" panose="02020603050405020304" pitchFamily="18" charset="0"/>
              </a:rPr>
              <a:t>Įgyvendina visi kartu.</a:t>
            </a:r>
          </a:p>
        </p:txBody>
      </p:sp>
    </p:spTree>
    <p:extLst>
      <p:ext uri="{BB962C8B-B14F-4D97-AF65-F5344CB8AC3E}">
        <p14:creationId xmlns:p14="http://schemas.microsoft.com/office/powerpoint/2010/main" val="2322408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024128" y="585216"/>
            <a:ext cx="3393326" cy="973128"/>
          </a:xfrm>
        </p:spPr>
        <p:txBody>
          <a:bodyPr/>
          <a:lstStyle/>
          <a:p>
            <a:r>
              <a:rPr lang="lt-LT" dirty="0"/>
              <a:t>SKS</a:t>
            </a:r>
          </a:p>
        </p:txBody>
      </p:sp>
      <p:sp>
        <p:nvSpPr>
          <p:cNvPr id="3" name="Turinio vietos rezervavimo ženklas 2"/>
          <p:cNvSpPr>
            <a:spLocks noGrp="1"/>
          </p:cNvSpPr>
          <p:nvPr>
            <p:ph idx="1"/>
          </p:nvPr>
        </p:nvSpPr>
        <p:spPr>
          <a:xfrm>
            <a:off x="624883" y="1732207"/>
            <a:ext cx="10824436" cy="4990564"/>
          </a:xfrm>
        </p:spPr>
        <p:txBody>
          <a:bodyPr>
            <a:noAutofit/>
          </a:bodyPr>
          <a:lstStyle/>
          <a:p>
            <a:pPr fontAlgn="base">
              <a:lnSpc>
                <a:spcPct val="100000"/>
              </a:lnSpc>
              <a:spcAft>
                <a:spcPts val="0"/>
              </a:spcAft>
            </a:pPr>
            <a:r>
              <a:rPr lang="lt-LT" sz="1800" dirty="0"/>
              <a:t>nukreipti turimus kaimo išteklius pagrindinėms problemoms vietos lygmeniu spręsti;</a:t>
            </a:r>
          </a:p>
          <a:p>
            <a:pPr fontAlgn="base">
              <a:lnSpc>
                <a:spcPct val="100000"/>
              </a:lnSpc>
              <a:spcAft>
                <a:spcPts val="0"/>
              </a:spcAft>
            </a:pPr>
            <a:r>
              <a:rPr lang="lt-LT" sz="1800" dirty="0"/>
              <a:t>kuriami sumanūs kaimai, t. y. </a:t>
            </a:r>
            <a:r>
              <a:rPr lang="lt-LT" sz="1800" dirty="0">
                <a:highlight>
                  <a:srgbClr val="FFFF00"/>
                </a:highlight>
              </a:rPr>
              <a:t>socialinės ekonominės sistemos, kurių vystymusi suinteresuoti vietos gyventojai</a:t>
            </a:r>
            <a:r>
              <a:rPr lang="lt-LT" sz="1800" dirty="0"/>
              <a:t>, siekdami padidinti kaimo vietovių </a:t>
            </a:r>
            <a:r>
              <a:rPr lang="lt-LT" sz="1800" dirty="0">
                <a:highlight>
                  <a:srgbClr val="FFFF00"/>
                </a:highlight>
              </a:rPr>
              <a:t>patrauklumą</a:t>
            </a:r>
            <a:r>
              <a:rPr lang="lt-LT" sz="1800" dirty="0"/>
              <a:t> ir gyvenimo </a:t>
            </a:r>
            <a:r>
              <a:rPr lang="lt-LT" sz="1800" dirty="0">
                <a:highlight>
                  <a:srgbClr val="FFFF00"/>
                </a:highlight>
              </a:rPr>
              <a:t>kokybę</a:t>
            </a:r>
            <a:r>
              <a:rPr lang="lt-LT" sz="1800" dirty="0"/>
              <a:t>, remdamiesi vietos </a:t>
            </a:r>
            <a:r>
              <a:rPr lang="lt-LT" sz="1800" dirty="0">
                <a:highlight>
                  <a:srgbClr val="FFFF00"/>
                </a:highlight>
              </a:rPr>
              <a:t>stipriosiomis pusėmis ir galimybėmis</a:t>
            </a:r>
            <a:r>
              <a:rPr lang="lt-LT" sz="1800" dirty="0"/>
              <a:t>, užtikrindami </a:t>
            </a:r>
            <a:r>
              <a:rPr lang="lt-LT" sz="1800" dirty="0">
                <a:highlight>
                  <a:srgbClr val="FFFF00"/>
                </a:highlight>
              </a:rPr>
              <a:t>kuo platesnį </a:t>
            </a:r>
            <a:r>
              <a:rPr lang="lt-LT" sz="1800" dirty="0"/>
              <a:t>kaimo gyventojų </a:t>
            </a:r>
            <a:r>
              <a:rPr lang="lt-LT" sz="1800" dirty="0">
                <a:highlight>
                  <a:srgbClr val="FFFF00"/>
                </a:highlight>
              </a:rPr>
              <a:t>įsitraukimą ir bendradarbiavimą</a:t>
            </a:r>
            <a:r>
              <a:rPr lang="lt-LT" sz="1800" dirty="0"/>
              <a:t>, kasdieninėje savo veikloje naudodami skaitmenines ir kitas technologijas, priima ir įgyvendina </a:t>
            </a:r>
            <a:r>
              <a:rPr lang="lt-LT" sz="1800" dirty="0" err="1"/>
              <a:t>inovatyvius</a:t>
            </a:r>
            <a:r>
              <a:rPr lang="lt-LT" sz="1800" dirty="0"/>
              <a:t>, </a:t>
            </a:r>
            <a:r>
              <a:rPr lang="lt-LT" sz="1800" dirty="0">
                <a:highlight>
                  <a:srgbClr val="FFFF00"/>
                </a:highlight>
              </a:rPr>
              <a:t>į sisteminius pokyčius orientuotus sprendimus</a:t>
            </a:r>
            <a:r>
              <a:rPr lang="lt-LT" sz="1800" dirty="0"/>
              <a:t>, grindžiamus bendru poreikių supratimu ir veiksmų seka, nukreipta į aiškų specifinį vietos tikslą;</a:t>
            </a:r>
          </a:p>
          <a:p>
            <a:pPr fontAlgn="base">
              <a:lnSpc>
                <a:spcPct val="100000"/>
              </a:lnSpc>
              <a:spcAft>
                <a:spcPts val="0"/>
              </a:spcAft>
            </a:pPr>
            <a:r>
              <a:rPr lang="lt-LT" sz="1800" dirty="0"/>
              <a:t>tikslams pasiekti atrenkami ir </a:t>
            </a:r>
            <a:r>
              <a:rPr lang="lt-LT" sz="1800" dirty="0">
                <a:highlight>
                  <a:srgbClr val="FFFF00"/>
                </a:highlight>
              </a:rPr>
              <a:t>finansuojami įvairaus pobūdžio projektai</a:t>
            </a:r>
            <a:r>
              <a:rPr lang="lt-LT" sz="1800" dirty="0"/>
              <a:t>, inicijuoti ir įgyvendinami Strategijos teritorijoje (verslas (pelno projektai, įskaitant žemės ūkio), ne pelno projektai, socialinis ir (ar) bendruomeninis verslas ir (ar) viešųjų paslaugų prieinamumo didinimo ir (ar) viešųjų paslaugų perdavimo veiklos</a:t>
            </a:r>
            <a:r>
              <a:rPr lang="lt-LT" sz="1800" dirty="0">
                <a:highlight>
                  <a:srgbClr val="FFFF00"/>
                </a:highlight>
              </a:rPr>
              <a:t>), įgyvendinami kaip atskiri Strategijos projektai, bet prisidedantys prie bendrų Strategijos tikslų</a:t>
            </a:r>
            <a:r>
              <a:rPr lang="lt-LT" sz="1800" dirty="0"/>
              <a:t>, Strategijoje suplanuotų rodiklių ir pokyčių.</a:t>
            </a:r>
          </a:p>
          <a:p>
            <a:pPr fontAlgn="base">
              <a:lnSpc>
                <a:spcPct val="100000"/>
              </a:lnSpc>
              <a:spcAft>
                <a:spcPts val="0"/>
              </a:spcAft>
            </a:pPr>
            <a:r>
              <a:rPr lang="lt-LT" sz="1800" dirty="0"/>
              <a:t>remiami projektai gali apimti vieną arba skirtingas veiklos temas/ investicijų sritis.</a:t>
            </a:r>
          </a:p>
          <a:p>
            <a:pPr fontAlgn="base">
              <a:lnSpc>
                <a:spcPct val="100000"/>
              </a:lnSpc>
              <a:spcAft>
                <a:spcPts val="0"/>
              </a:spcAft>
              <a:buFont typeface="Wingdings" panose="05000000000000000000" pitchFamily="2" charset="2"/>
              <a:buChar char="Ø"/>
            </a:pPr>
            <a:endParaRPr lang="lt-LT" sz="1800" dirty="0"/>
          </a:p>
          <a:p>
            <a:pPr fontAlgn="base">
              <a:lnSpc>
                <a:spcPct val="100000"/>
              </a:lnSpc>
              <a:spcAft>
                <a:spcPts val="0"/>
              </a:spcAft>
            </a:pPr>
            <a:endParaRPr lang="lt-LT" sz="1800" dirty="0"/>
          </a:p>
          <a:p>
            <a:pPr>
              <a:lnSpc>
                <a:spcPct val="100000"/>
              </a:lnSpc>
              <a:spcAft>
                <a:spcPts val="0"/>
              </a:spcAft>
            </a:pPr>
            <a:endParaRPr lang="lt-LT" sz="1800" dirty="0"/>
          </a:p>
        </p:txBody>
      </p:sp>
      <p:sp>
        <p:nvSpPr>
          <p:cNvPr id="5" name="Struktūrinė schema: sumavimo mazgas 4"/>
          <p:cNvSpPr/>
          <p:nvPr/>
        </p:nvSpPr>
        <p:spPr>
          <a:xfrm>
            <a:off x="212759" y="4992710"/>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6" name="Struktūrinė schema: sumavimo mazgas 5"/>
          <p:cNvSpPr/>
          <p:nvPr/>
        </p:nvSpPr>
        <p:spPr>
          <a:xfrm>
            <a:off x="212759" y="3754196"/>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7" name="Struktūrinė schema: sumavimo mazgas 6"/>
          <p:cNvSpPr/>
          <p:nvPr/>
        </p:nvSpPr>
        <p:spPr>
          <a:xfrm>
            <a:off x="212759" y="2305315"/>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8" name="Struktūrinė schema: sumavimo mazgas 7"/>
          <p:cNvSpPr/>
          <p:nvPr/>
        </p:nvSpPr>
        <p:spPr>
          <a:xfrm>
            <a:off x="212759" y="1732207"/>
            <a:ext cx="412124" cy="39924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Tree>
    <p:extLst>
      <p:ext uri="{BB962C8B-B14F-4D97-AF65-F5344CB8AC3E}">
        <p14:creationId xmlns:p14="http://schemas.microsoft.com/office/powerpoint/2010/main" val="55850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8A540-C889-4ED2-B280-8C88339CB2C7}"/>
              </a:ext>
            </a:extLst>
          </p:cNvPr>
          <p:cNvSpPr>
            <a:spLocks noGrp="1"/>
          </p:cNvSpPr>
          <p:nvPr>
            <p:ph type="title"/>
          </p:nvPr>
        </p:nvSpPr>
        <p:spPr>
          <a:xfrm>
            <a:off x="1141412" y="618518"/>
            <a:ext cx="10844399" cy="829282"/>
          </a:xfrm>
        </p:spPr>
        <p:txBody>
          <a:bodyPr>
            <a:normAutofit/>
          </a:bodyPr>
          <a:lstStyle/>
          <a:p>
            <a:r>
              <a:rPr lang="lt-LT" sz="4400" dirty="0"/>
              <a:t>projektų vykdytojai</a:t>
            </a:r>
            <a:endParaRPr lang="lt-LT" dirty="0"/>
          </a:p>
        </p:txBody>
      </p:sp>
      <p:sp>
        <p:nvSpPr>
          <p:cNvPr id="3" name="Content Placeholder 2">
            <a:extLst>
              <a:ext uri="{FF2B5EF4-FFF2-40B4-BE49-F238E27FC236}">
                <a16:creationId xmlns:a16="http://schemas.microsoft.com/office/drawing/2014/main" id="{EF6BD713-E8B6-4D04-99E3-6492D188FE2C}"/>
              </a:ext>
            </a:extLst>
          </p:cNvPr>
          <p:cNvSpPr>
            <a:spLocks noGrp="1"/>
          </p:cNvSpPr>
          <p:nvPr>
            <p:ph idx="1"/>
          </p:nvPr>
        </p:nvSpPr>
        <p:spPr>
          <a:xfrm>
            <a:off x="797858" y="2097088"/>
            <a:ext cx="10945906" cy="3541714"/>
          </a:xfrm>
        </p:spPr>
        <p:txBody>
          <a:bodyPr>
            <a:noAutofit/>
          </a:bodyPr>
          <a:lstStyle/>
          <a:p>
            <a:pPr fontAlgn="base"/>
            <a:r>
              <a:rPr lang="lt-LT" dirty="0"/>
              <a:t>fiziniai asmenys, ne jaunesni kaip 18 metų amžiaus;</a:t>
            </a:r>
          </a:p>
          <a:p>
            <a:pPr fontAlgn="base"/>
            <a:r>
              <a:rPr lang="lt-LT" dirty="0"/>
              <a:t>viešieji ir privatūs juridiniai asmenys, iš jų ir užsiimantys žemės ūkio, maisto produktų gamyba ir (arba) perdirbimu ir (arba) rinkodara, atitinkantys MVĮ keliamus reikalavimus, nurodytus Smulkiojo ir vidutinio verslo plėtros įstatyme;</a:t>
            </a:r>
          </a:p>
          <a:p>
            <a:pPr fontAlgn="base"/>
            <a:r>
              <a:rPr lang="lt-LT" dirty="0"/>
              <a:t>savivaldybių administracijos, savivaldybių tarybų įsteigti juridiniai asmenys;</a:t>
            </a:r>
          </a:p>
          <a:p>
            <a:pPr fontAlgn="base"/>
            <a:r>
              <a:rPr lang="lt-LT" dirty="0"/>
              <a:t>mokslo ir mokymo įstaigos;</a:t>
            </a:r>
          </a:p>
          <a:p>
            <a:pPr fontAlgn="base"/>
            <a:r>
              <a:rPr lang="lt-LT" dirty="0"/>
              <a:t>fiziniai asmenys, užsiimantys žemės ūkio, maisto produktų gamyba ir (arba) perdirbimu ir (arba) rinkodara, savo vardu įregistravę ūkininko ūkį ir valdą.</a:t>
            </a:r>
          </a:p>
          <a:p>
            <a:pPr fontAlgn="base"/>
            <a:endParaRPr lang="lt-LT" dirty="0"/>
          </a:p>
        </p:txBody>
      </p:sp>
    </p:spTree>
    <p:extLst>
      <p:ext uri="{BB962C8B-B14F-4D97-AF65-F5344CB8AC3E}">
        <p14:creationId xmlns:p14="http://schemas.microsoft.com/office/powerpoint/2010/main" val="604851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798490" y="147333"/>
            <a:ext cx="1906073" cy="1436767"/>
          </a:xfrm>
        </p:spPr>
        <p:txBody>
          <a:bodyPr>
            <a:normAutofit fontScale="90000"/>
          </a:bodyPr>
          <a:lstStyle/>
          <a:p>
            <a:br>
              <a:rPr lang="en-US" dirty="0"/>
            </a:br>
            <a:r>
              <a:rPr lang="en-US" dirty="0"/>
              <a:t>l</a:t>
            </a:r>
            <a:r>
              <a:rPr lang="lt-LT" dirty="0" err="1"/>
              <a:t>ėšos</a:t>
            </a:r>
            <a:r>
              <a:rPr lang="lt-LT" dirty="0"/>
              <a:t> </a:t>
            </a:r>
            <a:br>
              <a:rPr lang="lt-LT" dirty="0"/>
            </a:br>
            <a:endParaRPr lang="lt-LT" dirty="0"/>
          </a:p>
        </p:txBody>
      </p:sp>
      <p:sp>
        <p:nvSpPr>
          <p:cNvPr id="4" name="TextBox 3">
            <a:extLst>
              <a:ext uri="{FF2B5EF4-FFF2-40B4-BE49-F238E27FC236}">
                <a16:creationId xmlns:a16="http://schemas.microsoft.com/office/drawing/2014/main" id="{AC1E9C09-7AB5-4079-5A88-C4CC5565AD41}"/>
              </a:ext>
            </a:extLst>
          </p:cNvPr>
          <p:cNvSpPr txBox="1"/>
          <p:nvPr/>
        </p:nvSpPr>
        <p:spPr>
          <a:xfrm>
            <a:off x="322926" y="1627358"/>
            <a:ext cx="11609614" cy="5262979"/>
          </a:xfrm>
          <a:prstGeom prst="rect">
            <a:avLst/>
          </a:prstGeom>
          <a:noFill/>
        </p:spPr>
        <p:txBody>
          <a:bodyPr wrap="square">
            <a:spAutoFit/>
          </a:bodyPr>
          <a:lstStyle/>
          <a:p>
            <a:pPr indent="360045" algn="just" fontAlgn="base"/>
            <a:r>
              <a:rPr lang="lt-LT" sz="2800" dirty="0"/>
              <a:t>VP parama ir i</a:t>
            </a:r>
            <a:r>
              <a:rPr lang="en-US" sz="2800" dirty="0" err="1"/>
              <a:t>ntens</a:t>
            </a:r>
            <a:r>
              <a:rPr lang="lt-LT" sz="2800" dirty="0"/>
              <a:t>y</a:t>
            </a:r>
            <a:r>
              <a:rPr lang="en-US" sz="2800" dirty="0" err="1"/>
              <a:t>vumo</a:t>
            </a:r>
            <a:r>
              <a:rPr lang="en-US" sz="2800" dirty="0"/>
              <a:t> </a:t>
            </a:r>
            <a:r>
              <a:rPr lang="en-US" sz="2800" dirty="0" err="1"/>
              <a:t>norma</a:t>
            </a:r>
            <a:endParaRPr lang="lt-LT" sz="2800" dirty="0"/>
          </a:p>
          <a:p>
            <a:pPr marL="0" marR="0" indent="360045" algn="just" fontAlgn="base">
              <a:spcBef>
                <a:spcPts val="0"/>
              </a:spcBef>
              <a:spcAft>
                <a:spcPts val="0"/>
              </a:spcAft>
            </a:pPr>
            <a:r>
              <a:rPr lang="lt-LT" sz="2400" dirty="0">
                <a:solidFill>
                  <a:srgbClr val="C00000"/>
                </a:solidFill>
              </a:rPr>
              <a:t>iki 200 tūkst. Eur</a:t>
            </a:r>
            <a:endParaRPr lang="lt-LT" sz="2400" dirty="0">
              <a:solidFill>
                <a:srgbClr val="000000"/>
              </a:solidFill>
              <a:latin typeface="Times New Roman" panose="02020603050405020304" pitchFamily="18" charset="0"/>
            </a:endParaRPr>
          </a:p>
          <a:p>
            <a:pPr marL="0" marR="0" indent="360045" algn="just" fontAlgn="base">
              <a:spcBef>
                <a:spcPts val="0"/>
              </a:spcBef>
              <a:spcAft>
                <a:spcPts val="0"/>
              </a:spcAft>
            </a:pPr>
            <a:r>
              <a:rPr lang="lt-LT" sz="2400" dirty="0">
                <a:solidFill>
                  <a:srgbClr val="C00000"/>
                </a:solidFill>
              </a:rPr>
              <a:t>iki 85 proc. </a:t>
            </a:r>
            <a:r>
              <a:rPr lang="lt-LT" sz="1800" b="0" i="0" dirty="0">
                <a:solidFill>
                  <a:srgbClr val="000000"/>
                </a:solidFill>
                <a:effectLst/>
                <a:latin typeface="Times New Roman" panose="02020603050405020304" pitchFamily="18" charset="0"/>
              </a:rPr>
              <a:t>tinkamų finansuoti išlaidų, kai vietos projektas yra viešųjų, socialinių paslaugų projektas, įskaitant socialinio verslo ir bendruomeninio verslo projektus;</a:t>
            </a:r>
          </a:p>
          <a:p>
            <a:pPr marL="0" marR="0" indent="360045" algn="just" fontAlgn="base">
              <a:spcBef>
                <a:spcPts val="0"/>
              </a:spcBef>
              <a:spcAft>
                <a:spcPts val="0"/>
              </a:spcAft>
            </a:pPr>
            <a:r>
              <a:rPr lang="lt-LT" sz="2400" b="0" i="0" dirty="0">
                <a:solidFill>
                  <a:srgbClr val="C00000"/>
                </a:solidFill>
                <a:effectLst/>
                <a:latin typeface="Times New Roman" panose="02020603050405020304" pitchFamily="18" charset="0"/>
              </a:rPr>
              <a:t>iki 90 proc. </a:t>
            </a:r>
            <a:r>
              <a:rPr lang="lt-LT" sz="1800" b="0" i="0" dirty="0">
                <a:solidFill>
                  <a:srgbClr val="000000"/>
                </a:solidFill>
                <a:effectLst/>
                <a:latin typeface="Times New Roman" panose="02020603050405020304" pitchFamily="18" charset="0"/>
              </a:rPr>
              <a:t>tinkamų finansuoti išlaidų, kai vietos projektas yra veiklos arba mokymų. Vietos veiklos projektu laikomas toks vietos projektas, kurio galutinis rezultatas pats savaime nėra materialusis turtas. Esmė yra pats projektas, o ne nuolatinė veikla;</a:t>
            </a:r>
          </a:p>
          <a:p>
            <a:pPr marL="0" marR="0" indent="360045" algn="just" fontAlgn="base">
              <a:spcBef>
                <a:spcPts val="0"/>
              </a:spcBef>
              <a:spcAft>
                <a:spcPts val="0"/>
              </a:spcAft>
            </a:pPr>
            <a:r>
              <a:rPr lang="lt-LT" sz="2400" b="0" i="0" dirty="0">
                <a:solidFill>
                  <a:srgbClr val="C00000"/>
                </a:solidFill>
                <a:effectLst/>
                <a:latin typeface="Times New Roman" panose="02020603050405020304" pitchFamily="18" charset="0"/>
              </a:rPr>
              <a:t>iki 65 proc. </a:t>
            </a:r>
            <a:r>
              <a:rPr lang="lt-LT" sz="1800" b="0" i="0" dirty="0">
                <a:solidFill>
                  <a:srgbClr val="000000"/>
                </a:solidFill>
                <a:effectLst/>
                <a:latin typeface="Times New Roman" panose="02020603050405020304" pitchFamily="18" charset="0"/>
              </a:rPr>
              <a:t>tinkamų finansuoti išlaidų, kai vietos projektas yra privataus verslo pobūdžio ir jį teikia privatus juridinis arba fizinis asmuo, atitinkantys labai mažai, mažai ir vidutinei įmonei keliamus reikalavimus, nurodytus Lietuvos Respublikos smulkiojo ir vidutinio verslo plėtros įstatyme (taikoma juridiniams asmenims) ir Europos Komisijos 2003 m. gegužės 3 d. rekomendacijoje Nr. 2003/361/EC dėl labai mažos, mažos ir vidutinės įmonės apibrėžimo (taikoma fiziniams asmenims);</a:t>
            </a:r>
          </a:p>
          <a:p>
            <a:pPr marL="0" marR="0" indent="360045" algn="just" fontAlgn="base">
              <a:spcBef>
                <a:spcPts val="0"/>
              </a:spcBef>
              <a:spcAft>
                <a:spcPts val="0"/>
              </a:spcAft>
            </a:pPr>
            <a:r>
              <a:rPr lang="lt-LT" sz="2400" b="0" i="0" dirty="0">
                <a:solidFill>
                  <a:srgbClr val="C00000"/>
                </a:solidFill>
                <a:effectLst/>
                <a:latin typeface="Times New Roman" panose="02020603050405020304" pitchFamily="18" charset="0"/>
              </a:rPr>
              <a:t>iki 40 proc.</a:t>
            </a:r>
            <a:r>
              <a:rPr lang="lt-LT" sz="2400" b="0" i="0" dirty="0">
                <a:solidFill>
                  <a:srgbClr val="000000"/>
                </a:solidFill>
                <a:effectLst/>
                <a:latin typeface="Times New Roman" panose="02020603050405020304" pitchFamily="18" charset="0"/>
              </a:rPr>
              <a:t> </a:t>
            </a:r>
            <a:r>
              <a:rPr lang="lt-LT" sz="1800" b="0" i="0" dirty="0">
                <a:solidFill>
                  <a:srgbClr val="000000"/>
                </a:solidFill>
                <a:effectLst/>
                <a:latin typeface="Times New Roman" panose="02020603050405020304" pitchFamily="18" charset="0"/>
              </a:rPr>
              <a:t>tinkamų finansuoti išlaidų, kai vietos projektas yra viešosios naudos (ne pelno) projektas, kuriuo kuriamas arba didinamas viešųjų paslaugų ir infrastruktūros prieinamumas vietos bendruomenei. Investicijos į viešąją infrastruktūrą (</a:t>
            </a:r>
            <a:r>
              <a:rPr lang="lt-LT" sz="1800" b="0" i="0" dirty="0">
                <a:solidFill>
                  <a:srgbClr val="000000"/>
                </a:solidFill>
                <a:effectLst/>
                <a:highlight>
                  <a:srgbClr val="FFFF00"/>
                </a:highlight>
                <a:latin typeface="Times New Roman" panose="02020603050405020304" pitchFamily="18" charset="0"/>
              </a:rPr>
              <a:t>privažiavimų, viešųjų erdvių kūrimo ir (ar) jų pritaikymo negalią turintiems asmenims ir pan.) negali būti vienintelis vietos projekto objektas / tikslas;</a:t>
            </a:r>
          </a:p>
        </p:txBody>
      </p:sp>
      <p:sp>
        <p:nvSpPr>
          <p:cNvPr id="5" name="Stačiakampis 4"/>
          <p:cNvSpPr/>
          <p:nvPr/>
        </p:nvSpPr>
        <p:spPr>
          <a:xfrm>
            <a:off x="3395729" y="427029"/>
            <a:ext cx="6096000" cy="1200329"/>
          </a:xfrm>
          <a:prstGeom prst="rect">
            <a:avLst/>
          </a:prstGeom>
        </p:spPr>
        <p:txBody>
          <a:bodyPr>
            <a:spAutoFit/>
          </a:bodyPr>
          <a:lstStyle/>
          <a:p>
            <a:r>
              <a:rPr lang="lt-LT" sz="2400" dirty="0">
                <a:solidFill>
                  <a:srgbClr val="000000"/>
                </a:solidFill>
                <a:latin typeface="Times New Roman" panose="02020603050405020304" pitchFamily="18" charset="0"/>
              </a:rPr>
              <a:t>VVG (1) - 500 tūkst. Eur</a:t>
            </a:r>
          </a:p>
          <a:p>
            <a:r>
              <a:rPr lang="lt-LT" sz="2400" dirty="0">
                <a:solidFill>
                  <a:srgbClr val="000000"/>
                </a:solidFill>
                <a:latin typeface="Times New Roman" panose="02020603050405020304" pitchFamily="18" charset="0"/>
              </a:rPr>
              <a:t>VVG (2) - 600 tūkst. Eur</a:t>
            </a:r>
          </a:p>
          <a:p>
            <a:r>
              <a:rPr lang="lt-LT" sz="2400" dirty="0">
                <a:solidFill>
                  <a:srgbClr val="000000"/>
                </a:solidFill>
                <a:latin typeface="Times New Roman" panose="02020603050405020304" pitchFamily="18" charset="0"/>
              </a:rPr>
              <a:t>VVG (3) – </a:t>
            </a:r>
            <a:r>
              <a:rPr lang="lt-LT" sz="2400" dirty="0" err="1">
                <a:solidFill>
                  <a:srgbClr val="000000"/>
                </a:solidFill>
                <a:latin typeface="Times New Roman" panose="02020603050405020304" pitchFamily="18" charset="0"/>
              </a:rPr>
              <a:t>max</a:t>
            </a:r>
            <a:r>
              <a:rPr lang="lt-LT" sz="2400" dirty="0">
                <a:solidFill>
                  <a:srgbClr val="000000"/>
                </a:solidFill>
                <a:latin typeface="Times New Roman" panose="02020603050405020304" pitchFamily="18" charset="0"/>
              </a:rPr>
              <a:t> 700 tūkst. Eur</a:t>
            </a:r>
            <a:endParaRPr lang="lt-LT" sz="2400" dirty="0"/>
          </a:p>
        </p:txBody>
      </p:sp>
    </p:spTree>
    <p:extLst>
      <p:ext uri="{BB962C8B-B14F-4D97-AF65-F5344CB8AC3E}">
        <p14:creationId xmlns:p14="http://schemas.microsoft.com/office/powerpoint/2010/main" val="2746188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024128" y="86741"/>
            <a:ext cx="10798678" cy="934491"/>
          </a:xfrm>
        </p:spPr>
        <p:txBody>
          <a:bodyPr>
            <a:normAutofit/>
          </a:bodyPr>
          <a:lstStyle/>
          <a:p>
            <a:r>
              <a:rPr lang="lt-LT" sz="3200" dirty="0"/>
              <a:t>SKS tikslai/ temos/ poreikiai/ rezultatai</a:t>
            </a:r>
          </a:p>
        </p:txBody>
      </p:sp>
      <p:graphicFrame>
        <p:nvGraphicFramePr>
          <p:cNvPr id="4" name="Lentelė 3"/>
          <p:cNvGraphicFramePr>
            <a:graphicFrameLocks noGrp="1"/>
          </p:cNvGraphicFramePr>
          <p:nvPr>
            <p:extLst>
              <p:ext uri="{D42A27DB-BD31-4B8C-83A1-F6EECF244321}">
                <p14:modId xmlns:p14="http://schemas.microsoft.com/office/powerpoint/2010/main" val="3638303072"/>
              </p:ext>
            </p:extLst>
          </p:nvPr>
        </p:nvGraphicFramePr>
        <p:xfrm>
          <a:off x="850262" y="806154"/>
          <a:ext cx="11146410" cy="5996037"/>
        </p:xfrm>
        <a:graphic>
          <a:graphicData uri="http://schemas.openxmlformats.org/drawingml/2006/table">
            <a:tbl>
              <a:tblPr firstRow="1" bandRow="1">
                <a:tableStyleId>{5C22544A-7EE6-4342-B048-85BDC9FD1C3A}</a:tableStyleId>
              </a:tblPr>
              <a:tblGrid>
                <a:gridCol w="2646354">
                  <a:extLst>
                    <a:ext uri="{9D8B030D-6E8A-4147-A177-3AD203B41FA5}">
                      <a16:colId xmlns:a16="http://schemas.microsoft.com/office/drawing/2014/main" val="20000"/>
                    </a:ext>
                  </a:extLst>
                </a:gridCol>
                <a:gridCol w="8500056">
                  <a:extLst>
                    <a:ext uri="{9D8B030D-6E8A-4147-A177-3AD203B41FA5}">
                      <a16:colId xmlns:a16="http://schemas.microsoft.com/office/drawing/2014/main" val="20001"/>
                    </a:ext>
                  </a:extLst>
                </a:gridCol>
              </a:tblGrid>
              <a:tr h="851923">
                <a:tc>
                  <a:txBody>
                    <a:bodyPr/>
                    <a:lstStyle/>
                    <a:p>
                      <a:r>
                        <a:rPr lang="lt-LT" sz="2000" b="0" dirty="0"/>
                        <a:t>Specialusis</a:t>
                      </a:r>
                    </a:p>
                  </a:txBody>
                  <a:tcPr/>
                </a:tc>
                <a:tc>
                  <a:txBody>
                    <a:bodyPr/>
                    <a:lstStyle/>
                    <a:p>
                      <a:r>
                        <a:rPr lang="lt-LT" sz="2000" b="0" dirty="0"/>
                        <a:t>skatinti užimtumą, augimą, lyčių lygybę, įskaitant moterų dalyvavimą ūkininkavimo veikloje, socialinę įtrauktį ir vietos plėtrą kaimo vietovėse, įskaitant žiedinę </a:t>
                      </a:r>
                      <a:r>
                        <a:rPr lang="lt-LT" sz="2000" b="0" dirty="0" err="1"/>
                        <a:t>bioekonomiką</a:t>
                      </a:r>
                      <a:r>
                        <a:rPr lang="lt-LT" sz="2000" b="0" dirty="0"/>
                        <a:t> ir tvarią miškininkystę</a:t>
                      </a:r>
                    </a:p>
                  </a:txBody>
                  <a:tcPr/>
                </a:tc>
                <a:extLst>
                  <a:ext uri="{0D108BD9-81ED-4DB2-BD59-A6C34878D82A}">
                    <a16:rowId xmlns:a16="http://schemas.microsoft.com/office/drawing/2014/main" val="10000"/>
                  </a:ext>
                </a:extLst>
              </a:tr>
              <a:tr h="1363077">
                <a:tc>
                  <a:txBody>
                    <a:bodyPr/>
                    <a:lstStyle/>
                    <a:p>
                      <a:r>
                        <a:rPr lang="lt-LT" sz="2000" dirty="0"/>
                        <a:t>Kompleksinis</a:t>
                      </a:r>
                    </a:p>
                  </a:txBody>
                  <a:tcPr/>
                </a:tc>
                <a:tc>
                  <a:txBody>
                    <a:bodyPr/>
                    <a:lstStyle/>
                    <a:p>
                      <a:r>
                        <a:rPr lang="lt-LT" sz="2000" dirty="0"/>
                        <a:t>modernizuoti žemės ūkį bei kaimo vietoves puoselėjant žinias, inovacijas bei skaitmenizavimo galimybes ir dalijantis jomis žemės ūkio sektoriuje bei kaimo vietovėse, ir skatinant ūkininkus jomis naudotis, sudarant geresnes galimybes naudotis moksliniais tyrimais, inovacijomis, žinių mainais ir mokymu</a:t>
                      </a:r>
                    </a:p>
                  </a:txBody>
                  <a:tcPr/>
                </a:tc>
                <a:extLst>
                  <a:ext uri="{0D108BD9-81ED-4DB2-BD59-A6C34878D82A}">
                    <a16:rowId xmlns:a16="http://schemas.microsoft.com/office/drawing/2014/main" val="10001"/>
                  </a:ext>
                </a:extLst>
              </a:tr>
              <a:tr h="494548">
                <a:tc>
                  <a:txBody>
                    <a:bodyPr/>
                    <a:lstStyle/>
                    <a:p>
                      <a:r>
                        <a:rPr lang="lt-LT" sz="2000" dirty="0"/>
                        <a:t>Sumanaus kaimo temos/ investicijų sritys</a:t>
                      </a:r>
                    </a:p>
                  </a:txBody>
                  <a:tcPr/>
                </a:tc>
                <a:tc>
                  <a:txBody>
                    <a:bodyPr/>
                    <a:lstStyle/>
                    <a:p>
                      <a:pPr fontAlgn="base"/>
                      <a:r>
                        <a:rPr lang="lt-LT" sz="2000" dirty="0"/>
                        <a:t>vietos ekonomika;</a:t>
                      </a:r>
                      <a:r>
                        <a:rPr lang="lt-LT" sz="2000" b="0" i="0" kern="1200" dirty="0">
                          <a:solidFill>
                            <a:schemeClr val="dk1"/>
                          </a:solidFill>
                          <a:effectLst/>
                          <a:latin typeface="+mn-lt"/>
                          <a:ea typeface="+mn-ea"/>
                          <a:cs typeface="+mn-cs"/>
                        </a:rPr>
                        <a:t> </a:t>
                      </a:r>
                    </a:p>
                    <a:p>
                      <a:pPr fontAlgn="base"/>
                      <a:r>
                        <a:rPr lang="lt-LT" sz="2000" b="0" i="0" kern="1200" dirty="0">
                          <a:solidFill>
                            <a:schemeClr val="dk1"/>
                          </a:solidFill>
                          <a:effectLst/>
                          <a:latin typeface="+mn-lt"/>
                          <a:ea typeface="+mn-ea"/>
                          <a:cs typeface="+mn-cs"/>
                        </a:rPr>
                        <a:t>įtrauki vietos infrastruktūra ir paslaugos;</a:t>
                      </a:r>
                    </a:p>
                    <a:p>
                      <a:pPr fontAlgn="base"/>
                      <a:r>
                        <a:rPr lang="lt-LT" sz="2000" b="0" i="0" kern="1200" dirty="0">
                          <a:solidFill>
                            <a:schemeClr val="dk1"/>
                          </a:solidFill>
                          <a:effectLst/>
                          <a:latin typeface="+mn-lt"/>
                          <a:ea typeface="+mn-ea"/>
                          <a:cs typeface="+mn-cs"/>
                        </a:rPr>
                        <a:t>sumanios vietos bendruomenės;</a:t>
                      </a:r>
                    </a:p>
                    <a:p>
                      <a:pPr fontAlgn="base"/>
                      <a:r>
                        <a:rPr lang="lt-LT" sz="2000" b="0" i="0" kern="1200" dirty="0">
                          <a:solidFill>
                            <a:srgbClr val="C00000"/>
                          </a:solidFill>
                          <a:effectLst/>
                          <a:latin typeface="+mn-lt"/>
                          <a:ea typeface="+mn-ea"/>
                          <a:cs typeface="+mn-cs"/>
                        </a:rPr>
                        <a:t>aplinkos apsauga ir klimato kaitos pokyčių švelninimas (horizontali)</a:t>
                      </a:r>
                      <a:endParaRPr lang="lt-LT" sz="2000" dirty="0">
                        <a:solidFill>
                          <a:srgbClr val="C00000"/>
                        </a:solidFill>
                      </a:endParaRPr>
                    </a:p>
                  </a:txBody>
                  <a:tcPr/>
                </a:tc>
                <a:extLst>
                  <a:ext uri="{0D108BD9-81ED-4DB2-BD59-A6C34878D82A}">
                    <a16:rowId xmlns:a16="http://schemas.microsoft.com/office/drawing/2014/main" val="10002"/>
                  </a:ext>
                </a:extLst>
              </a:tr>
              <a:tr h="8244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2000" dirty="0"/>
                        <a:t>Nacionaliniai plėtros poreikiai</a:t>
                      </a:r>
                    </a:p>
                    <a:p>
                      <a:endParaRPr lang="lt-LT" sz="2000" dirty="0"/>
                    </a:p>
                  </a:txBody>
                  <a:tcPr/>
                </a:tc>
                <a:tc>
                  <a:txBody>
                    <a:bodyPr/>
                    <a:lstStyle/>
                    <a:p>
                      <a:pPr fontAlgn="base" hangingPunct="0"/>
                      <a:r>
                        <a:rPr lang="lt-LT" sz="2000" dirty="0"/>
                        <a:t>skatinti kaimo gyventojų ir kaimo bendruomenių verslo iniciatyvas;</a:t>
                      </a:r>
                    </a:p>
                    <a:p>
                      <a:pPr fontAlgn="base" hangingPunct="0"/>
                      <a:r>
                        <a:rPr lang="lt-LT" sz="2000" dirty="0"/>
                        <a:t>didinti kaimo gyventojų užimtumą ir socialinę įtrauktį;</a:t>
                      </a:r>
                    </a:p>
                    <a:p>
                      <a:endParaRPr lang="lt-LT" sz="2000" dirty="0"/>
                    </a:p>
                  </a:txBody>
                  <a:tcPr/>
                </a:tc>
                <a:extLst>
                  <a:ext uri="{0D108BD9-81ED-4DB2-BD59-A6C34878D82A}">
                    <a16:rowId xmlns:a16="http://schemas.microsoft.com/office/drawing/2014/main" val="10003"/>
                  </a:ext>
                </a:extLst>
              </a:tr>
              <a:tr h="824413">
                <a:tc>
                  <a:txBody>
                    <a:bodyPr/>
                    <a:lstStyle/>
                    <a:p>
                      <a:r>
                        <a:rPr lang="lt-LT" sz="2000" dirty="0"/>
                        <a:t>Rezultato rodikliai</a:t>
                      </a:r>
                      <a:r>
                        <a:rPr lang="lt-LT" sz="2000" baseline="0" dirty="0"/>
                        <a:t> (bent vieno)</a:t>
                      </a:r>
                      <a:endParaRPr lang="lt-LT" sz="2000" dirty="0"/>
                    </a:p>
                  </a:txBody>
                  <a:tcPr/>
                </a:tc>
                <a:tc>
                  <a:txBody>
                    <a:bodyPr/>
                    <a:lstStyle/>
                    <a:p>
                      <a:pPr fontAlgn="base" hangingPunct="0"/>
                      <a:r>
                        <a:rPr lang="lt-LT" sz="2000" dirty="0"/>
                        <a:t>žemės ūkio skaitmeninimo (R.3);</a:t>
                      </a:r>
                    </a:p>
                    <a:p>
                      <a:pPr fontAlgn="base" hangingPunct="0"/>
                      <a:r>
                        <a:rPr lang="lt-LT" sz="2000" dirty="0"/>
                        <a:t>ekonomikos augimo ir darbo vietų kūrimo kaimo vietovėse (R.37);</a:t>
                      </a:r>
                    </a:p>
                    <a:p>
                      <a:pPr fontAlgn="base" hangingPunct="0"/>
                      <a:r>
                        <a:rPr lang="lt-LT" sz="2000" dirty="0"/>
                        <a:t>Europos kaimo infrastruktūros tinklų kūrimo (R.41);</a:t>
                      </a:r>
                    </a:p>
                    <a:p>
                      <a:pPr fontAlgn="base" hangingPunct="0"/>
                      <a:r>
                        <a:rPr lang="lt-LT" sz="2000" dirty="0"/>
                        <a:t>socialinės įtraukties skatinimo (R.42).</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09299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a:t>SKS ir VP Rodiklių reikšmės ir matavimas</a:t>
            </a:r>
          </a:p>
        </p:txBody>
      </p:sp>
      <p:graphicFrame>
        <p:nvGraphicFramePr>
          <p:cNvPr id="3" name="Lentelė 2">
            <a:extLst>
              <a:ext uri="{FF2B5EF4-FFF2-40B4-BE49-F238E27FC236}">
                <a16:creationId xmlns:a16="http://schemas.microsoft.com/office/drawing/2014/main" id="{5EA64B74-D236-FFC6-DB14-4E98843BCE06}"/>
              </a:ext>
            </a:extLst>
          </p:cNvPr>
          <p:cNvGraphicFramePr>
            <a:graphicFrameLocks noGrp="1"/>
          </p:cNvGraphicFramePr>
          <p:nvPr>
            <p:extLst>
              <p:ext uri="{D42A27DB-BD31-4B8C-83A1-F6EECF244321}">
                <p14:modId xmlns:p14="http://schemas.microsoft.com/office/powerpoint/2010/main" val="1015179572"/>
              </p:ext>
            </p:extLst>
          </p:nvPr>
        </p:nvGraphicFramePr>
        <p:xfrm>
          <a:off x="849084" y="1748660"/>
          <a:ext cx="10318787" cy="4734834"/>
        </p:xfrm>
        <a:graphic>
          <a:graphicData uri="http://schemas.openxmlformats.org/drawingml/2006/table">
            <a:tbl>
              <a:tblPr/>
              <a:tblGrid>
                <a:gridCol w="1471457">
                  <a:extLst>
                    <a:ext uri="{9D8B030D-6E8A-4147-A177-3AD203B41FA5}">
                      <a16:colId xmlns:a16="http://schemas.microsoft.com/office/drawing/2014/main" val="4270051634"/>
                    </a:ext>
                  </a:extLst>
                </a:gridCol>
                <a:gridCol w="8847330">
                  <a:extLst>
                    <a:ext uri="{9D8B030D-6E8A-4147-A177-3AD203B41FA5}">
                      <a16:colId xmlns:a16="http://schemas.microsoft.com/office/drawing/2014/main" val="1178671629"/>
                    </a:ext>
                  </a:extLst>
                </a:gridCol>
              </a:tblGrid>
              <a:tr h="845563">
                <a:tc>
                  <a:txBody>
                    <a:bodyPr/>
                    <a:lstStyle/>
                    <a:p>
                      <a:pPr algn="l" fontAlgn="t"/>
                      <a:r>
                        <a:rPr lang="en-US" sz="2000" b="0" i="0" u="none" strike="noStrike">
                          <a:solidFill>
                            <a:srgbClr val="000000"/>
                          </a:solidFill>
                          <a:effectLst/>
                          <a:latin typeface="Calibri" panose="020F0502020204030204" pitchFamily="34" charset="0"/>
                        </a:rPr>
                        <a:t>R.3</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EEAF6"/>
                    </a:solidFill>
                  </a:tcPr>
                </a:tc>
                <a:tc>
                  <a:txBody>
                    <a:bodyPr/>
                    <a:lstStyle/>
                    <a:p>
                      <a:pPr algn="l" fontAlgn="t"/>
                      <a:r>
                        <a:rPr lang="lt-LT" sz="2000" b="0" i="0" u="none" strike="noStrike" dirty="0">
                          <a:solidFill>
                            <a:srgbClr val="000000"/>
                          </a:solidFill>
                          <a:effectLst/>
                          <a:latin typeface="Calibri" panose="020F0502020204030204" pitchFamily="34" charset="0"/>
                        </a:rPr>
                        <a:t>Žemės ūkio sektoriaus skaitmeninimas. Ūkių, pagal BŽŪP gaunančių paramą skaitmeninėms ūkininkavimo technologijoms plėtoti, skaičius,</a:t>
                      </a:r>
                    </a:p>
                    <a:p>
                      <a:pPr algn="l" fontAlgn="t"/>
                      <a:r>
                        <a:rPr lang="lt-LT" sz="2000" b="0" i="0" u="none" strike="noStrike" dirty="0">
                          <a:solidFill>
                            <a:srgbClr val="000000"/>
                          </a:solidFill>
                          <a:effectLst/>
                          <a:latin typeface="Calibri" panose="020F0502020204030204" pitchFamily="34" charset="0"/>
                        </a:rPr>
                        <a:t>vnt. ūkių</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EEAF6"/>
                    </a:solidFill>
                  </a:tcPr>
                </a:tc>
                <a:extLst>
                  <a:ext uri="{0D108BD9-81ED-4DB2-BD59-A6C34878D82A}">
                    <a16:rowId xmlns:a16="http://schemas.microsoft.com/office/drawing/2014/main" val="2708680034"/>
                  </a:ext>
                </a:extLst>
              </a:tr>
              <a:tr h="845563">
                <a:tc>
                  <a:txBody>
                    <a:bodyPr/>
                    <a:lstStyle/>
                    <a:p>
                      <a:pPr algn="l" fontAlgn="t"/>
                      <a:r>
                        <a:rPr lang="en-US" sz="2000" b="0" i="0" u="none" strike="noStrike">
                          <a:solidFill>
                            <a:srgbClr val="000000"/>
                          </a:solidFill>
                          <a:effectLst/>
                          <a:latin typeface="Calibri" panose="020F0502020204030204" pitchFamily="34" charset="0"/>
                        </a:rPr>
                        <a:t>R.37</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EEAF6"/>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lt-LT" sz="2000" b="0" i="0" u="none" strike="noStrike" dirty="0">
                          <a:solidFill>
                            <a:srgbClr val="000000"/>
                          </a:solidFill>
                          <a:effectLst/>
                          <a:latin typeface="Calibri" panose="020F0502020204030204" pitchFamily="34" charset="0"/>
                        </a:rPr>
                        <a:t>Ekonomikos augimas ir darbo vietų kūrimas kaimo vietovėse. BŽŪP projektais remiamas naujų darbo vietų kūrimas, vnt. etatų</a:t>
                      </a:r>
                    </a:p>
                    <a:p>
                      <a:pPr algn="l" fontAlgn="t"/>
                      <a:endParaRPr lang="lt-LT" sz="2000" b="0" i="0" u="none" strike="noStrike" dirty="0">
                        <a:solidFill>
                          <a:srgbClr val="000000"/>
                        </a:solidFill>
                        <a:effectLst/>
                        <a:latin typeface="Calibri" panose="020F05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EEAF6"/>
                    </a:solidFill>
                  </a:tcPr>
                </a:tc>
                <a:extLst>
                  <a:ext uri="{0D108BD9-81ED-4DB2-BD59-A6C34878D82A}">
                    <a16:rowId xmlns:a16="http://schemas.microsoft.com/office/drawing/2014/main" val="3833387138"/>
                  </a:ext>
                </a:extLst>
              </a:tr>
              <a:tr h="845563">
                <a:tc>
                  <a:txBody>
                    <a:bodyPr/>
                    <a:lstStyle/>
                    <a:p>
                      <a:pPr algn="l" fontAlgn="t"/>
                      <a:r>
                        <a:rPr lang="en-US" sz="2000" b="0" i="0" u="none" strike="noStrike">
                          <a:solidFill>
                            <a:srgbClr val="000000"/>
                          </a:solidFill>
                          <a:effectLst/>
                          <a:latin typeface="Calibri" panose="020F0502020204030204" pitchFamily="34" charset="0"/>
                        </a:rPr>
                        <a:t>R.39</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EEAF6"/>
                    </a:solidFill>
                  </a:tcPr>
                </a:tc>
                <a:tc>
                  <a:txBody>
                    <a:bodyPr/>
                    <a:lstStyle/>
                    <a:p>
                      <a:pPr algn="l" fontAlgn="t"/>
                      <a:r>
                        <a:rPr lang="lt-LT" sz="2000" b="0" i="0" u="none" strike="noStrike">
                          <a:solidFill>
                            <a:srgbClr val="000000"/>
                          </a:solidFill>
                          <a:effectLst/>
                          <a:latin typeface="Calibri" panose="020F0502020204030204" pitchFamily="34" charset="0"/>
                        </a:rPr>
                        <a:t>Kaimo ekonomikos plėtojimas. Kaimo verslo įmonių, įskaitant bioekonomikos įmones, kuriamų naudojantis pagal BŽŪP skiriama parama, skaičius</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EEAF6"/>
                    </a:solidFill>
                  </a:tcPr>
                </a:tc>
                <a:extLst>
                  <a:ext uri="{0D108BD9-81ED-4DB2-BD59-A6C34878D82A}">
                    <a16:rowId xmlns:a16="http://schemas.microsoft.com/office/drawing/2014/main" val="2156496871"/>
                  </a:ext>
                </a:extLst>
              </a:tr>
              <a:tr h="1123211">
                <a:tc>
                  <a:txBody>
                    <a:bodyPr/>
                    <a:lstStyle/>
                    <a:p>
                      <a:pPr algn="l" fontAlgn="t"/>
                      <a:r>
                        <a:rPr lang="en-US" sz="2000" b="0" i="0" u="none" strike="noStrike">
                          <a:solidFill>
                            <a:srgbClr val="000000"/>
                          </a:solidFill>
                          <a:effectLst/>
                          <a:latin typeface="Calibri" panose="020F0502020204030204" pitchFamily="34" charset="0"/>
                        </a:rPr>
                        <a:t>R.41</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EEAF6"/>
                    </a:solidFill>
                  </a:tcPr>
                </a:tc>
                <a:tc>
                  <a:txBody>
                    <a:bodyPr/>
                    <a:lstStyle/>
                    <a:p>
                      <a:pPr algn="l" fontAlgn="t"/>
                      <a:r>
                        <a:rPr lang="lt-LT" sz="2000" b="0" i="0" u="none" strike="noStrike" dirty="0">
                          <a:solidFill>
                            <a:srgbClr val="000000"/>
                          </a:solidFill>
                          <a:effectLst/>
                          <a:latin typeface="Calibri" panose="020F0502020204030204" pitchFamily="34" charset="0"/>
                        </a:rPr>
                        <a:t>Europos kaimo tinklų kūrimas. Kaimo gyventojų, kuriems, naudojantis BŽŪP parama, sudarytos palankesnės sąlygos naudotis paslaugomis ir infrastruktūra, skaičius, vnt. potencialių  naudos gavėjų</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EEAF6"/>
                    </a:solidFill>
                  </a:tcPr>
                </a:tc>
                <a:extLst>
                  <a:ext uri="{0D108BD9-81ED-4DB2-BD59-A6C34878D82A}">
                    <a16:rowId xmlns:a16="http://schemas.microsoft.com/office/drawing/2014/main" val="1267921631"/>
                  </a:ext>
                </a:extLst>
              </a:tr>
              <a:tr h="845563">
                <a:tc>
                  <a:txBody>
                    <a:bodyPr/>
                    <a:lstStyle/>
                    <a:p>
                      <a:pPr algn="l" fontAlgn="t"/>
                      <a:r>
                        <a:rPr lang="en-US" sz="2000" b="0" i="0" u="none" strike="noStrike">
                          <a:solidFill>
                            <a:srgbClr val="000000"/>
                          </a:solidFill>
                          <a:effectLst/>
                          <a:latin typeface="Calibri" panose="020F0502020204030204" pitchFamily="34" charset="0"/>
                        </a:rPr>
                        <a:t>R.42</a:t>
                      </a:r>
                    </a:p>
                  </a:txBody>
                  <a:tcPr marL="7620" marR="7620" marT="762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EEAF6"/>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lt-LT" sz="2000" b="0" i="0" u="none" strike="noStrike" dirty="0">
                          <a:solidFill>
                            <a:srgbClr val="000000"/>
                          </a:solidFill>
                          <a:effectLst/>
                          <a:latin typeface="Calibri" panose="020F0502020204030204" pitchFamily="34" charset="0"/>
                        </a:rPr>
                        <a:t>Socialinės </a:t>
                      </a:r>
                      <a:r>
                        <a:rPr lang="lt-LT" sz="2000" b="0" i="0" u="none" strike="noStrike" dirty="0" err="1">
                          <a:solidFill>
                            <a:srgbClr val="000000"/>
                          </a:solidFill>
                          <a:effectLst/>
                          <a:latin typeface="Calibri" panose="020F0502020204030204" pitchFamily="34" charset="0"/>
                        </a:rPr>
                        <a:t>įtraukties</a:t>
                      </a:r>
                      <a:r>
                        <a:rPr lang="lt-LT" sz="2000" b="0" i="0" u="none" strike="noStrike" dirty="0">
                          <a:solidFill>
                            <a:srgbClr val="000000"/>
                          </a:solidFill>
                          <a:effectLst/>
                          <a:latin typeface="Calibri" panose="020F0502020204030204" pitchFamily="34" charset="0"/>
                        </a:rPr>
                        <a:t> skatinimas. Asmenų, kuriems taikomi remiami socialinės </a:t>
                      </a:r>
                      <a:r>
                        <a:rPr lang="lt-LT" sz="2000" b="0" i="0" u="none" strike="noStrike" dirty="0" err="1">
                          <a:solidFill>
                            <a:srgbClr val="000000"/>
                          </a:solidFill>
                          <a:effectLst/>
                          <a:latin typeface="Calibri" panose="020F0502020204030204" pitchFamily="34" charset="0"/>
                        </a:rPr>
                        <a:t>įtraukties</a:t>
                      </a:r>
                      <a:r>
                        <a:rPr lang="lt-LT" sz="2000" b="0" i="0" u="none" strike="noStrike" dirty="0">
                          <a:solidFill>
                            <a:srgbClr val="000000"/>
                          </a:solidFill>
                          <a:effectLst/>
                          <a:latin typeface="Calibri" panose="020F0502020204030204" pitchFamily="34" charset="0"/>
                        </a:rPr>
                        <a:t> projektai, skaičius, vnt. asmenų</a:t>
                      </a:r>
                    </a:p>
                    <a:p>
                      <a:pPr algn="l" fontAlgn="t"/>
                      <a:endParaRPr lang="lt-LT" sz="2000" b="0" i="0" u="none" strike="noStrike" dirty="0">
                        <a:solidFill>
                          <a:srgbClr val="000000"/>
                        </a:solidFill>
                        <a:effectLst/>
                        <a:latin typeface="Calibri" panose="020F0502020204030204" pitchFamily="34" charset="0"/>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EEAF6"/>
                    </a:solidFill>
                  </a:tcPr>
                </a:tc>
                <a:extLst>
                  <a:ext uri="{0D108BD9-81ED-4DB2-BD59-A6C34878D82A}">
                    <a16:rowId xmlns:a16="http://schemas.microsoft.com/office/drawing/2014/main" val="3944513396"/>
                  </a:ext>
                </a:extLst>
              </a:tr>
            </a:tbl>
          </a:graphicData>
        </a:graphic>
      </p:graphicFrame>
    </p:spTree>
    <p:extLst>
      <p:ext uri="{BB962C8B-B14F-4D97-AF65-F5344CB8AC3E}">
        <p14:creationId xmlns:p14="http://schemas.microsoft.com/office/powerpoint/2010/main" val="3817389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024128" y="585216"/>
            <a:ext cx="7501686" cy="1011764"/>
          </a:xfrm>
        </p:spPr>
        <p:txBody>
          <a:bodyPr/>
          <a:lstStyle/>
          <a:p>
            <a:r>
              <a:rPr lang="lt-LT" dirty="0"/>
              <a:t>SKS atrankos kriterijai</a:t>
            </a:r>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2652705896"/>
              </p:ext>
            </p:extLst>
          </p:nvPr>
        </p:nvGraphicFramePr>
        <p:xfrm>
          <a:off x="141668" y="1852372"/>
          <a:ext cx="11771289" cy="4805522"/>
        </p:xfrm>
        <a:graphic>
          <a:graphicData uri="http://schemas.openxmlformats.org/drawingml/2006/table">
            <a:tbl>
              <a:tblPr bandRow="1"/>
              <a:tblGrid>
                <a:gridCol w="1150068">
                  <a:extLst>
                    <a:ext uri="{9D8B030D-6E8A-4147-A177-3AD203B41FA5}">
                      <a16:colId xmlns:a16="http://schemas.microsoft.com/office/drawing/2014/main" val="20000"/>
                    </a:ext>
                  </a:extLst>
                </a:gridCol>
                <a:gridCol w="8861793">
                  <a:extLst>
                    <a:ext uri="{9D8B030D-6E8A-4147-A177-3AD203B41FA5}">
                      <a16:colId xmlns:a16="http://schemas.microsoft.com/office/drawing/2014/main" val="20001"/>
                    </a:ext>
                  </a:extLst>
                </a:gridCol>
                <a:gridCol w="1759428">
                  <a:extLst>
                    <a:ext uri="{9D8B030D-6E8A-4147-A177-3AD203B41FA5}">
                      <a16:colId xmlns:a16="http://schemas.microsoft.com/office/drawing/2014/main" val="20002"/>
                    </a:ext>
                  </a:extLst>
                </a:gridCol>
              </a:tblGrid>
              <a:tr h="326167">
                <a:tc>
                  <a:txBody>
                    <a:bodyPr/>
                    <a:lstStyle/>
                    <a:p>
                      <a:pPr indent="457200" algn="ctr">
                        <a:lnSpc>
                          <a:spcPct val="106000"/>
                        </a:lnSpc>
                        <a:spcAft>
                          <a:spcPts val="0"/>
                        </a:spcAft>
                        <a:tabLst>
                          <a:tab pos="540385" algn="l"/>
                        </a:tabLst>
                      </a:pPr>
                      <a:endParaRPr lang="lt-LT" sz="2000" dirty="0">
                        <a:effectLst/>
                        <a:latin typeface="Times New Roman" panose="02020603050405020304" pitchFamily="18" charset="0"/>
                        <a:ea typeface="Times New Roman" panose="02020603050405020304" pitchFamily="18" charset="0"/>
                      </a:endParaRPr>
                    </a:p>
                  </a:txBody>
                  <a:tcPr marL="38461" marR="384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6000"/>
                        </a:lnSpc>
                        <a:spcAft>
                          <a:spcPts val="0"/>
                        </a:spcAft>
                        <a:tabLst>
                          <a:tab pos="540385" algn="l"/>
                        </a:tabLst>
                      </a:pPr>
                      <a:r>
                        <a:rPr lang="lt-LT" sz="1800" b="1" dirty="0">
                          <a:solidFill>
                            <a:srgbClr val="000000"/>
                          </a:solidFill>
                          <a:effectLst/>
                          <a:latin typeface="Times New Roman" panose="02020603050405020304" pitchFamily="18" charset="0"/>
                          <a:ea typeface="Times New Roman" panose="02020603050405020304" pitchFamily="18" charset="0"/>
                        </a:rPr>
                        <a:t>Strategijos atrankos kriterijaus pavadinimas</a:t>
                      </a:r>
                      <a:endParaRPr lang="lt-LT" sz="1800" dirty="0">
                        <a:effectLst/>
                        <a:latin typeface="Times New Roman" panose="02020603050405020304" pitchFamily="18" charset="0"/>
                        <a:ea typeface="Times New Roman" panose="02020603050405020304" pitchFamily="18" charset="0"/>
                      </a:endParaRPr>
                    </a:p>
                  </a:txBody>
                  <a:tcPr marL="38461" marR="384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6000"/>
                        </a:lnSpc>
                        <a:spcAft>
                          <a:spcPts val="0"/>
                        </a:spcAft>
                        <a:tabLst>
                          <a:tab pos="540385" algn="l"/>
                        </a:tabLst>
                      </a:pPr>
                      <a:r>
                        <a:rPr lang="lt-LT" sz="1800" b="1" dirty="0">
                          <a:solidFill>
                            <a:srgbClr val="000000"/>
                          </a:solidFill>
                          <a:effectLst/>
                          <a:latin typeface="Times New Roman" panose="02020603050405020304" pitchFamily="18" charset="0"/>
                          <a:ea typeface="Times New Roman" panose="02020603050405020304" pitchFamily="18" charset="0"/>
                        </a:rPr>
                        <a:t>Balų skaičius</a:t>
                      </a:r>
                      <a:endParaRPr lang="lt-LT" sz="1800" dirty="0">
                        <a:effectLst/>
                        <a:latin typeface="Times New Roman" panose="02020603050405020304" pitchFamily="18" charset="0"/>
                        <a:ea typeface="Times New Roman" panose="02020603050405020304" pitchFamily="18" charset="0"/>
                      </a:endParaRPr>
                    </a:p>
                  </a:txBody>
                  <a:tcPr marL="38461" marR="384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3612">
                <a:tc>
                  <a:txBody>
                    <a:bodyPr/>
                    <a:lstStyle/>
                    <a:p>
                      <a:pPr indent="0" algn="ctr">
                        <a:lnSpc>
                          <a:spcPct val="106000"/>
                        </a:lnSpc>
                        <a:spcAft>
                          <a:spcPts val="0"/>
                        </a:spcAft>
                        <a:tabLst>
                          <a:tab pos="540385" algn="l"/>
                        </a:tabLst>
                      </a:pPr>
                      <a:r>
                        <a:rPr lang="lt-LT" sz="1400" dirty="0">
                          <a:solidFill>
                            <a:srgbClr val="000000"/>
                          </a:solidFill>
                          <a:effectLst/>
                          <a:latin typeface="Times New Roman" panose="02020603050405020304" pitchFamily="18" charset="0"/>
                          <a:ea typeface="Times New Roman" panose="02020603050405020304" pitchFamily="18" charset="0"/>
                        </a:rPr>
                        <a:t>1</a:t>
                      </a:r>
                      <a:endParaRPr lang="lt-LT" sz="1400" dirty="0">
                        <a:effectLst/>
                        <a:latin typeface="Times New Roman" panose="02020603050405020304" pitchFamily="18" charset="0"/>
                        <a:ea typeface="Times New Roman" panose="02020603050405020304" pitchFamily="18" charset="0"/>
                      </a:endParaRPr>
                    </a:p>
                  </a:txBody>
                  <a:tcPr marL="38461" marR="384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just">
                        <a:lnSpc>
                          <a:spcPct val="106000"/>
                        </a:lnSpc>
                        <a:spcAft>
                          <a:spcPts val="0"/>
                        </a:spcAft>
                        <a:tabLst>
                          <a:tab pos="540385" algn="l"/>
                        </a:tabLst>
                      </a:pPr>
                      <a:r>
                        <a:rPr lang="lt-LT" sz="1400" dirty="0">
                          <a:solidFill>
                            <a:srgbClr val="000000"/>
                          </a:solidFill>
                          <a:effectLst/>
                          <a:latin typeface="Times New Roman" panose="02020603050405020304" pitchFamily="18" charset="0"/>
                          <a:ea typeface="Times New Roman" panose="02020603050405020304" pitchFamily="18" charset="0"/>
                        </a:rPr>
                        <a:t>Strategija siekiama BŽŪP SP 8 tikslo </a:t>
                      </a:r>
                      <a:r>
                        <a:rPr lang="lt-LT" sz="1400" dirty="0">
                          <a:effectLst/>
                          <a:latin typeface="Times New Roman" panose="02020603050405020304" pitchFamily="18" charset="0"/>
                          <a:ea typeface="Times New Roman" panose="02020603050405020304" pitchFamily="18" charset="0"/>
                        </a:rPr>
                        <a:t>(</a:t>
                      </a:r>
                      <a:r>
                        <a:rPr lang="lt-LT" sz="1400" i="1" dirty="0">
                          <a:solidFill>
                            <a:srgbClr val="000000"/>
                          </a:solidFill>
                          <a:effectLst/>
                          <a:latin typeface="Times New Roman" panose="02020603050405020304" pitchFamily="18" charset="0"/>
                          <a:ea typeface="Times New Roman" panose="02020603050405020304" pitchFamily="18" charset="0"/>
                        </a:rPr>
                        <a:t>SP 8 tikslo įgyvendinimas įrodomas aiškių rodiklių ir jų reikšmių pasirinkimu, t. y. prie kokio konkrečiai rodiklio Strategija prisideda, bei nurodoma kiekybinė rodiklio pasiekimo reikšmė</a:t>
                      </a:r>
                      <a:r>
                        <a:rPr lang="lt-LT" sz="1400" dirty="0">
                          <a:solidFill>
                            <a:srgbClr val="000000"/>
                          </a:solidFill>
                          <a:effectLst/>
                          <a:latin typeface="Times New Roman" panose="02020603050405020304" pitchFamily="18" charset="0"/>
                          <a:ea typeface="Times New Roman" panose="02020603050405020304" pitchFamily="18" charset="0"/>
                        </a:rPr>
                        <a:t>. </a:t>
                      </a:r>
                      <a:r>
                        <a:rPr lang="lt-LT" sz="1400" i="1" dirty="0">
                          <a:solidFill>
                            <a:srgbClr val="000000"/>
                          </a:solidFill>
                          <a:effectLst/>
                          <a:latin typeface="Times New Roman" panose="02020603050405020304" pitchFamily="18" charset="0"/>
                          <a:ea typeface="Times New Roman" panose="02020603050405020304" pitchFamily="18" charset="0"/>
                        </a:rPr>
                        <a:t>Didžiausias galimas surinkti balų skaičius pagal šį kriterijų skiriamas susumavus 1.1 ir 1.2  kriterijų balų reikšmes</a:t>
                      </a:r>
                      <a:r>
                        <a:rPr lang="lt-LT" sz="1400" dirty="0">
                          <a:effectLst/>
                          <a:latin typeface="Times New Roman" panose="02020603050405020304" pitchFamily="18" charset="0"/>
                          <a:ea typeface="Times New Roman" panose="02020603050405020304" pitchFamily="18" charset="0"/>
                        </a:rPr>
                        <a:t>).</a:t>
                      </a:r>
                    </a:p>
                  </a:txBody>
                  <a:tcPr marL="38461" marR="384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06000"/>
                        </a:lnSpc>
                        <a:spcAft>
                          <a:spcPts val="0"/>
                        </a:spcAft>
                        <a:tabLst>
                          <a:tab pos="540385" algn="l"/>
                        </a:tabLst>
                      </a:pPr>
                      <a:r>
                        <a:rPr lang="lt-LT" sz="1400" b="1" dirty="0">
                          <a:solidFill>
                            <a:srgbClr val="000000"/>
                          </a:solidFill>
                          <a:effectLst/>
                          <a:latin typeface="Times New Roman" panose="02020603050405020304" pitchFamily="18" charset="0"/>
                          <a:ea typeface="Times New Roman" panose="02020603050405020304" pitchFamily="18" charset="0"/>
                        </a:rPr>
                        <a:t>25</a:t>
                      </a:r>
                      <a:endParaRPr lang="lt-LT" sz="1400" dirty="0">
                        <a:effectLst/>
                        <a:latin typeface="Times New Roman" panose="02020603050405020304" pitchFamily="18" charset="0"/>
                        <a:ea typeface="Times New Roman" panose="02020603050405020304" pitchFamily="18" charset="0"/>
                      </a:endParaRPr>
                    </a:p>
                  </a:txBody>
                  <a:tcPr marL="38461" marR="384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10001"/>
                  </a:ext>
                </a:extLst>
              </a:tr>
              <a:tr h="1413390">
                <a:tc>
                  <a:txBody>
                    <a:bodyPr/>
                    <a:lstStyle/>
                    <a:p>
                      <a:pPr indent="0" algn="ctr">
                        <a:lnSpc>
                          <a:spcPct val="106000"/>
                        </a:lnSpc>
                        <a:spcAft>
                          <a:spcPts val="0"/>
                        </a:spcAft>
                        <a:tabLst>
                          <a:tab pos="540385" algn="l"/>
                        </a:tabLst>
                      </a:pPr>
                      <a:r>
                        <a:rPr lang="lt-LT" sz="1400" dirty="0">
                          <a:solidFill>
                            <a:srgbClr val="000000"/>
                          </a:solidFill>
                          <a:effectLst/>
                          <a:latin typeface="Times New Roman" panose="02020603050405020304" pitchFamily="18" charset="0"/>
                          <a:ea typeface="Times New Roman" panose="02020603050405020304" pitchFamily="18" charset="0"/>
                        </a:rPr>
                        <a:t>1.1.</a:t>
                      </a:r>
                      <a:endParaRPr lang="lt-LT" sz="1400" dirty="0">
                        <a:effectLst/>
                        <a:latin typeface="Times New Roman" panose="02020603050405020304" pitchFamily="18" charset="0"/>
                        <a:ea typeface="Times New Roman" panose="02020603050405020304" pitchFamily="18" charset="0"/>
                      </a:endParaRPr>
                    </a:p>
                  </a:txBody>
                  <a:tcPr marL="38461" marR="384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6000"/>
                        </a:lnSpc>
                        <a:spcAft>
                          <a:spcPts val="0"/>
                        </a:spcAft>
                        <a:tabLst>
                          <a:tab pos="540385" algn="l"/>
                        </a:tabLst>
                      </a:pPr>
                      <a:r>
                        <a:rPr lang="lt-LT" sz="1400" dirty="0">
                          <a:effectLst/>
                          <a:latin typeface="Times New Roman" panose="02020603050405020304" pitchFamily="18" charset="0"/>
                          <a:ea typeface="Times New Roman" panose="02020603050405020304" pitchFamily="18" charset="0"/>
                        </a:rPr>
                        <a:t>Strategija sudaromos sąlygos skatinti kaimo gyventojų ir kaimo bendruomenių verslo iniciatyvas, didinti kaimo gyventojų užimtumą diegiant skaitmeninius sprendimus ir (arba) IT technologijas. </a:t>
                      </a:r>
                    </a:p>
                    <a:p>
                      <a:pPr algn="just">
                        <a:lnSpc>
                          <a:spcPct val="106000"/>
                        </a:lnSpc>
                        <a:spcAft>
                          <a:spcPts val="0"/>
                        </a:spcAft>
                        <a:tabLst>
                          <a:tab pos="540385" algn="l"/>
                        </a:tabLst>
                      </a:pPr>
                      <a:r>
                        <a:rPr lang="lt-LT" sz="1400" i="1" dirty="0">
                          <a:effectLst/>
                          <a:latin typeface="Times New Roman" panose="02020603050405020304" pitchFamily="18" charset="0"/>
                          <a:ea typeface="Times New Roman" panose="02020603050405020304" pitchFamily="18" charset="0"/>
                        </a:rPr>
                        <a:t>(skaitmeniniai sprendimai yra suprantami kaip techniniai ir programiniai įrankiai ir (arba) jų apdorojimo priemonės, skirti paslaugų skaitmeninimui bei kitiems konkretiems informacinių technologijų sprendimams, prisidedantiems prie gyventojų, verslo ir institucijų poreikių tenkinimo,</a:t>
                      </a:r>
                      <a:endParaRPr lang="lt-LT" sz="1400" dirty="0">
                        <a:effectLst/>
                        <a:latin typeface="Times New Roman" panose="02020603050405020304" pitchFamily="18" charset="0"/>
                        <a:ea typeface="Times New Roman" panose="02020603050405020304" pitchFamily="18" charset="0"/>
                      </a:endParaRPr>
                    </a:p>
                    <a:p>
                      <a:pPr algn="just">
                        <a:lnSpc>
                          <a:spcPct val="106000"/>
                        </a:lnSpc>
                        <a:spcAft>
                          <a:spcPts val="0"/>
                        </a:spcAft>
                        <a:tabLst>
                          <a:tab pos="540385" algn="l"/>
                        </a:tabLst>
                      </a:pPr>
                      <a:r>
                        <a:rPr lang="lt-LT" sz="1400" i="1" dirty="0">
                          <a:effectLst/>
                          <a:latin typeface="Times New Roman" panose="02020603050405020304" pitchFamily="18" charset="0"/>
                          <a:ea typeface="Times New Roman" panose="02020603050405020304" pitchFamily="18" charset="0"/>
                        </a:rPr>
                        <a:t>IT (informacinės technologijos) – kompiuterių technologijų panaudojimas įvairiems duomenims ar informacijai saugoti, gauti, siųsti ar manipuliuoti. Visuma, apimanti kompiuterines technologijas, techninę ir programinę įrangą, internetą bei asmenis, dirbančius su tokiomis technologijomis)</a:t>
                      </a:r>
                      <a:endParaRPr lang="lt-LT" sz="1400" dirty="0">
                        <a:effectLst/>
                        <a:latin typeface="Times New Roman" panose="02020603050405020304" pitchFamily="18" charset="0"/>
                        <a:ea typeface="Times New Roman" panose="02020603050405020304" pitchFamily="18" charset="0"/>
                      </a:endParaRPr>
                    </a:p>
                  </a:txBody>
                  <a:tcPr marL="38461" marR="384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6000"/>
                        </a:lnSpc>
                        <a:spcAft>
                          <a:spcPts val="0"/>
                        </a:spcAft>
                        <a:tabLst>
                          <a:tab pos="540385" algn="l"/>
                        </a:tabLst>
                      </a:pPr>
                      <a:r>
                        <a:rPr lang="lt-LT" sz="1400" dirty="0">
                          <a:solidFill>
                            <a:srgbClr val="000000"/>
                          </a:solidFill>
                          <a:effectLst/>
                          <a:latin typeface="Times New Roman" panose="02020603050405020304" pitchFamily="18" charset="0"/>
                          <a:ea typeface="Times New Roman" panose="02020603050405020304" pitchFamily="18" charset="0"/>
                        </a:rPr>
                        <a:t>10</a:t>
                      </a:r>
                      <a:endParaRPr lang="lt-LT" sz="1400" dirty="0">
                        <a:effectLst/>
                        <a:latin typeface="Times New Roman" panose="02020603050405020304" pitchFamily="18" charset="0"/>
                        <a:ea typeface="Times New Roman" panose="02020603050405020304" pitchFamily="18" charset="0"/>
                      </a:endParaRPr>
                    </a:p>
                  </a:txBody>
                  <a:tcPr marL="38461" marR="384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39556">
                <a:tc>
                  <a:txBody>
                    <a:bodyPr/>
                    <a:lstStyle/>
                    <a:p>
                      <a:pPr indent="0" algn="ctr">
                        <a:lnSpc>
                          <a:spcPct val="106000"/>
                        </a:lnSpc>
                        <a:spcAft>
                          <a:spcPts val="0"/>
                        </a:spcAft>
                        <a:tabLst>
                          <a:tab pos="540385" algn="l"/>
                        </a:tabLst>
                      </a:pPr>
                      <a:r>
                        <a:rPr lang="lt-LT" sz="1400" dirty="0">
                          <a:solidFill>
                            <a:srgbClr val="000000"/>
                          </a:solidFill>
                          <a:effectLst/>
                          <a:latin typeface="Times New Roman" panose="02020603050405020304" pitchFamily="18" charset="0"/>
                          <a:ea typeface="Times New Roman" panose="02020603050405020304" pitchFamily="18" charset="0"/>
                        </a:rPr>
                        <a:t>1.2.</a:t>
                      </a:r>
                      <a:endParaRPr lang="lt-LT" sz="1400" dirty="0">
                        <a:effectLst/>
                        <a:latin typeface="Times New Roman" panose="02020603050405020304" pitchFamily="18" charset="0"/>
                        <a:ea typeface="Times New Roman" panose="02020603050405020304" pitchFamily="18" charset="0"/>
                      </a:endParaRPr>
                    </a:p>
                  </a:txBody>
                  <a:tcPr marL="38461" marR="384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6000"/>
                        </a:lnSpc>
                        <a:spcAft>
                          <a:spcPts val="0"/>
                        </a:spcAft>
                        <a:tabLst>
                          <a:tab pos="540385" algn="l"/>
                        </a:tabLst>
                      </a:pPr>
                      <a:r>
                        <a:rPr lang="lt-LT" sz="1400" dirty="0">
                          <a:effectLst/>
                          <a:latin typeface="Times New Roman" panose="02020603050405020304" pitchFamily="18" charset="0"/>
                          <a:ea typeface="Times New Roman" panose="02020603050405020304" pitchFamily="18" charset="0"/>
                        </a:rPr>
                        <a:t>Strategija sudaromos sąlygos didinti kaimo gyventojų socialinę įtrauktį, socialines inovacijas, diegiant skaitmeninius sprendimus ir (arba) IT technologijas, sprendžiant kaimo vietovei aktualias problemas (socialinių ir (arba) viešųjų paslaugų prieinamumo skaitmeninimas ir (arba) IT panaudojimas).</a:t>
                      </a:r>
                    </a:p>
                    <a:p>
                      <a:pPr algn="just">
                        <a:lnSpc>
                          <a:spcPct val="106000"/>
                        </a:lnSpc>
                        <a:spcAft>
                          <a:spcPts val="0"/>
                        </a:spcAft>
                        <a:tabLst>
                          <a:tab pos="540385" algn="l"/>
                        </a:tabLst>
                      </a:pPr>
                      <a:r>
                        <a:rPr lang="lt-LT" sz="1400" i="1" dirty="0">
                          <a:effectLst/>
                          <a:latin typeface="Times New Roman" panose="02020603050405020304" pitchFamily="18" charset="0"/>
                          <a:ea typeface="Times New Roman" panose="02020603050405020304" pitchFamily="18" charset="0"/>
                        </a:rPr>
                        <a:t>(skaitmeniniai sprendimai yra suprantami kaip techniniai ir programiniai įrankiai ir (arba) jų apdorojimo priemonės, skirti paslaugų skaitmeninimui bei kitiems konkretiems informacinių technologijų sprendimams, prisidedantiems prie gyventojų, verslo ir institucijų poreikių tenkinimo,</a:t>
                      </a:r>
                      <a:endParaRPr lang="lt-LT" sz="1400" dirty="0">
                        <a:effectLst/>
                        <a:latin typeface="Times New Roman" panose="02020603050405020304" pitchFamily="18" charset="0"/>
                        <a:ea typeface="Times New Roman" panose="02020603050405020304" pitchFamily="18" charset="0"/>
                      </a:endParaRPr>
                    </a:p>
                    <a:p>
                      <a:pPr algn="just">
                        <a:lnSpc>
                          <a:spcPct val="106000"/>
                        </a:lnSpc>
                        <a:spcAft>
                          <a:spcPts val="0"/>
                        </a:spcAft>
                        <a:tabLst>
                          <a:tab pos="540385" algn="l"/>
                        </a:tabLst>
                      </a:pPr>
                      <a:r>
                        <a:rPr lang="lt-LT" sz="1400" i="1" dirty="0">
                          <a:effectLst/>
                          <a:latin typeface="Times New Roman" panose="02020603050405020304" pitchFamily="18" charset="0"/>
                          <a:ea typeface="Times New Roman" panose="02020603050405020304" pitchFamily="18" charset="0"/>
                        </a:rPr>
                        <a:t>IT (informacinės technologijos) – kompiuterių technologijų panaudojimas įvairiems duomenims ar informacijai saugoti, gauti, siųsti ar manipuliuoti. Visuma, apimanti kompiuterines technologijas, techninę ir programinę įrangą, internetą bei asmenis, dirbančius su tokiomis technologijomis. Socialinės inovacijos sąvoka apibrėžta Socialinio verslo gairėse)</a:t>
                      </a:r>
                      <a:endParaRPr lang="lt-LT" sz="1400" dirty="0">
                        <a:effectLst/>
                        <a:latin typeface="Times New Roman" panose="02020603050405020304" pitchFamily="18" charset="0"/>
                        <a:ea typeface="Times New Roman" panose="02020603050405020304" pitchFamily="18" charset="0"/>
                      </a:endParaRPr>
                    </a:p>
                  </a:txBody>
                  <a:tcPr marL="38461" marR="384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6000"/>
                        </a:lnSpc>
                        <a:spcAft>
                          <a:spcPts val="0"/>
                        </a:spcAft>
                        <a:tabLst>
                          <a:tab pos="540385" algn="l"/>
                        </a:tabLst>
                      </a:pPr>
                      <a:r>
                        <a:rPr lang="lt-LT" sz="1400" dirty="0">
                          <a:solidFill>
                            <a:srgbClr val="000000"/>
                          </a:solidFill>
                          <a:effectLst/>
                          <a:latin typeface="Times New Roman" panose="02020603050405020304" pitchFamily="18" charset="0"/>
                          <a:ea typeface="Times New Roman" panose="02020603050405020304" pitchFamily="18" charset="0"/>
                        </a:rPr>
                        <a:t>15</a:t>
                      </a:r>
                      <a:endParaRPr lang="lt-LT" sz="1400" dirty="0">
                        <a:effectLst/>
                        <a:latin typeface="Times New Roman" panose="02020603050405020304" pitchFamily="18" charset="0"/>
                        <a:ea typeface="Times New Roman" panose="02020603050405020304" pitchFamily="18" charset="0"/>
                      </a:endParaRPr>
                    </a:p>
                  </a:txBody>
                  <a:tcPr marL="38461" marR="384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4" name="Ovalinis paaiškinimas 3"/>
          <p:cNvSpPr/>
          <p:nvPr/>
        </p:nvSpPr>
        <p:spPr>
          <a:xfrm>
            <a:off x="8662401" y="215884"/>
            <a:ext cx="2885726" cy="1381096"/>
          </a:xfrm>
          <a:prstGeom prst="wedgeEllipseCallout">
            <a:avLst>
              <a:gd name="adj1" fmla="val 22904"/>
              <a:gd name="adj2" fmla="val 643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3" name="Stačiakampis 2"/>
          <p:cNvSpPr/>
          <p:nvPr/>
        </p:nvSpPr>
        <p:spPr>
          <a:xfrm>
            <a:off x="8798988" y="585216"/>
            <a:ext cx="2885726" cy="707886"/>
          </a:xfrm>
          <a:prstGeom prst="rect">
            <a:avLst/>
          </a:prstGeom>
        </p:spPr>
        <p:txBody>
          <a:bodyPr wrap="none">
            <a:spAutoFit/>
          </a:bodyPr>
          <a:lstStyle/>
          <a:p>
            <a:r>
              <a:rPr lang="lt-LT" sz="2000" dirty="0">
                <a:solidFill>
                  <a:schemeClr val="bg1"/>
                </a:solidFill>
              </a:rPr>
              <a:t>SKS taikoma atranka, </a:t>
            </a:r>
          </a:p>
          <a:p>
            <a:r>
              <a:rPr lang="lt-LT" sz="2000" dirty="0">
                <a:solidFill>
                  <a:schemeClr val="bg1"/>
                </a:solidFill>
              </a:rPr>
              <a:t>min. 60 balų</a:t>
            </a:r>
          </a:p>
        </p:txBody>
      </p:sp>
    </p:spTree>
    <p:extLst>
      <p:ext uri="{BB962C8B-B14F-4D97-AF65-F5344CB8AC3E}">
        <p14:creationId xmlns:p14="http://schemas.microsoft.com/office/powerpoint/2010/main" val="2938668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as 3"/>
          <p:cNvGraphicFramePr>
            <a:graphicFrameLocks noChangeAspect="1"/>
          </p:cNvGraphicFramePr>
          <p:nvPr>
            <p:extLst>
              <p:ext uri="{D42A27DB-BD31-4B8C-83A1-F6EECF244321}">
                <p14:modId xmlns:p14="http://schemas.microsoft.com/office/powerpoint/2010/main" val="1633295085"/>
              </p:ext>
            </p:extLst>
          </p:nvPr>
        </p:nvGraphicFramePr>
        <p:xfrm>
          <a:off x="906155" y="1493949"/>
          <a:ext cx="10530284" cy="5215944"/>
        </p:xfrm>
        <a:graphic>
          <a:graphicData uri="http://schemas.openxmlformats.org/presentationml/2006/ole">
            <mc:AlternateContent xmlns:mc="http://schemas.openxmlformats.org/markup-compatibility/2006">
              <mc:Choice xmlns:v="urn:schemas-microsoft-com:vml" Requires="v">
                <p:oleObj name="Document" r:id="rId2" imgW="6106336" imgH="3451985" progId="Word.Document.12">
                  <p:embed/>
                </p:oleObj>
              </mc:Choice>
              <mc:Fallback>
                <p:oleObj name="Document" r:id="rId2" imgW="6106336" imgH="3451985" progId="Word.Document.12">
                  <p:embed/>
                  <p:pic>
                    <p:nvPicPr>
                      <p:cNvPr id="0" name=""/>
                      <p:cNvPicPr/>
                      <p:nvPr/>
                    </p:nvPicPr>
                    <p:blipFill>
                      <a:blip r:embed="rId3"/>
                      <a:stretch>
                        <a:fillRect/>
                      </a:stretch>
                    </p:blipFill>
                    <p:spPr>
                      <a:xfrm>
                        <a:off x="906155" y="1493949"/>
                        <a:ext cx="10530284" cy="5215944"/>
                      </a:xfrm>
                      <a:prstGeom prst="rect">
                        <a:avLst/>
                      </a:prstGeom>
                    </p:spPr>
                  </p:pic>
                </p:oleObj>
              </mc:Fallback>
            </mc:AlternateContent>
          </a:graphicData>
        </a:graphic>
      </p:graphicFrame>
      <p:sp>
        <p:nvSpPr>
          <p:cNvPr id="5" name="Ovalinis paaiškinimas 4"/>
          <p:cNvSpPr/>
          <p:nvPr/>
        </p:nvSpPr>
        <p:spPr>
          <a:xfrm>
            <a:off x="8662401" y="215884"/>
            <a:ext cx="2885726" cy="1381096"/>
          </a:xfrm>
          <a:prstGeom prst="wedgeEllipseCallout">
            <a:avLst>
              <a:gd name="adj1" fmla="val 22904"/>
              <a:gd name="adj2" fmla="val 643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6" name="Stačiakampis 5"/>
          <p:cNvSpPr/>
          <p:nvPr/>
        </p:nvSpPr>
        <p:spPr>
          <a:xfrm>
            <a:off x="8798988" y="585216"/>
            <a:ext cx="2885726" cy="707886"/>
          </a:xfrm>
          <a:prstGeom prst="rect">
            <a:avLst/>
          </a:prstGeom>
        </p:spPr>
        <p:txBody>
          <a:bodyPr wrap="none">
            <a:spAutoFit/>
          </a:bodyPr>
          <a:lstStyle/>
          <a:p>
            <a:r>
              <a:rPr lang="lt-LT" sz="2000" dirty="0">
                <a:solidFill>
                  <a:schemeClr val="bg1"/>
                </a:solidFill>
              </a:rPr>
              <a:t>SKS taikoma atranka, </a:t>
            </a:r>
          </a:p>
          <a:p>
            <a:r>
              <a:rPr lang="lt-LT" sz="2000" dirty="0">
                <a:solidFill>
                  <a:schemeClr val="bg1"/>
                </a:solidFill>
              </a:rPr>
              <a:t>min. 60 balų</a:t>
            </a:r>
          </a:p>
        </p:txBody>
      </p:sp>
      <p:sp>
        <p:nvSpPr>
          <p:cNvPr id="7" name="Ovalinis paaiškinimas 6"/>
          <p:cNvSpPr/>
          <p:nvPr/>
        </p:nvSpPr>
        <p:spPr>
          <a:xfrm>
            <a:off x="9943206" y="5217525"/>
            <a:ext cx="2248793" cy="1076262"/>
          </a:xfrm>
          <a:prstGeom prst="wedgeEllipseCallout">
            <a:avLst>
              <a:gd name="adj1" fmla="val 22904"/>
              <a:gd name="adj2" fmla="val 643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8" name="Stačiakampis 7"/>
          <p:cNvSpPr/>
          <p:nvPr/>
        </p:nvSpPr>
        <p:spPr>
          <a:xfrm>
            <a:off x="10241851" y="5370457"/>
            <a:ext cx="1803041" cy="923330"/>
          </a:xfrm>
          <a:prstGeom prst="rect">
            <a:avLst/>
          </a:prstGeom>
        </p:spPr>
        <p:txBody>
          <a:bodyPr wrap="square">
            <a:spAutoFit/>
          </a:bodyPr>
          <a:lstStyle/>
          <a:p>
            <a:r>
              <a:rPr lang="lt-LT" dirty="0">
                <a:solidFill>
                  <a:schemeClr val="bg1"/>
                </a:solidFill>
              </a:rPr>
              <a:t>Apie investuotoją </a:t>
            </a:r>
          </a:p>
          <a:p>
            <a:r>
              <a:rPr lang="lt-LT" dirty="0">
                <a:solidFill>
                  <a:schemeClr val="bg1"/>
                </a:solidFill>
              </a:rPr>
              <a:t>toliau</a:t>
            </a:r>
          </a:p>
        </p:txBody>
      </p:sp>
    </p:spTree>
    <p:extLst>
      <p:ext uri="{BB962C8B-B14F-4D97-AF65-F5344CB8AC3E}">
        <p14:creationId xmlns:p14="http://schemas.microsoft.com/office/powerpoint/2010/main" val="1203982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as">
  <a:themeElements>
    <a:clrScheme name="Integrala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as">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as">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8635</TotalTime>
  <Words>1887</Words>
  <Application>Microsoft Office PowerPoint</Application>
  <PresentationFormat>Plačiaekranė</PresentationFormat>
  <Paragraphs>131</Paragraphs>
  <Slides>17</Slides>
  <Notes>0</Notes>
  <HiddenSlides>0</HiddenSlides>
  <MMClips>0</MMClips>
  <ScaleCrop>false</ScaleCrop>
  <HeadingPairs>
    <vt:vector size="8" baseType="variant">
      <vt:variant>
        <vt:lpstr>Naudojami šriftai</vt:lpstr>
      </vt:variant>
      <vt:variant>
        <vt:i4>8</vt:i4>
      </vt:variant>
      <vt:variant>
        <vt:lpstr>Tema</vt:lpstr>
      </vt:variant>
      <vt:variant>
        <vt:i4>1</vt:i4>
      </vt:variant>
      <vt:variant>
        <vt:lpstr>Įdėtosios OLE paslaugos</vt:lpstr>
      </vt:variant>
      <vt:variant>
        <vt:i4>1</vt:i4>
      </vt:variant>
      <vt:variant>
        <vt:lpstr>Skaidrių pavadinimai</vt:lpstr>
      </vt:variant>
      <vt:variant>
        <vt:i4>17</vt:i4>
      </vt:variant>
    </vt:vector>
  </HeadingPairs>
  <TitlesOfParts>
    <vt:vector size="27" baseType="lpstr">
      <vt:lpstr>Arial</vt:lpstr>
      <vt:lpstr>Bahnschrift</vt:lpstr>
      <vt:lpstr>Calibri</vt:lpstr>
      <vt:lpstr>Times New Roman</vt:lpstr>
      <vt:lpstr>Tw Cen MT</vt:lpstr>
      <vt:lpstr>Tw Cen MT Condensed</vt:lpstr>
      <vt:lpstr>Wingdings</vt:lpstr>
      <vt:lpstr>Wingdings 3</vt:lpstr>
      <vt:lpstr>Integralas</vt:lpstr>
      <vt:lpstr>Document</vt:lpstr>
      <vt:lpstr>SUMANUS KAIMAS </vt:lpstr>
      <vt:lpstr>„PowerPoint“ pateiktis</vt:lpstr>
      <vt:lpstr>SKS</vt:lpstr>
      <vt:lpstr>projektų vykdytojai</vt:lpstr>
      <vt:lpstr> lėšos  </vt:lpstr>
      <vt:lpstr>SKS tikslai/ temos/ poreikiai/ rezultatai</vt:lpstr>
      <vt:lpstr>SKS ir VP Rodiklių reikšmės ir matavimas</vt:lpstr>
      <vt:lpstr>SKS atrankos kriterijai</vt:lpstr>
      <vt:lpstr>„PowerPoint“ pateiktis</vt:lpstr>
      <vt:lpstr>„PowerPoint“ pateiktis</vt:lpstr>
      <vt:lpstr>„PowerPoint“ pateiktis</vt:lpstr>
      <vt:lpstr>INVESTUOTOJAS, kas jis?</vt:lpstr>
      <vt:lpstr>VP sąlygos</vt:lpstr>
      <vt:lpstr>Teritorija (-os) išskirtinė (-ės)</vt:lpstr>
      <vt:lpstr>Aplinkinių vvg patirtys</vt:lpstr>
      <vt:lpstr>(RRSKS)  Rengimo PRELIMINARUS GRAFIKAS</vt:lpstr>
      <vt:lpstr>www.rokiskiovvg.lt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Informacinis renginys</dc:title>
  <dc:creator>ajani</dc:creator>
  <cp:lastModifiedBy>Rokiškio VVG</cp:lastModifiedBy>
  <cp:revision>83</cp:revision>
  <cp:lastPrinted>2024-09-11T08:25:54Z</cp:lastPrinted>
  <dcterms:created xsi:type="dcterms:W3CDTF">2024-02-22T10:13:19Z</dcterms:created>
  <dcterms:modified xsi:type="dcterms:W3CDTF">2024-09-12T07:53:37Z</dcterms:modified>
</cp:coreProperties>
</file>