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91" r:id="rId3"/>
    <p:sldId id="290" r:id="rId4"/>
    <p:sldId id="269" r:id="rId5"/>
    <p:sldId id="285" r:id="rId6"/>
    <p:sldId id="286" r:id="rId7"/>
    <p:sldId id="258" r:id="rId8"/>
    <p:sldId id="270" r:id="rId9"/>
    <p:sldId id="259" r:id="rId10"/>
    <p:sldId id="260" r:id="rId11"/>
    <p:sldId id="271" r:id="rId12"/>
    <p:sldId id="287" r:id="rId13"/>
    <p:sldId id="272" r:id="rId14"/>
    <p:sldId id="273" r:id="rId15"/>
    <p:sldId id="275" r:id="rId16"/>
    <p:sldId id="274" r:id="rId17"/>
    <p:sldId id="288" r:id="rId18"/>
    <p:sldId id="261" r:id="rId19"/>
    <p:sldId id="262" r:id="rId20"/>
    <p:sldId id="276" r:id="rId21"/>
    <p:sldId id="279" r:id="rId22"/>
    <p:sldId id="265" r:id="rId23"/>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7" autoAdjust="0"/>
    <p:restoredTop sz="94684" autoAdjust="0"/>
  </p:normalViewPr>
  <p:slideViewPr>
    <p:cSldViewPr>
      <p:cViewPr varScale="1">
        <p:scale>
          <a:sx n="81" d="100"/>
          <a:sy n="81" d="100"/>
        </p:scale>
        <p:origin x="1392" y="67"/>
      </p:cViewPr>
      <p:guideLst>
        <p:guide orient="horz" pos="2160"/>
        <p:guide pos="2880"/>
      </p:guideLst>
    </p:cSldViewPr>
  </p:slideViewPr>
  <p:outlineViewPr>
    <p:cViewPr>
      <p:scale>
        <a:sx n="33" d="100"/>
        <a:sy n="33" d="100"/>
      </p:scale>
      <p:origin x="36" y="94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strRef>
              <c:f>Sheet1!$A$10:$A$11</c:f>
              <c:strCache>
                <c:ptCount val="2"/>
                <c:pt idx="0">
                  <c:v>Administravimui</c:v>
                </c:pt>
                <c:pt idx="1">
                  <c:v>Vietos projektams</c:v>
                </c:pt>
              </c:strCache>
            </c:strRef>
          </c:cat>
          <c:val>
            <c:numRef>
              <c:f>Sheet1!$B$10:$B$11</c:f>
              <c:numCache>
                <c:formatCode>#,##0</c:formatCode>
                <c:ptCount val="2"/>
                <c:pt idx="0" formatCode="General">
                  <c:v>429995</c:v>
                </c:pt>
                <c:pt idx="1">
                  <c:v>1719980</c:v>
                </c:pt>
              </c:numCache>
            </c:numRef>
          </c:val>
          <c:extLst>
            <c:ext xmlns:c16="http://schemas.microsoft.com/office/drawing/2014/chart" uri="{C3380CC4-5D6E-409C-BE32-E72D297353CC}">
              <c16:uniqueId val="{00000000-EF63-4199-8EC6-EBA09CB45F3C}"/>
            </c:ext>
          </c:extLst>
        </c:ser>
        <c:ser>
          <c:idx val="1"/>
          <c:order val="1"/>
          <c:invertIfNegative val="0"/>
          <c:cat>
            <c:strRef>
              <c:f>Sheet1!$A$10:$A$11</c:f>
              <c:strCache>
                <c:ptCount val="2"/>
                <c:pt idx="0">
                  <c:v>Administravimui</c:v>
                </c:pt>
                <c:pt idx="1">
                  <c:v>Vietos projektams</c:v>
                </c:pt>
              </c:strCache>
            </c:strRef>
          </c:cat>
          <c:val>
            <c:numRef>
              <c:f>Sheet1!$C$10:$C$11</c:f>
              <c:numCache>
                <c:formatCode>General</c:formatCode>
                <c:ptCount val="2"/>
                <c:pt idx="0">
                  <c:v>107499</c:v>
                </c:pt>
              </c:numCache>
            </c:numRef>
          </c:val>
          <c:extLst>
            <c:ext xmlns:c16="http://schemas.microsoft.com/office/drawing/2014/chart" uri="{C3380CC4-5D6E-409C-BE32-E72D297353CC}">
              <c16:uniqueId val="{00000001-EF63-4199-8EC6-EBA09CB45F3C}"/>
            </c:ext>
          </c:extLst>
        </c:ser>
        <c:dLbls>
          <c:showLegendKey val="0"/>
          <c:showVal val="0"/>
          <c:showCatName val="0"/>
          <c:showSerName val="0"/>
          <c:showPercent val="0"/>
          <c:showBubbleSize val="0"/>
        </c:dLbls>
        <c:gapWidth val="150"/>
        <c:overlap val="100"/>
        <c:axId val="81703296"/>
        <c:axId val="81704832"/>
      </c:barChart>
      <c:catAx>
        <c:axId val="81703296"/>
        <c:scaling>
          <c:orientation val="minMax"/>
        </c:scaling>
        <c:delete val="0"/>
        <c:axPos val="b"/>
        <c:numFmt formatCode="General" sourceLinked="0"/>
        <c:majorTickMark val="out"/>
        <c:minorTickMark val="none"/>
        <c:tickLblPos val="nextTo"/>
        <c:txPr>
          <a:bodyPr/>
          <a:lstStyle/>
          <a:p>
            <a:pPr>
              <a:defRPr sz="1600"/>
            </a:pPr>
            <a:endParaRPr lang="en-US"/>
          </a:p>
        </c:txPr>
        <c:crossAx val="81704832"/>
        <c:crosses val="autoZero"/>
        <c:auto val="1"/>
        <c:lblAlgn val="ctr"/>
        <c:lblOffset val="100"/>
        <c:noMultiLvlLbl val="0"/>
      </c:catAx>
      <c:valAx>
        <c:axId val="81704832"/>
        <c:scaling>
          <c:orientation val="minMax"/>
        </c:scaling>
        <c:delete val="0"/>
        <c:axPos val="l"/>
        <c:majorGridlines/>
        <c:numFmt formatCode="General" sourceLinked="1"/>
        <c:majorTickMark val="out"/>
        <c:minorTickMark val="none"/>
        <c:tickLblPos val="nextTo"/>
        <c:crossAx val="8170329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dLbls>
            <c:dLbl>
              <c:idx val="0"/>
              <c:layout>
                <c:manualLayout>
                  <c:x val="2.0219160104986877E-2"/>
                  <c:y val="1.38888888888888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3BE-41D7-9207-E4F06A486F10}"/>
                </c:ext>
              </c:extLst>
            </c:dLbl>
            <c:dLbl>
              <c:idx val="1"/>
              <c:layout>
                <c:manualLayout>
                  <c:x val="1.745538057742782E-2"/>
                  <c:y val="6.526319626713327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3BE-41D7-9207-E4F06A486F10}"/>
                </c:ext>
              </c:extLst>
            </c:dLbl>
            <c:dLbl>
              <c:idx val="2"/>
              <c:layout>
                <c:manualLayout>
                  <c:x val="2.6007874015748032E-2"/>
                  <c:y val="2.81124234470691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3BE-41D7-9207-E4F06A486F10}"/>
                </c:ext>
              </c:extLst>
            </c:dLbl>
            <c:dLbl>
              <c:idx val="3"/>
              <c:layout>
                <c:manualLayout>
                  <c:x val="-3.0883639545056866E-4"/>
                  <c:y val="-4.80544619422572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3BE-41D7-9207-E4F06A486F10}"/>
                </c:ext>
              </c:extLst>
            </c:dLbl>
            <c:dLbl>
              <c:idx val="4"/>
              <c:layout>
                <c:manualLayout>
                  <c:x val="-0.12449715660542432"/>
                  <c:y val="-0.1486599591717701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3BE-41D7-9207-E4F06A486F10}"/>
                </c:ext>
              </c:extLst>
            </c:dLbl>
            <c:dLbl>
              <c:idx val="5"/>
              <c:layout>
                <c:manualLayout>
                  <c:x val="-8.1946631671041114E-3"/>
                  <c:y val="0.2472258675998833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3BE-41D7-9207-E4F06A486F10}"/>
                </c:ext>
              </c:extLst>
            </c:dLbl>
            <c:spPr>
              <a:noFill/>
              <a:ln>
                <a:noFill/>
              </a:ln>
              <a:effectLst/>
            </c:spPr>
            <c:txPr>
              <a:bodyPr/>
              <a:lstStyle/>
              <a:p>
                <a:pPr>
                  <a:defRPr sz="16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Sheet1!$A$1:$A$7</c:f>
              <c:strCache>
                <c:ptCount val="7"/>
                <c:pt idx="0">
                  <c:v>Paveldas</c:v>
                </c:pt>
                <c:pt idx="1">
                  <c:v>Savanoriai</c:v>
                </c:pt>
                <c:pt idx="2">
                  <c:v>Mokymai</c:v>
                </c:pt>
                <c:pt idx="3">
                  <c:v>Verslo pradžia</c:v>
                </c:pt>
                <c:pt idx="4">
                  <c:v>Verslo plėtra</c:v>
                </c:pt>
                <c:pt idx="5">
                  <c:v>NVO verslas</c:v>
                </c:pt>
                <c:pt idx="6">
                  <c:v>Bendradarbiavimas</c:v>
                </c:pt>
              </c:strCache>
            </c:strRef>
          </c:cat>
          <c:val>
            <c:numRef>
              <c:f>Sheet1!$B$1:$B$7</c:f>
              <c:numCache>
                <c:formatCode>General</c:formatCode>
                <c:ptCount val="7"/>
                <c:pt idx="0">
                  <c:v>160</c:v>
                </c:pt>
                <c:pt idx="1">
                  <c:v>160</c:v>
                </c:pt>
                <c:pt idx="2">
                  <c:v>18</c:v>
                </c:pt>
                <c:pt idx="3">
                  <c:v>400</c:v>
                </c:pt>
                <c:pt idx="4">
                  <c:v>465</c:v>
                </c:pt>
                <c:pt idx="5">
                  <c:v>425</c:v>
                </c:pt>
                <c:pt idx="6">
                  <c:v>92</c:v>
                </c:pt>
              </c:numCache>
            </c:numRef>
          </c:val>
          <c:extLst>
            <c:ext xmlns:c16="http://schemas.microsoft.com/office/drawing/2014/chart" uri="{C3380CC4-5D6E-409C-BE32-E72D297353CC}">
              <c16:uniqueId val="{00000006-83BE-41D7-9207-E4F06A486F10}"/>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C3B21099-9CCE-4BB7-963F-F1A0964652E4}" type="datetimeFigureOut">
              <a:rPr lang="lt-LT" smtClean="0"/>
              <a:t>2019-04-18</a:t>
            </a:fld>
            <a:endParaRPr lang="lt-LT"/>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3060811D-9754-4DF2-9EF6-A7066C70B225}" type="slidenum">
              <a:rPr lang="lt-LT" smtClean="0"/>
              <a:t>‹#›</a:t>
            </a:fld>
            <a:endParaRPr lang="lt-LT"/>
          </a:p>
        </p:txBody>
      </p:sp>
    </p:spTree>
    <p:extLst>
      <p:ext uri="{BB962C8B-B14F-4D97-AF65-F5344CB8AC3E}">
        <p14:creationId xmlns:p14="http://schemas.microsoft.com/office/powerpoint/2010/main" val="59522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724AE69-4484-4D21-9DE2-3A346ECD68D1}" type="datetimeFigureOut">
              <a:rPr lang="lt-LT" smtClean="0"/>
              <a:t>2019-04-18</a:t>
            </a:fld>
            <a:endParaRPr lang="lt-LT"/>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3D782EAF-AE8C-4A81-A7AA-BD6E653D52D7}" type="slidenum">
              <a:rPr lang="lt-LT" smtClean="0"/>
              <a:t>‹#›</a:t>
            </a:fld>
            <a:endParaRPr lang="lt-LT"/>
          </a:p>
        </p:txBody>
      </p:sp>
    </p:spTree>
    <p:extLst>
      <p:ext uri="{BB962C8B-B14F-4D97-AF65-F5344CB8AC3E}">
        <p14:creationId xmlns:p14="http://schemas.microsoft.com/office/powerpoint/2010/main" val="324723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4/18/2019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848600" cy="2765425"/>
          </a:xfrm>
        </p:spPr>
        <p:txBody>
          <a:bodyPr/>
          <a:lstStyle/>
          <a:p>
            <a:pPr algn="ctr"/>
            <a:r>
              <a:rPr lang="lt-LT" dirty="0"/>
              <a:t>Rokiškio kaimo</a:t>
            </a:r>
            <a:br>
              <a:rPr lang="lt-LT" dirty="0"/>
            </a:br>
            <a:r>
              <a:rPr lang="lt-LT" dirty="0"/>
              <a:t>strategija 2014-2020</a:t>
            </a:r>
            <a:br>
              <a:rPr lang="lt-LT" dirty="0"/>
            </a:br>
            <a:r>
              <a:rPr lang="lt-LT" cap="none" dirty="0"/>
              <a:t>aktualijos</a:t>
            </a:r>
            <a:endParaRPr lang="lt-LT" dirty="0"/>
          </a:p>
        </p:txBody>
      </p:sp>
      <p:sp>
        <p:nvSpPr>
          <p:cNvPr id="3" name="Subtitle 2"/>
          <p:cNvSpPr>
            <a:spLocks noGrp="1"/>
          </p:cNvSpPr>
          <p:nvPr>
            <p:ph type="subTitle" idx="1"/>
          </p:nvPr>
        </p:nvSpPr>
        <p:spPr/>
        <p:txBody>
          <a:bodyPr/>
          <a:lstStyle/>
          <a:p>
            <a:r>
              <a:rPr lang="lt-LT" dirty="0"/>
              <a:t>2019-04-18</a:t>
            </a:r>
          </a:p>
          <a:p>
            <a:r>
              <a:rPr lang="lt-LT" dirty="0"/>
              <a:t>Visuotinis narių susirinkimas</a:t>
            </a:r>
          </a:p>
          <a:p>
            <a:r>
              <a:rPr lang="lt-LT" dirty="0"/>
              <a:t>Raimonda Stankevičiūtė-Vilimienė</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5867400"/>
            <a:ext cx="5581842" cy="862061"/>
          </a:xfrm>
          <a:prstGeom prst="rect">
            <a:avLst/>
          </a:prstGeom>
        </p:spPr>
      </p:pic>
    </p:spTree>
    <p:extLst>
      <p:ext uri="{BB962C8B-B14F-4D97-AF65-F5344CB8AC3E}">
        <p14:creationId xmlns:p14="http://schemas.microsoft.com/office/powerpoint/2010/main" val="399312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I prioriteto 1.1. priemonė </a:t>
            </a:r>
            <a:r>
              <a:rPr lang="lt-LT" sz="2800" dirty="0"/>
              <a:t>(VPS 9 skyrius)</a:t>
            </a:r>
          </a:p>
        </p:txBody>
      </p:sp>
      <p:graphicFrame>
        <p:nvGraphicFramePr>
          <p:cNvPr id="4" name="Table 3"/>
          <p:cNvGraphicFramePr>
            <a:graphicFrameLocks noGrp="1"/>
          </p:cNvGraphicFramePr>
          <p:nvPr>
            <p:extLst>
              <p:ext uri="{D42A27DB-BD31-4B8C-83A1-F6EECF244321}">
                <p14:modId xmlns:p14="http://schemas.microsoft.com/office/powerpoint/2010/main" val="505196681"/>
              </p:ext>
            </p:extLst>
          </p:nvPr>
        </p:nvGraphicFramePr>
        <p:xfrm>
          <a:off x="152400" y="1371600"/>
          <a:ext cx="8869677" cy="2663121"/>
        </p:xfrm>
        <a:graphic>
          <a:graphicData uri="http://schemas.openxmlformats.org/drawingml/2006/table">
            <a:tbl>
              <a:tblPr firstRow="1" firstCol="1" bandRow="1">
                <a:tableStyleId>{5C22544A-7EE6-4342-B048-85BDC9FD1C3A}</a:tableStyleId>
              </a:tblPr>
              <a:tblGrid>
                <a:gridCol w="3108976">
                  <a:extLst>
                    <a:ext uri="{9D8B030D-6E8A-4147-A177-3AD203B41FA5}">
                      <a16:colId xmlns:a16="http://schemas.microsoft.com/office/drawing/2014/main" val="20000"/>
                    </a:ext>
                  </a:extLst>
                </a:gridCol>
                <a:gridCol w="1035513">
                  <a:extLst>
                    <a:ext uri="{9D8B030D-6E8A-4147-A177-3AD203B41FA5}">
                      <a16:colId xmlns:a16="http://schemas.microsoft.com/office/drawing/2014/main" val="20001"/>
                    </a:ext>
                  </a:extLst>
                </a:gridCol>
                <a:gridCol w="925870">
                  <a:extLst>
                    <a:ext uri="{9D8B030D-6E8A-4147-A177-3AD203B41FA5}">
                      <a16:colId xmlns:a16="http://schemas.microsoft.com/office/drawing/2014/main" val="20002"/>
                    </a:ext>
                  </a:extLst>
                </a:gridCol>
                <a:gridCol w="1266980">
                  <a:extLst>
                    <a:ext uri="{9D8B030D-6E8A-4147-A177-3AD203B41FA5}">
                      <a16:colId xmlns:a16="http://schemas.microsoft.com/office/drawing/2014/main" val="20003"/>
                    </a:ext>
                  </a:extLst>
                </a:gridCol>
                <a:gridCol w="1266169">
                  <a:extLst>
                    <a:ext uri="{9D8B030D-6E8A-4147-A177-3AD203B41FA5}">
                      <a16:colId xmlns:a16="http://schemas.microsoft.com/office/drawing/2014/main" val="20004"/>
                    </a:ext>
                  </a:extLst>
                </a:gridCol>
                <a:gridCol w="1266169">
                  <a:extLst>
                    <a:ext uri="{9D8B030D-6E8A-4147-A177-3AD203B41FA5}">
                      <a16:colId xmlns:a16="http://schemas.microsoft.com/office/drawing/2014/main" val="4228363948"/>
                    </a:ext>
                  </a:extLst>
                </a:gridCol>
              </a:tblGrid>
              <a:tr h="519536">
                <a:tc>
                  <a:txBody>
                    <a:bodyPr/>
                    <a:lstStyle/>
                    <a:p>
                      <a:pPr algn="l">
                        <a:spcAft>
                          <a:spcPts val="0"/>
                        </a:spcAft>
                      </a:pPr>
                      <a:r>
                        <a:rPr lang="lt-LT" sz="1400" dirty="0">
                          <a:effectLst/>
                          <a:latin typeface="+mn-lt"/>
                          <a:ea typeface="Calibri"/>
                        </a:rPr>
                        <a:t>Priemonė,</a:t>
                      </a:r>
                      <a:r>
                        <a:rPr lang="lt-LT" sz="1400" baseline="0" dirty="0">
                          <a:effectLst/>
                          <a:latin typeface="+mn-lt"/>
                          <a:ea typeface="Calibri"/>
                        </a:rPr>
                        <a:t> veiklos sritis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Intensyvumas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Skirta lėšų iš viso,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Min. projektų skaičius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Max</a:t>
                      </a:r>
                      <a:r>
                        <a:rPr lang="lt-LT" sz="1400" baseline="0" dirty="0">
                          <a:effectLst/>
                          <a:latin typeface="+mn-lt"/>
                        </a:rPr>
                        <a:t> parama projektui,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solidFill>
                            <a:schemeClr val="tx2">
                              <a:lumMod val="75000"/>
                            </a:schemeClr>
                          </a:solidFill>
                          <a:effectLst/>
                          <a:latin typeface="+mn-lt"/>
                          <a:ea typeface="Calibri"/>
                        </a:rPr>
                        <a:t>Rezultatas:</a:t>
                      </a:r>
                    </a:p>
                    <a:p>
                      <a:pPr algn="l">
                        <a:lnSpc>
                          <a:spcPct val="115000"/>
                        </a:lnSpc>
                        <a:spcAft>
                          <a:spcPts val="0"/>
                        </a:spcAft>
                      </a:pPr>
                      <a:r>
                        <a:rPr lang="lt-LT" sz="1400" dirty="0">
                          <a:solidFill>
                            <a:schemeClr val="tx2">
                              <a:lumMod val="75000"/>
                            </a:schemeClr>
                          </a:solidFill>
                          <a:effectLst/>
                          <a:latin typeface="+mn-lt"/>
                          <a:ea typeface="Calibri"/>
                        </a:rPr>
                        <a:t>kiek įvyko kvietimų, kiek gauta projektų</a:t>
                      </a:r>
                    </a:p>
                  </a:txBody>
                  <a:tcPr marL="66877" marR="66877" marT="0" marB="0"/>
                </a:tc>
                <a:extLst>
                  <a:ext uri="{0D108BD9-81ED-4DB2-BD59-A6C34878D82A}">
                    <a16:rowId xmlns:a16="http://schemas.microsoft.com/office/drawing/2014/main" val="10000"/>
                  </a:ext>
                </a:extLst>
              </a:tr>
              <a:tr h="603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dirty="0">
                          <a:effectLst/>
                          <a:latin typeface="+mn-lt"/>
                        </a:rPr>
                        <a:t>1.1. Kultūros ir gamtos paveldas</a:t>
                      </a:r>
                      <a:endParaRPr lang="lt-LT" sz="1400" dirty="0">
                        <a:effectLst/>
                        <a:latin typeface="+mn-lt"/>
                        <a:ea typeface="Calibri"/>
                      </a:endParaRPr>
                    </a:p>
                    <a:p>
                      <a:pPr marL="457200" algn="l">
                        <a:spcAft>
                          <a:spcPts val="0"/>
                        </a:spcAft>
                      </a:pPr>
                      <a:endParaRPr lang="lt-LT" sz="1400" dirty="0">
                        <a:effectLst/>
                        <a:latin typeface="+mn-lt"/>
                        <a:ea typeface="Calibri"/>
                      </a:endParaRPr>
                    </a:p>
                  </a:txBody>
                  <a:tcPr marL="66877" marR="66877" marT="0" marB="0"/>
                </a:tc>
                <a:tc>
                  <a:txBody>
                    <a:bodyPr/>
                    <a:lstStyle/>
                    <a:p>
                      <a:pPr algn="l">
                        <a:spcAft>
                          <a:spcPts val="0"/>
                        </a:spcAft>
                      </a:pPr>
                      <a:endParaRPr lang="lt-LT" sz="1400" dirty="0">
                        <a:effectLst/>
                        <a:latin typeface="+mn-lt"/>
                        <a:ea typeface="Calibri"/>
                      </a:endParaRPr>
                    </a:p>
                  </a:txBody>
                  <a:tcPr marL="66877" marR="66877" marT="0" marB="0"/>
                </a:tc>
                <a:tc>
                  <a:txBody>
                    <a:bodyPr/>
                    <a:lstStyle/>
                    <a:p>
                      <a:pPr algn="ctr">
                        <a:spcAft>
                          <a:spcPts val="0"/>
                        </a:spcAft>
                      </a:pPr>
                      <a:endParaRPr lang="lt-LT" sz="1400" dirty="0">
                        <a:effectLst/>
                        <a:latin typeface="+mn-lt"/>
                        <a:ea typeface="Calibri"/>
                      </a:endParaRPr>
                    </a:p>
                  </a:txBody>
                  <a:tcPr marL="66877" marR="66877" marT="0" marB="0"/>
                </a:tc>
                <a:tc>
                  <a:txBody>
                    <a:bodyPr/>
                    <a:lstStyle/>
                    <a:p>
                      <a:pPr algn="ctr">
                        <a:spcAft>
                          <a:spcPts val="0"/>
                        </a:spcAft>
                      </a:pPr>
                      <a:endParaRPr lang="lt-LT" sz="1400" dirty="0">
                        <a:effectLst/>
                        <a:latin typeface="+mn-lt"/>
                        <a:ea typeface="Calibri"/>
                      </a:endParaRPr>
                    </a:p>
                  </a:txBody>
                  <a:tcPr marL="66877" marR="66877" marT="0" marB="0"/>
                </a:tc>
                <a:tc>
                  <a:txBody>
                    <a:bodyPr/>
                    <a:lstStyle/>
                    <a:p>
                      <a:pPr algn="ctr">
                        <a:spcAft>
                          <a:spcPts val="0"/>
                        </a:spcAft>
                      </a:pPr>
                      <a:endParaRPr lang="lt-LT" sz="1400" dirty="0">
                        <a:effectLst/>
                        <a:latin typeface="+mn-lt"/>
                        <a:ea typeface="Calibri"/>
                      </a:endParaRPr>
                    </a:p>
                  </a:txBody>
                  <a:tcPr marL="66877" marR="66877" marT="0" marB="0"/>
                </a:tc>
                <a:tc>
                  <a:txBody>
                    <a:bodyPr/>
                    <a:lstStyle/>
                    <a:p>
                      <a:pPr algn="ctr">
                        <a:spcAft>
                          <a:spcPts val="0"/>
                        </a:spcAft>
                      </a:pPr>
                      <a:r>
                        <a:rPr lang="lt-LT" sz="1400" dirty="0">
                          <a:solidFill>
                            <a:schemeClr val="tx2">
                              <a:lumMod val="75000"/>
                            </a:schemeClr>
                          </a:solidFill>
                          <a:effectLst/>
                          <a:latin typeface="+mn-lt"/>
                          <a:ea typeface="Calibri"/>
                        </a:rPr>
                        <a:t>Pašauktas 2 kvietimas</a:t>
                      </a:r>
                    </a:p>
                  </a:txBody>
                  <a:tcPr marL="66877" marR="66877" marT="0" marB="0"/>
                </a:tc>
                <a:extLst>
                  <a:ext uri="{0D108BD9-81ED-4DB2-BD59-A6C34878D82A}">
                    <a16:rowId xmlns:a16="http://schemas.microsoft.com/office/drawing/2014/main" val="10001"/>
                  </a:ext>
                </a:extLst>
              </a:tr>
              <a:tr h="603752">
                <a:tc>
                  <a:txBody>
                    <a:bodyPr/>
                    <a:lstStyle/>
                    <a:p>
                      <a:pPr marL="0" algn="l">
                        <a:spcAft>
                          <a:spcPts val="0"/>
                        </a:spcAft>
                      </a:pPr>
                      <a:r>
                        <a:rPr lang="lt-LT" sz="1400" dirty="0">
                          <a:effectLst/>
                          <a:latin typeface="+mn-lt"/>
                        </a:rPr>
                        <a:t>1.1.1. Parama investicijoms į kultūros paveldo objektus ir saugomas teritorijas bei jų įveiklinimą</a:t>
                      </a:r>
                      <a:endParaRPr lang="lt-LT" sz="1400" dirty="0">
                        <a:effectLst/>
                        <a:latin typeface="+mn-lt"/>
                        <a:ea typeface="Calibri"/>
                      </a:endParaRPr>
                    </a:p>
                  </a:txBody>
                  <a:tcPr marL="66877" marR="66877" marT="0" marB="0"/>
                </a:tc>
                <a:tc>
                  <a:txBody>
                    <a:bodyPr/>
                    <a:lstStyle/>
                    <a:p>
                      <a:pPr algn="l">
                        <a:spcAft>
                          <a:spcPts val="0"/>
                        </a:spcAft>
                      </a:pPr>
                      <a:r>
                        <a:rPr lang="lt-LT" sz="1400" dirty="0">
                          <a:effectLst/>
                          <a:latin typeface="+mn-lt"/>
                        </a:rPr>
                        <a:t>80 proc</a:t>
                      </a:r>
                    </a:p>
                    <a:p>
                      <a:pPr algn="l">
                        <a:spcAft>
                          <a:spcPts val="0"/>
                        </a:spcAft>
                      </a:pPr>
                      <a:r>
                        <a:rPr lang="lt-LT" sz="1400" dirty="0">
                          <a:effectLst/>
                          <a:latin typeface="+mn-lt"/>
                        </a:rPr>
                        <a:t> </a:t>
                      </a:r>
                      <a:endParaRPr lang="lt-LT" sz="1400" dirty="0">
                        <a:effectLst/>
                        <a:latin typeface="+mn-lt"/>
                        <a:ea typeface="Calibri"/>
                      </a:endParaRPr>
                    </a:p>
                  </a:txBody>
                  <a:tcPr marL="66877" marR="66877" marT="0" marB="0"/>
                </a:tc>
                <a:tc>
                  <a:txBody>
                    <a:bodyPr/>
                    <a:lstStyle/>
                    <a:p>
                      <a:pPr algn="ctr">
                        <a:spcAft>
                          <a:spcPts val="0"/>
                        </a:spcAft>
                      </a:pPr>
                      <a:r>
                        <a:rPr lang="lt-LT" sz="1400" dirty="0">
                          <a:effectLst/>
                          <a:latin typeface="+mn-lt"/>
                        </a:rPr>
                        <a:t>160 </a:t>
                      </a:r>
                      <a:endParaRPr lang="lt-LT" sz="1400" dirty="0">
                        <a:effectLst/>
                        <a:latin typeface="+mn-lt"/>
                        <a:ea typeface="Calibri"/>
                      </a:endParaRPr>
                    </a:p>
                  </a:txBody>
                  <a:tcPr marL="66877" marR="66877" marT="0" marB="0"/>
                </a:tc>
                <a:tc>
                  <a:txBody>
                    <a:bodyPr/>
                    <a:lstStyle/>
                    <a:p>
                      <a:pPr algn="ctr">
                        <a:spcAft>
                          <a:spcPts val="0"/>
                        </a:spcAft>
                      </a:pPr>
                      <a:r>
                        <a:rPr lang="lt-LT" sz="1400" dirty="0">
                          <a:effectLst/>
                          <a:latin typeface="+mn-lt"/>
                        </a:rPr>
                        <a:t>2</a:t>
                      </a:r>
                    </a:p>
                    <a:p>
                      <a:pPr algn="ctr">
                        <a:spcAft>
                          <a:spcPts val="0"/>
                        </a:spcAft>
                      </a:pPr>
                      <a:r>
                        <a:rPr lang="lt-LT" sz="1400" dirty="0">
                          <a:effectLst/>
                          <a:latin typeface="+mn-lt"/>
                        </a:rPr>
                        <a:t> </a:t>
                      </a:r>
                    </a:p>
                    <a:p>
                      <a:pPr algn="ctr">
                        <a:spcAft>
                          <a:spcPts val="0"/>
                        </a:spcAft>
                      </a:pPr>
                      <a:r>
                        <a:rPr lang="lt-LT" sz="1400" dirty="0">
                          <a:effectLst/>
                          <a:latin typeface="+mn-lt"/>
                        </a:rPr>
                        <a:t> </a:t>
                      </a:r>
                      <a:endParaRPr lang="lt-LT" sz="1400" dirty="0">
                        <a:effectLst/>
                        <a:latin typeface="+mn-lt"/>
                        <a:ea typeface="Calibri"/>
                      </a:endParaRPr>
                    </a:p>
                  </a:txBody>
                  <a:tcPr marL="66877" marR="66877" marT="0" marB="0"/>
                </a:tc>
                <a:tc>
                  <a:txBody>
                    <a:bodyPr/>
                    <a:lstStyle/>
                    <a:p>
                      <a:pPr algn="ctr">
                        <a:spcAft>
                          <a:spcPts val="0"/>
                        </a:spcAft>
                      </a:pPr>
                      <a:r>
                        <a:rPr lang="lt-LT" sz="1400" dirty="0">
                          <a:effectLst/>
                          <a:latin typeface="+mn-lt"/>
                        </a:rPr>
                        <a:t>Iki 80</a:t>
                      </a:r>
                    </a:p>
                    <a:p>
                      <a:pPr algn="ctr">
                        <a:spcAft>
                          <a:spcPts val="0"/>
                        </a:spcAft>
                      </a:pPr>
                      <a:r>
                        <a:rPr lang="lt-LT" sz="1400" dirty="0">
                          <a:effectLst/>
                          <a:latin typeface="+mn-lt"/>
                        </a:rPr>
                        <a:t> </a:t>
                      </a:r>
                    </a:p>
                    <a:p>
                      <a:pPr algn="ctr">
                        <a:spcAft>
                          <a:spcPts val="0"/>
                        </a:spcAft>
                      </a:pPr>
                      <a:r>
                        <a:rPr lang="lt-LT" sz="1400" dirty="0">
                          <a:effectLst/>
                          <a:latin typeface="+mn-lt"/>
                        </a:rPr>
                        <a:t> </a:t>
                      </a:r>
                      <a:endParaRPr lang="lt-LT" sz="1400" dirty="0">
                        <a:effectLst/>
                        <a:latin typeface="+mn-lt"/>
                        <a:ea typeface="Calibri"/>
                      </a:endParaRPr>
                    </a:p>
                  </a:txBody>
                  <a:tcPr marL="66877" marR="66877" marT="0" marB="0"/>
                </a:tc>
                <a:tc>
                  <a:txBody>
                    <a:bodyPr/>
                    <a:lstStyle/>
                    <a:p>
                      <a:pPr algn="ctr">
                        <a:spcAft>
                          <a:spcPts val="0"/>
                        </a:spcAft>
                      </a:pPr>
                      <a:r>
                        <a:rPr lang="lt-LT" sz="1400" dirty="0">
                          <a:solidFill>
                            <a:schemeClr val="tx2">
                              <a:lumMod val="75000"/>
                            </a:schemeClr>
                          </a:solidFill>
                          <a:effectLst/>
                          <a:latin typeface="+mn-lt"/>
                          <a:ea typeface="Calibri"/>
                        </a:rPr>
                        <a:t>0</a:t>
                      </a:r>
                    </a:p>
                  </a:txBody>
                  <a:tcPr marL="66877" marR="66877" marT="0" marB="0"/>
                </a:tc>
                <a:extLst>
                  <a:ext uri="{0D108BD9-81ED-4DB2-BD59-A6C34878D82A}">
                    <a16:rowId xmlns:a16="http://schemas.microsoft.com/office/drawing/2014/main" val="10002"/>
                  </a:ext>
                </a:extLst>
              </a:tr>
            </a:tbl>
          </a:graphicData>
        </a:graphic>
      </p:graphicFrame>
      <p:sp>
        <p:nvSpPr>
          <p:cNvPr id="5" name="Rectangle 4"/>
          <p:cNvSpPr/>
          <p:nvPr/>
        </p:nvSpPr>
        <p:spPr>
          <a:xfrm>
            <a:off x="492617" y="4291821"/>
            <a:ext cx="4231783" cy="2031325"/>
          </a:xfrm>
          <a:prstGeom prst="rect">
            <a:avLst/>
          </a:prstGeom>
        </p:spPr>
        <p:txBody>
          <a:bodyPr wrap="square">
            <a:spAutoFit/>
          </a:bodyPr>
          <a:lstStyle/>
          <a:p>
            <a:r>
              <a:rPr lang="lt-LT" spc="-100" dirty="0">
                <a:solidFill>
                  <a:schemeClr val="tx2"/>
                </a:solidFill>
                <a:latin typeface="+mj-lt"/>
                <a:ea typeface="+mj-ea"/>
                <a:cs typeface="+mj-cs"/>
              </a:rPr>
              <a:t>Sąlygos</a:t>
            </a:r>
          </a:p>
          <a:p>
            <a:pPr marL="285750" indent="-285750">
              <a:buFont typeface="Arial" panose="020B0604020202020204" pitchFamily="34" charset="0"/>
              <a:buChar char="•"/>
            </a:pPr>
            <a:r>
              <a:rPr lang="lt-LT" dirty="0"/>
              <a:t>Paminklai, saugomos teritorijos turi būti oficialiuose registruose</a:t>
            </a:r>
          </a:p>
          <a:p>
            <a:pPr marL="285750" indent="-285750">
              <a:buFont typeface="Arial" panose="020B0604020202020204" pitchFamily="34" charset="0"/>
              <a:buChar char="•"/>
            </a:pPr>
            <a:r>
              <a:rPr lang="lt-LT" dirty="0"/>
              <a:t>Pareiškėjai tik viešieji juridiniai asmenys</a:t>
            </a:r>
          </a:p>
          <a:p>
            <a:pPr marL="285750" indent="-285750">
              <a:buFont typeface="Arial" panose="020B0604020202020204" pitchFamily="34" charset="0"/>
              <a:buChar char="•"/>
            </a:pPr>
            <a:r>
              <a:rPr lang="lt-LT" dirty="0">
                <a:solidFill>
                  <a:schemeClr val="tx2">
                    <a:lumMod val="75000"/>
                  </a:schemeClr>
                </a:solidFill>
              </a:rPr>
              <a:t>Projektų kontrolės laikotarpis –  sumažintas pagal taisykles iki 3 m.</a:t>
            </a:r>
          </a:p>
        </p:txBody>
      </p:sp>
      <p:sp>
        <p:nvSpPr>
          <p:cNvPr id="6" name="Rectangle 5"/>
          <p:cNvSpPr/>
          <p:nvPr/>
        </p:nvSpPr>
        <p:spPr>
          <a:xfrm>
            <a:off x="4960429" y="4278466"/>
            <a:ext cx="3911744" cy="1754326"/>
          </a:xfrm>
          <a:prstGeom prst="rect">
            <a:avLst/>
          </a:prstGeom>
        </p:spPr>
        <p:txBody>
          <a:bodyPr wrap="square">
            <a:spAutoFit/>
          </a:bodyPr>
          <a:lstStyle/>
          <a:p>
            <a:r>
              <a:rPr lang="lt-LT" spc="-100" dirty="0">
                <a:solidFill>
                  <a:schemeClr val="tx2"/>
                </a:solidFill>
                <a:latin typeface="+mj-lt"/>
                <a:ea typeface="+mj-ea"/>
                <a:cs typeface="+mj-cs"/>
              </a:rPr>
              <a:t>VPS kokybės kriterijai (</a:t>
            </a:r>
            <a:r>
              <a:rPr lang="lt-LT" dirty="0"/>
              <a:t>sumažinta pagal taisykles </a:t>
            </a:r>
            <a:r>
              <a:rPr lang="lt-LT" spc="-100" dirty="0">
                <a:solidFill>
                  <a:schemeClr val="tx2"/>
                </a:solidFill>
                <a:latin typeface="+mj-lt"/>
                <a:ea typeface="+mj-ea"/>
                <a:cs typeface="+mj-cs"/>
              </a:rPr>
              <a:t>privalomi 40 balų)</a:t>
            </a:r>
          </a:p>
          <a:p>
            <a:pPr marL="285750" indent="-285750">
              <a:buFont typeface="Arial" panose="020B0604020202020204" pitchFamily="34" charset="0"/>
              <a:buChar char="•"/>
            </a:pPr>
            <a:r>
              <a:rPr lang="lt-LT" dirty="0"/>
              <a:t>Teikia naudą didesnei teritorijai</a:t>
            </a:r>
          </a:p>
          <a:p>
            <a:pPr marL="285750" indent="-285750">
              <a:buFont typeface="Arial" panose="020B0604020202020204" pitchFamily="34" charset="0"/>
              <a:buChar char="•"/>
            </a:pPr>
            <a:r>
              <a:rPr lang="lt-LT" dirty="0"/>
              <a:t>Naujoviškumas</a:t>
            </a:r>
          </a:p>
          <a:p>
            <a:r>
              <a:rPr lang="lt-LT" spc="-100" dirty="0">
                <a:solidFill>
                  <a:schemeClr val="tx2"/>
                </a:solidFill>
                <a:latin typeface="+mj-lt"/>
                <a:ea typeface="+mj-ea"/>
                <a:cs typeface="+mj-cs"/>
              </a:rPr>
              <a:t>+ dar iki 4 kriterijai tvirtinami kvietimams</a:t>
            </a:r>
          </a:p>
          <a:p>
            <a:endParaRPr lang="lt-LT" spc="-100" dirty="0">
              <a:solidFill>
                <a:schemeClr val="tx2"/>
              </a:solidFill>
              <a:latin typeface="+mj-lt"/>
              <a:ea typeface="+mj-ea"/>
              <a:cs typeface="+mj-cs"/>
            </a:endParaRPr>
          </a:p>
        </p:txBody>
      </p:sp>
      <p:sp>
        <p:nvSpPr>
          <p:cNvPr id="7" name="Rectangle 6"/>
          <p:cNvSpPr/>
          <p:nvPr/>
        </p:nvSpPr>
        <p:spPr>
          <a:xfrm>
            <a:off x="4909211" y="4291821"/>
            <a:ext cx="45719"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24600"/>
            <a:ext cx="2914842" cy="450169"/>
          </a:xfrm>
          <a:prstGeom prst="rect">
            <a:avLst/>
          </a:prstGeom>
        </p:spPr>
      </p:pic>
    </p:spTree>
    <p:extLst>
      <p:ext uri="{BB962C8B-B14F-4D97-AF65-F5344CB8AC3E}">
        <p14:creationId xmlns:p14="http://schemas.microsoft.com/office/powerpoint/2010/main" val="463934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lt-LT" dirty="0"/>
              <a:t>I prioriteto 1.2. priemonė </a:t>
            </a:r>
            <a:r>
              <a:rPr lang="lt-LT" sz="2800" dirty="0"/>
              <a:t>(VPS 9 skyrius</a:t>
            </a:r>
            <a:r>
              <a:rPr lang="lt-LT" sz="3100" dirty="0"/>
              <a:t>)</a:t>
            </a:r>
          </a:p>
        </p:txBody>
      </p:sp>
      <p:graphicFrame>
        <p:nvGraphicFramePr>
          <p:cNvPr id="4" name="Table 3"/>
          <p:cNvGraphicFramePr>
            <a:graphicFrameLocks noGrp="1"/>
          </p:cNvGraphicFramePr>
          <p:nvPr>
            <p:extLst>
              <p:ext uri="{D42A27DB-BD31-4B8C-83A1-F6EECF244321}">
                <p14:modId xmlns:p14="http://schemas.microsoft.com/office/powerpoint/2010/main" val="1114883261"/>
              </p:ext>
            </p:extLst>
          </p:nvPr>
        </p:nvGraphicFramePr>
        <p:xfrm>
          <a:off x="121921" y="990600"/>
          <a:ext cx="8945879" cy="3223193"/>
        </p:xfrm>
        <a:graphic>
          <a:graphicData uri="http://schemas.openxmlformats.org/drawingml/2006/table">
            <a:tbl>
              <a:tblPr firstRow="1" firstCol="1" bandRow="1">
                <a:tableStyleId>{5C22544A-7EE6-4342-B048-85BDC9FD1C3A}</a:tableStyleId>
              </a:tblPr>
              <a:tblGrid>
                <a:gridCol w="3135686">
                  <a:extLst>
                    <a:ext uri="{9D8B030D-6E8A-4147-A177-3AD203B41FA5}">
                      <a16:colId xmlns:a16="http://schemas.microsoft.com/office/drawing/2014/main" val="20000"/>
                    </a:ext>
                  </a:extLst>
                </a:gridCol>
                <a:gridCol w="1044409">
                  <a:extLst>
                    <a:ext uri="{9D8B030D-6E8A-4147-A177-3AD203B41FA5}">
                      <a16:colId xmlns:a16="http://schemas.microsoft.com/office/drawing/2014/main" val="20001"/>
                    </a:ext>
                  </a:extLst>
                </a:gridCol>
                <a:gridCol w="1074475">
                  <a:extLst>
                    <a:ext uri="{9D8B030D-6E8A-4147-A177-3AD203B41FA5}">
                      <a16:colId xmlns:a16="http://schemas.microsoft.com/office/drawing/2014/main" val="20002"/>
                    </a:ext>
                  </a:extLst>
                </a:gridCol>
                <a:gridCol w="1137216">
                  <a:extLst>
                    <a:ext uri="{9D8B030D-6E8A-4147-A177-3AD203B41FA5}">
                      <a16:colId xmlns:a16="http://schemas.microsoft.com/office/drawing/2014/main" val="20003"/>
                    </a:ext>
                  </a:extLst>
                </a:gridCol>
                <a:gridCol w="1106293">
                  <a:extLst>
                    <a:ext uri="{9D8B030D-6E8A-4147-A177-3AD203B41FA5}">
                      <a16:colId xmlns:a16="http://schemas.microsoft.com/office/drawing/2014/main" val="20004"/>
                    </a:ext>
                  </a:extLst>
                </a:gridCol>
                <a:gridCol w="1447800">
                  <a:extLst>
                    <a:ext uri="{9D8B030D-6E8A-4147-A177-3AD203B41FA5}">
                      <a16:colId xmlns:a16="http://schemas.microsoft.com/office/drawing/2014/main" val="322404681"/>
                    </a:ext>
                  </a:extLst>
                </a:gridCol>
              </a:tblGrid>
              <a:tr h="11629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dirty="0">
                          <a:effectLst/>
                          <a:latin typeface="+mn-lt"/>
                          <a:ea typeface="Calibri"/>
                        </a:rPr>
                        <a:t>Priemonė,</a:t>
                      </a:r>
                      <a:r>
                        <a:rPr lang="lt-LT" sz="1400" baseline="0" dirty="0">
                          <a:effectLst/>
                          <a:latin typeface="+mn-lt"/>
                          <a:ea typeface="Calibri"/>
                        </a:rPr>
                        <a:t> veiklos sritis</a:t>
                      </a:r>
                      <a:endParaRPr lang="lt-LT" sz="1400" dirty="0">
                        <a:effectLst/>
                        <a:latin typeface="+mn-lt"/>
                        <a:ea typeface="Calibri"/>
                      </a:endParaRPr>
                    </a:p>
                    <a:p>
                      <a:pPr algn="l">
                        <a:spcAft>
                          <a:spcPts val="0"/>
                        </a:spcAft>
                      </a:pPr>
                      <a:endParaRPr lang="lt-LT" sz="1400" dirty="0">
                        <a:effectLst/>
                        <a:latin typeface="Times New Roman"/>
                        <a:ea typeface="Calibri"/>
                      </a:endParaRPr>
                    </a:p>
                  </a:txBody>
                  <a:tcPr marL="66877" marR="66877" marT="0" marB="0"/>
                </a:tc>
                <a:tc>
                  <a:txBody>
                    <a:bodyPr/>
                    <a:lstStyle/>
                    <a:p>
                      <a:pPr algn="l">
                        <a:lnSpc>
                          <a:spcPct val="115000"/>
                        </a:lnSpc>
                        <a:spcAft>
                          <a:spcPts val="0"/>
                        </a:spcAft>
                      </a:pPr>
                      <a:r>
                        <a:rPr lang="lt-LT" sz="1400" dirty="0">
                          <a:effectLst/>
                          <a:latin typeface="+mn-lt"/>
                        </a:rPr>
                        <a:t>Intensyvumas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Skirta lėšų iš viso,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Min. projektų skaičius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Max</a:t>
                      </a:r>
                      <a:r>
                        <a:rPr lang="lt-LT" sz="1400" baseline="0" dirty="0">
                          <a:effectLst/>
                          <a:latin typeface="+mn-lt"/>
                        </a:rPr>
                        <a:t> parama projektui,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solidFill>
                            <a:schemeClr val="tx2">
                              <a:lumMod val="75000"/>
                            </a:schemeClr>
                          </a:solidFill>
                          <a:effectLst/>
                          <a:latin typeface="+mn-lt"/>
                          <a:ea typeface="Calibri"/>
                        </a:rPr>
                        <a:t>Rezultatas:</a:t>
                      </a:r>
                    </a:p>
                    <a:p>
                      <a:pPr algn="l">
                        <a:lnSpc>
                          <a:spcPct val="115000"/>
                        </a:lnSpc>
                        <a:spcAft>
                          <a:spcPts val="0"/>
                        </a:spcAft>
                      </a:pPr>
                      <a:r>
                        <a:rPr lang="lt-LT" sz="1400" dirty="0">
                          <a:solidFill>
                            <a:schemeClr val="tx2">
                              <a:lumMod val="75000"/>
                            </a:schemeClr>
                          </a:solidFill>
                          <a:effectLst/>
                          <a:latin typeface="+mn-lt"/>
                          <a:ea typeface="Calibri"/>
                        </a:rPr>
                        <a:t>kiek įvyko kvietimų, kiek gauta projektų</a:t>
                      </a:r>
                    </a:p>
                  </a:txBody>
                  <a:tcPr marL="66877" marR="66877" marT="0" marB="0"/>
                </a:tc>
                <a:extLst>
                  <a:ext uri="{0D108BD9-81ED-4DB2-BD59-A6C34878D82A}">
                    <a16:rowId xmlns:a16="http://schemas.microsoft.com/office/drawing/2014/main" val="10000"/>
                  </a:ext>
                </a:extLst>
              </a:tr>
              <a:tr h="617287">
                <a:tc>
                  <a:txBody>
                    <a:bodyPr/>
                    <a:lstStyle/>
                    <a:p>
                      <a:pPr algn="l">
                        <a:spcAft>
                          <a:spcPts val="0"/>
                        </a:spcAft>
                      </a:pPr>
                      <a:r>
                        <a:rPr lang="lt-LT" sz="1400" dirty="0">
                          <a:effectLst/>
                        </a:rPr>
                        <a:t>1.2. Pagrindinės paslaugos ir kaimų atnaujinimas</a:t>
                      </a:r>
                    </a:p>
                    <a:p>
                      <a:pPr algn="l">
                        <a:spcAft>
                          <a:spcPts val="0"/>
                        </a:spcAft>
                      </a:pPr>
                      <a:r>
                        <a:rPr lang="lt-LT" sz="1400" dirty="0">
                          <a:effectLst/>
                        </a:rPr>
                        <a:t> </a:t>
                      </a:r>
                      <a:endParaRPr lang="lt-LT" sz="1400" dirty="0">
                        <a:effectLst/>
                        <a:latin typeface="Times New Roman"/>
                        <a:ea typeface="Calibri"/>
                      </a:endParaRPr>
                    </a:p>
                  </a:txBody>
                  <a:tcPr marL="66877" marR="66877" marT="0" marB="0"/>
                </a:tc>
                <a:tc>
                  <a:txBody>
                    <a:bodyPr/>
                    <a:lstStyle/>
                    <a:p>
                      <a:pPr algn="l">
                        <a:spcAft>
                          <a:spcPts val="0"/>
                        </a:spcAft>
                      </a:pPr>
                      <a:r>
                        <a:rPr lang="lt-LT" sz="1400">
                          <a:effectLst/>
                        </a:rPr>
                        <a:t> </a:t>
                      </a:r>
                      <a:endParaRPr lang="lt-LT" sz="1400">
                        <a:effectLst/>
                        <a:latin typeface="Times New Roman"/>
                        <a:ea typeface="Calibri"/>
                      </a:endParaRPr>
                    </a:p>
                  </a:txBody>
                  <a:tcPr marL="66877" marR="66877" marT="0" marB="0"/>
                </a:tc>
                <a:tc>
                  <a:txBody>
                    <a:bodyPr/>
                    <a:lstStyle/>
                    <a:p>
                      <a:pPr algn="ctr">
                        <a:spcAft>
                          <a:spcPts val="0"/>
                        </a:spcAft>
                      </a:pPr>
                      <a:r>
                        <a:rPr lang="lt-LT" sz="1400">
                          <a:effectLst/>
                        </a:rPr>
                        <a:t> </a:t>
                      </a:r>
                      <a:endParaRPr lang="lt-LT" sz="1400">
                        <a:effectLst/>
                        <a:latin typeface="Times New Roman"/>
                        <a:ea typeface="Calibri"/>
                      </a:endParaRPr>
                    </a:p>
                  </a:txBody>
                  <a:tcPr marL="66877" marR="66877" marT="0" marB="0"/>
                </a:tc>
                <a:tc>
                  <a:txBody>
                    <a:bodyPr/>
                    <a:lstStyle/>
                    <a:p>
                      <a:pPr algn="ctr">
                        <a:spcAft>
                          <a:spcPts val="0"/>
                        </a:spcAft>
                      </a:pPr>
                      <a:r>
                        <a:rPr lang="lt-LT" sz="1400">
                          <a:effectLst/>
                        </a:rPr>
                        <a:t> </a:t>
                      </a:r>
                      <a:endParaRPr lang="lt-LT" sz="1400">
                        <a:effectLst/>
                        <a:latin typeface="Times New Roman"/>
                        <a:ea typeface="Calibri"/>
                      </a:endParaRPr>
                    </a:p>
                  </a:txBody>
                  <a:tcPr marL="66877" marR="66877" marT="0" marB="0"/>
                </a:tc>
                <a:tc>
                  <a:txBody>
                    <a:bodyPr/>
                    <a:lstStyle/>
                    <a:p>
                      <a:pPr algn="ctr">
                        <a:spcAft>
                          <a:spcPts val="0"/>
                        </a:spcAft>
                      </a:pPr>
                      <a:r>
                        <a:rPr lang="lt-LT" sz="1400" dirty="0">
                          <a:effectLst/>
                        </a:rPr>
                        <a:t>.</a:t>
                      </a:r>
                      <a:endParaRPr lang="lt-LT" sz="1400" dirty="0">
                        <a:effectLst/>
                        <a:latin typeface="Times New Roman"/>
                        <a:ea typeface="Calibri"/>
                      </a:endParaRPr>
                    </a:p>
                  </a:txBody>
                  <a:tcPr marL="66877" marR="6687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a:solidFill>
                            <a:schemeClr val="tx2">
                              <a:lumMod val="75000"/>
                            </a:schemeClr>
                          </a:solidFill>
                          <a:effectLst/>
                          <a:latin typeface="+mn-lt"/>
                          <a:ea typeface="Calibri"/>
                        </a:rPr>
                        <a:t>Vyko 1 kvietimas</a:t>
                      </a:r>
                    </a:p>
                    <a:p>
                      <a:pPr algn="ctr">
                        <a:spcAft>
                          <a:spcPts val="0"/>
                        </a:spcAft>
                      </a:pPr>
                      <a:endParaRPr lang="lt-LT" sz="1400" dirty="0">
                        <a:solidFill>
                          <a:schemeClr val="tx2">
                            <a:lumMod val="75000"/>
                          </a:schemeClr>
                        </a:solidFill>
                        <a:effectLst/>
                        <a:latin typeface="Times New Roman"/>
                        <a:ea typeface="Calibri"/>
                      </a:endParaRPr>
                    </a:p>
                  </a:txBody>
                  <a:tcPr marL="66877" marR="66877" marT="0" marB="0"/>
                </a:tc>
                <a:extLst>
                  <a:ext uri="{0D108BD9-81ED-4DB2-BD59-A6C34878D82A}">
                    <a16:rowId xmlns:a16="http://schemas.microsoft.com/office/drawing/2014/main" val="10001"/>
                  </a:ext>
                </a:extLst>
              </a:tr>
              <a:tr h="1420127">
                <a:tc>
                  <a:txBody>
                    <a:bodyPr/>
                    <a:lstStyle/>
                    <a:p>
                      <a:pPr algn="l">
                        <a:spcAft>
                          <a:spcPts val="0"/>
                        </a:spcAft>
                      </a:pPr>
                      <a:r>
                        <a:rPr lang="lt-LT" sz="1400" dirty="0">
                          <a:effectLst/>
                        </a:rPr>
                        <a:t>1.2.1. Parama investicijoms į socialinę, kultūrinę, aktyvaus laisvalaikio, turizmo infrastruktūrą ir paslaugas, kurios organizuojamos apjungiant vietos savanorių iniciatyvas</a:t>
                      </a:r>
                      <a:endParaRPr lang="lt-LT" sz="1400" dirty="0">
                        <a:effectLst/>
                        <a:latin typeface="Times New Roman"/>
                        <a:ea typeface="Calibri"/>
                      </a:endParaRPr>
                    </a:p>
                  </a:txBody>
                  <a:tcPr marL="66877" marR="66877" marT="0" marB="0"/>
                </a:tc>
                <a:tc>
                  <a:txBody>
                    <a:bodyPr/>
                    <a:lstStyle/>
                    <a:p>
                      <a:pPr algn="l">
                        <a:spcAft>
                          <a:spcPts val="0"/>
                        </a:spcAft>
                      </a:pPr>
                      <a:r>
                        <a:rPr lang="lt-LT" sz="1400" dirty="0">
                          <a:effectLst/>
                        </a:rPr>
                        <a:t>80 proc </a:t>
                      </a:r>
                    </a:p>
                    <a:p>
                      <a:pPr algn="l">
                        <a:spcAft>
                          <a:spcPts val="0"/>
                        </a:spcAft>
                      </a:pPr>
                      <a:r>
                        <a:rPr lang="lt-LT" sz="1400" dirty="0">
                          <a:effectLst/>
                        </a:rPr>
                        <a:t> </a:t>
                      </a:r>
                      <a:endParaRPr lang="lt-LT" sz="1400" dirty="0">
                        <a:effectLst/>
                        <a:latin typeface="Times New Roman"/>
                        <a:ea typeface="Calibri"/>
                      </a:endParaRPr>
                    </a:p>
                  </a:txBody>
                  <a:tcPr marL="66877" marR="66877" marT="0" marB="0"/>
                </a:tc>
                <a:tc>
                  <a:txBody>
                    <a:bodyPr/>
                    <a:lstStyle/>
                    <a:p>
                      <a:pPr algn="ctr">
                        <a:spcAft>
                          <a:spcPts val="0"/>
                        </a:spcAft>
                      </a:pPr>
                      <a:r>
                        <a:rPr lang="lt-LT" sz="1400" dirty="0">
                          <a:effectLst/>
                        </a:rPr>
                        <a:t>160</a:t>
                      </a:r>
                      <a:endParaRPr lang="lt-LT" sz="1400" dirty="0">
                        <a:effectLst/>
                        <a:latin typeface="Times New Roman"/>
                        <a:ea typeface="Calibri"/>
                      </a:endParaRPr>
                    </a:p>
                  </a:txBody>
                  <a:tcPr marL="66877" marR="66877" marT="0" marB="0"/>
                </a:tc>
                <a:tc>
                  <a:txBody>
                    <a:bodyPr/>
                    <a:lstStyle/>
                    <a:p>
                      <a:pPr algn="ctr">
                        <a:spcAft>
                          <a:spcPts val="0"/>
                        </a:spcAft>
                      </a:pPr>
                      <a:r>
                        <a:rPr lang="lt-LT" sz="1400" dirty="0">
                          <a:effectLst/>
                        </a:rPr>
                        <a:t>4</a:t>
                      </a:r>
                    </a:p>
                    <a:p>
                      <a:pPr algn="ctr">
                        <a:spcAft>
                          <a:spcPts val="0"/>
                        </a:spcAft>
                      </a:pPr>
                      <a:r>
                        <a:rPr lang="lt-LT" sz="1400" dirty="0">
                          <a:effectLst/>
                        </a:rPr>
                        <a:t> </a:t>
                      </a:r>
                      <a:endParaRPr lang="lt-LT" sz="1400" dirty="0">
                        <a:effectLst/>
                        <a:latin typeface="Times New Roman"/>
                        <a:ea typeface="Calibri"/>
                      </a:endParaRPr>
                    </a:p>
                  </a:txBody>
                  <a:tcPr marL="66877" marR="66877" marT="0" marB="0"/>
                </a:tc>
                <a:tc>
                  <a:txBody>
                    <a:bodyPr/>
                    <a:lstStyle/>
                    <a:p>
                      <a:pPr algn="ctr">
                        <a:spcAft>
                          <a:spcPts val="0"/>
                        </a:spcAft>
                      </a:pPr>
                      <a:r>
                        <a:rPr lang="lt-LT" sz="1400" dirty="0">
                          <a:effectLst/>
                        </a:rPr>
                        <a:t>Iki 40 (10)</a:t>
                      </a:r>
                    </a:p>
                    <a:p>
                      <a:pPr algn="ctr">
                        <a:spcAft>
                          <a:spcPts val="0"/>
                        </a:spcAft>
                      </a:pPr>
                      <a:r>
                        <a:rPr lang="lt-LT" sz="1400" dirty="0">
                          <a:effectLst/>
                        </a:rPr>
                        <a:t> </a:t>
                      </a:r>
                    </a:p>
                    <a:p>
                      <a:pPr algn="ctr">
                        <a:spcAft>
                          <a:spcPts val="0"/>
                        </a:spcAft>
                      </a:pPr>
                      <a:r>
                        <a:rPr lang="lt-LT" sz="1400" dirty="0">
                          <a:effectLst/>
                        </a:rPr>
                        <a:t> </a:t>
                      </a:r>
                    </a:p>
                    <a:p>
                      <a:pPr algn="ctr">
                        <a:spcAft>
                          <a:spcPts val="0"/>
                        </a:spcAft>
                      </a:pPr>
                      <a:r>
                        <a:rPr lang="lt-LT" sz="1400" dirty="0">
                          <a:effectLst/>
                        </a:rPr>
                        <a:t> </a:t>
                      </a:r>
                      <a:endParaRPr lang="lt-LT" sz="1400" dirty="0">
                        <a:effectLst/>
                        <a:latin typeface="Times New Roman"/>
                        <a:ea typeface="Calibri"/>
                      </a:endParaRPr>
                    </a:p>
                  </a:txBody>
                  <a:tcPr marL="66877" marR="66877" marT="0" marB="0"/>
                </a:tc>
                <a:tc>
                  <a:txBody>
                    <a:bodyPr/>
                    <a:lstStyle/>
                    <a:p>
                      <a:pPr algn="ctr">
                        <a:spcAft>
                          <a:spcPts val="0"/>
                        </a:spcAft>
                      </a:pPr>
                      <a:r>
                        <a:rPr lang="lt-LT" sz="1400" dirty="0">
                          <a:solidFill>
                            <a:schemeClr val="tx2">
                              <a:lumMod val="75000"/>
                            </a:schemeClr>
                          </a:solidFill>
                          <a:effectLst/>
                          <a:latin typeface="Times New Roman"/>
                          <a:ea typeface="Calibri"/>
                        </a:rPr>
                        <a:t>2 (rezervuota 64,7 tūkst. Eur)</a:t>
                      </a:r>
                    </a:p>
                  </a:txBody>
                  <a:tcPr marL="66877" marR="66877" marT="0" marB="0"/>
                </a:tc>
                <a:extLst>
                  <a:ext uri="{0D108BD9-81ED-4DB2-BD59-A6C34878D82A}">
                    <a16:rowId xmlns:a16="http://schemas.microsoft.com/office/drawing/2014/main" val="10002"/>
                  </a:ext>
                </a:extLst>
              </a:tr>
            </a:tbl>
          </a:graphicData>
        </a:graphic>
      </p:graphicFrame>
      <p:sp>
        <p:nvSpPr>
          <p:cNvPr id="5" name="Rectangle 4"/>
          <p:cNvSpPr/>
          <p:nvPr/>
        </p:nvSpPr>
        <p:spPr>
          <a:xfrm>
            <a:off x="121921" y="4267200"/>
            <a:ext cx="4602479" cy="2031325"/>
          </a:xfrm>
          <a:prstGeom prst="rect">
            <a:avLst/>
          </a:prstGeom>
        </p:spPr>
        <p:txBody>
          <a:bodyPr wrap="square">
            <a:spAutoFit/>
          </a:bodyPr>
          <a:lstStyle/>
          <a:p>
            <a:r>
              <a:rPr lang="lt-LT" spc="-100" dirty="0">
                <a:solidFill>
                  <a:schemeClr val="tx2"/>
                </a:solidFill>
                <a:latin typeface="+mj-lt"/>
                <a:ea typeface="+mj-ea"/>
                <a:cs typeface="+mj-cs"/>
              </a:rPr>
              <a:t>Sąlygos</a:t>
            </a:r>
          </a:p>
          <a:p>
            <a:pPr marL="285750" indent="-285750">
              <a:buFont typeface="Arial" panose="020B0604020202020204" pitchFamily="34" charset="0"/>
              <a:buChar char="•"/>
            </a:pPr>
            <a:r>
              <a:rPr lang="lt-LT" dirty="0"/>
              <a:t>Reikiamos kompetencijos vykdyti projektu suplanuotas veiklas</a:t>
            </a:r>
          </a:p>
          <a:p>
            <a:pPr marL="285750" indent="-285750">
              <a:buFont typeface="Arial" panose="020B0604020202020204" pitchFamily="34" charset="0"/>
              <a:buChar char="•"/>
            </a:pPr>
            <a:r>
              <a:rPr lang="lt-LT" dirty="0"/>
              <a:t>Pareiškėjai tik viešieji juridiniai asmenys</a:t>
            </a:r>
          </a:p>
          <a:p>
            <a:pPr marL="285750" indent="-285750">
              <a:buFont typeface="Arial" panose="020B0604020202020204" pitchFamily="34" charset="0"/>
              <a:buChar char="•"/>
            </a:pPr>
            <a:r>
              <a:rPr lang="lt-LT" dirty="0">
                <a:solidFill>
                  <a:schemeClr val="tx2">
                    <a:lumMod val="75000"/>
                  </a:schemeClr>
                </a:solidFill>
              </a:rPr>
              <a:t>Projektų kontrolės laikotarpis – sumažintas pagal taisykles iki 3 m.</a:t>
            </a:r>
          </a:p>
          <a:p>
            <a:r>
              <a:rPr lang="lt-LT" spc="-100" dirty="0">
                <a:solidFill>
                  <a:schemeClr val="tx2"/>
                </a:solidFill>
              </a:rPr>
              <a:t>+ </a:t>
            </a:r>
            <a:r>
              <a:rPr lang="lt-LT" spc="-100" dirty="0">
                <a:solidFill>
                  <a:schemeClr val="tx2">
                    <a:lumMod val="75000"/>
                  </a:schemeClr>
                </a:solidFill>
              </a:rPr>
              <a:t>sąsaja su tvaria savanoryste</a:t>
            </a:r>
            <a:endParaRPr lang="lt-LT" dirty="0">
              <a:solidFill>
                <a:schemeClr val="tx2">
                  <a:lumMod val="75000"/>
                </a:schemeClr>
              </a:solidFill>
            </a:endParaRPr>
          </a:p>
        </p:txBody>
      </p:sp>
      <p:sp>
        <p:nvSpPr>
          <p:cNvPr id="6" name="Rectangle 5"/>
          <p:cNvSpPr/>
          <p:nvPr/>
        </p:nvSpPr>
        <p:spPr>
          <a:xfrm>
            <a:off x="4954930" y="4267200"/>
            <a:ext cx="3960470" cy="2308324"/>
          </a:xfrm>
          <a:prstGeom prst="rect">
            <a:avLst/>
          </a:prstGeom>
        </p:spPr>
        <p:txBody>
          <a:bodyPr wrap="square">
            <a:spAutoFit/>
          </a:bodyPr>
          <a:lstStyle/>
          <a:p>
            <a:r>
              <a:rPr lang="lt-LT" spc="-100" dirty="0">
                <a:solidFill>
                  <a:schemeClr val="tx2"/>
                </a:solidFill>
                <a:latin typeface="+mj-lt"/>
                <a:ea typeface="+mj-ea"/>
                <a:cs typeface="+mj-cs"/>
              </a:rPr>
              <a:t>VPS kokybės kriterijai (</a:t>
            </a:r>
            <a:r>
              <a:rPr lang="lt-LT" dirty="0"/>
              <a:t>sumažintas pagal taisykles </a:t>
            </a:r>
            <a:r>
              <a:rPr lang="lt-LT" spc="-100" dirty="0">
                <a:solidFill>
                  <a:schemeClr val="tx2"/>
                </a:solidFill>
              </a:rPr>
              <a:t>privalomi 40 balų) </a:t>
            </a:r>
          </a:p>
          <a:p>
            <a:pPr marL="285750" indent="-285750">
              <a:buFont typeface="Arial" panose="020B0604020202020204" pitchFamily="34" charset="0"/>
              <a:buChar char="•"/>
            </a:pPr>
            <a:r>
              <a:rPr lang="lt-LT" dirty="0"/>
              <a:t>Patirtis darbo su savanoriais</a:t>
            </a:r>
          </a:p>
          <a:p>
            <a:pPr marL="285750" indent="-285750">
              <a:buFont typeface="Arial" panose="020B0604020202020204" pitchFamily="34" charset="0"/>
              <a:buChar char="•"/>
            </a:pPr>
            <a:r>
              <a:rPr lang="lt-LT" dirty="0"/>
              <a:t>Įtrauktos suinteresuotos gyventojų grupės</a:t>
            </a:r>
          </a:p>
          <a:p>
            <a:pPr marL="285750" indent="-285750">
              <a:buFont typeface="Arial" panose="020B0604020202020204" pitchFamily="34" charset="0"/>
              <a:buChar char="•"/>
            </a:pPr>
            <a:r>
              <a:rPr lang="lt-LT" dirty="0"/>
              <a:t>Naujoviškumas</a:t>
            </a:r>
          </a:p>
          <a:p>
            <a:r>
              <a:rPr lang="lt-LT" spc="-100" dirty="0">
                <a:solidFill>
                  <a:schemeClr val="tx2"/>
                </a:solidFill>
                <a:latin typeface="+mj-lt"/>
                <a:ea typeface="+mj-ea"/>
                <a:cs typeface="+mj-cs"/>
              </a:rPr>
              <a:t>+ dar iki 3 kriterijų tvirtinami atskirai kvietimams.</a:t>
            </a:r>
          </a:p>
        </p:txBody>
      </p:sp>
      <p:sp>
        <p:nvSpPr>
          <p:cNvPr id="7" name="Rectangle 6"/>
          <p:cNvSpPr/>
          <p:nvPr/>
        </p:nvSpPr>
        <p:spPr>
          <a:xfrm>
            <a:off x="4648200" y="4343400"/>
            <a:ext cx="45719"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1" y="6370124"/>
            <a:ext cx="2914842" cy="450169"/>
          </a:xfrm>
          <a:prstGeom prst="rect">
            <a:avLst/>
          </a:prstGeom>
        </p:spPr>
      </p:pic>
    </p:spTree>
    <p:extLst>
      <p:ext uri="{BB962C8B-B14F-4D97-AF65-F5344CB8AC3E}">
        <p14:creationId xmlns:p14="http://schemas.microsoft.com/office/powerpoint/2010/main" val="52185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lt-LT" dirty="0"/>
              <a:t>I prioriteto 1.2. priemonė </a:t>
            </a:r>
            <a:r>
              <a:rPr lang="lt-LT" sz="2800" dirty="0"/>
              <a:t>(VPS 9 skyrius</a:t>
            </a:r>
            <a:r>
              <a:rPr lang="lt-LT" sz="3100" dirty="0"/>
              <a:t>)</a:t>
            </a:r>
          </a:p>
        </p:txBody>
      </p:sp>
      <p:sp>
        <p:nvSpPr>
          <p:cNvPr id="5" name="Rectangle 4"/>
          <p:cNvSpPr/>
          <p:nvPr/>
        </p:nvSpPr>
        <p:spPr>
          <a:xfrm>
            <a:off x="461910" y="1219200"/>
            <a:ext cx="8224890" cy="5232202"/>
          </a:xfrm>
          <a:prstGeom prst="rect">
            <a:avLst/>
          </a:prstGeom>
        </p:spPr>
        <p:txBody>
          <a:bodyPr wrap="square">
            <a:spAutoFit/>
          </a:bodyPr>
          <a:lstStyle/>
          <a:p>
            <a:r>
              <a:rPr lang="lt-LT" dirty="0"/>
              <a:t>Parama investicijoms į socialinę, kultūrinę, aktyvaus laisvalaikio, turizmo infrastruktūrą ir paslaugas, kurios organizuojamos apjungiant vietos savanorių iniciatyvas. </a:t>
            </a:r>
            <a:r>
              <a:rPr lang="lt-LT" spc="-100" dirty="0">
                <a:solidFill>
                  <a:schemeClr val="tx2"/>
                </a:solidFill>
                <a:latin typeface="+mj-lt"/>
                <a:ea typeface="+mj-ea"/>
                <a:cs typeface="+mj-cs"/>
              </a:rPr>
              <a:t>Priemonės aprašymas </a:t>
            </a:r>
          </a:p>
          <a:p>
            <a:r>
              <a:rPr lang="lt-LT" sz="1600" dirty="0"/>
              <a:t>Parama skiriama Rokiškio r. VVG teritorijoje paslaugoms kurti ir gaivinti, turizmui į kaimą aktyvinti, siekiant vystyti kaimo vietoves, daryti jas patogias gyvenantiems ir  patrauklias aplankantiems, aktyvinant savanoriškos veiklos iniciatyvas ir užtikrinant jų tvarumą. Remiamos projektų idėjos, susijusios su: </a:t>
            </a:r>
          </a:p>
          <a:p>
            <a:pPr marL="285750" lvl="0" indent="-285750">
              <a:buFont typeface="Arial" panose="020B0604020202020204" pitchFamily="34" charset="0"/>
              <a:buChar char="•"/>
            </a:pPr>
            <a:r>
              <a:rPr lang="lt-LT" sz="1600" dirty="0"/>
              <a:t>paslaugų organizavimu (pavežėjimas, vaikų ir senelių priežiūra, pagalba namuose vienišiems paramos reikalingiems žmonėms, socialinės atskirties grupių užimtumo organizavimas (siekiant juos integruoti į bendruomenę bei sugrąžinti į darbo rinką) ir kt.) ir joms reikalingų įrangos, įrenginių, technikos, mechanizmų, baldų, kitos įrangos, technologijų ir priemonių įsigijimu, patalpų įrengimu; </a:t>
            </a:r>
          </a:p>
          <a:p>
            <a:pPr marL="285750" lvl="0" indent="-285750">
              <a:buFont typeface="Arial" panose="020B0604020202020204" pitchFamily="34" charset="0"/>
              <a:buChar char="•"/>
            </a:pPr>
            <a:r>
              <a:rPr lang="lt-LT" sz="1600" dirty="0"/>
              <a:t>turizmo traukos objektais, jų kūrimu ar (arba) įveiklinimu (aktyvaus laisvalaikio, kultūros savitumo, tradicijų, tyriamosios veiklos ir pažinimo, kt.)</a:t>
            </a:r>
          </a:p>
          <a:p>
            <a:r>
              <a:rPr lang="lt-LT" sz="1600" dirty="0"/>
              <a:t>Ypatingas dėmesys skiriamas jaunų žmonių (iki 40 m) ir pensinio amžiaus žmonių, kaip labiausiai suintersuotų ir siekiamų išlaikyti teritorijoje gyventojų grupių, poreikiams.</a:t>
            </a:r>
          </a:p>
          <a:p>
            <a:r>
              <a:rPr lang="lt-LT" sz="1600" i="1" dirty="0"/>
              <a:t> </a:t>
            </a:r>
            <a:endParaRPr lang="lt-LT" sz="1600" dirty="0"/>
          </a:p>
          <a:p>
            <a:r>
              <a:rPr lang="lt-LT" sz="1600" dirty="0">
                <a:solidFill>
                  <a:schemeClr val="tx2">
                    <a:lumMod val="75000"/>
                  </a:schemeClr>
                </a:solidFill>
              </a:rPr>
              <a:t>Per priemonę suplanuota minimaliai įgyvendinti bent </a:t>
            </a:r>
            <a:r>
              <a:rPr lang="lt-LT" sz="2800" dirty="0">
                <a:solidFill>
                  <a:schemeClr val="tx2">
                    <a:lumMod val="75000"/>
                  </a:schemeClr>
                </a:solidFill>
              </a:rPr>
              <a:t>4 </a:t>
            </a:r>
            <a:r>
              <a:rPr lang="lt-LT" sz="1600" dirty="0">
                <a:solidFill>
                  <a:schemeClr val="tx2">
                    <a:lumMod val="75000"/>
                  </a:schemeClr>
                </a:solidFill>
              </a:rPr>
              <a:t>projektus, privaloma užtikrinti </a:t>
            </a:r>
            <a:r>
              <a:rPr lang="lt-LT" sz="2800" dirty="0">
                <a:solidFill>
                  <a:schemeClr val="tx2">
                    <a:lumMod val="75000"/>
                  </a:schemeClr>
                </a:solidFill>
              </a:rPr>
              <a:t>nuolatinė tvari savanorių veikla</a:t>
            </a:r>
            <a:r>
              <a:rPr lang="lt-LT" sz="1600" dirty="0">
                <a:solidFill>
                  <a:schemeClr val="tx2">
                    <a:lumMod val="75000"/>
                  </a:schemeClr>
                </a:solidFill>
              </a:rPr>
              <a: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5" y="6328115"/>
            <a:ext cx="2914842" cy="450169"/>
          </a:xfrm>
          <a:prstGeom prst="rect">
            <a:avLst/>
          </a:prstGeom>
        </p:spPr>
      </p:pic>
    </p:spTree>
    <p:extLst>
      <p:ext uri="{BB962C8B-B14F-4D97-AF65-F5344CB8AC3E}">
        <p14:creationId xmlns:p14="http://schemas.microsoft.com/office/powerpoint/2010/main" val="3733281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II prioriteto 2.1. priemonė </a:t>
            </a:r>
            <a:r>
              <a:rPr lang="lt-LT" sz="3100" dirty="0"/>
              <a:t>(VPS 9 skyrius)</a:t>
            </a:r>
          </a:p>
        </p:txBody>
      </p:sp>
      <p:graphicFrame>
        <p:nvGraphicFramePr>
          <p:cNvPr id="3" name="Table 2"/>
          <p:cNvGraphicFramePr>
            <a:graphicFrameLocks noGrp="1"/>
          </p:cNvGraphicFramePr>
          <p:nvPr>
            <p:extLst>
              <p:ext uri="{D42A27DB-BD31-4B8C-83A1-F6EECF244321}">
                <p14:modId xmlns:p14="http://schemas.microsoft.com/office/powerpoint/2010/main" val="1215495213"/>
              </p:ext>
            </p:extLst>
          </p:nvPr>
        </p:nvGraphicFramePr>
        <p:xfrm>
          <a:off x="76199" y="1447800"/>
          <a:ext cx="8976362" cy="2272729"/>
        </p:xfrm>
        <a:graphic>
          <a:graphicData uri="http://schemas.openxmlformats.org/drawingml/2006/table">
            <a:tbl>
              <a:tblPr firstRow="1" firstCol="1" bandRow="1">
                <a:tableStyleId>{5C22544A-7EE6-4342-B048-85BDC9FD1C3A}</a:tableStyleId>
              </a:tblPr>
              <a:tblGrid>
                <a:gridCol w="3146370">
                  <a:extLst>
                    <a:ext uri="{9D8B030D-6E8A-4147-A177-3AD203B41FA5}">
                      <a16:colId xmlns:a16="http://schemas.microsoft.com/office/drawing/2014/main" val="20000"/>
                    </a:ext>
                  </a:extLst>
                </a:gridCol>
                <a:gridCol w="1047968">
                  <a:extLst>
                    <a:ext uri="{9D8B030D-6E8A-4147-A177-3AD203B41FA5}">
                      <a16:colId xmlns:a16="http://schemas.microsoft.com/office/drawing/2014/main" val="20001"/>
                    </a:ext>
                  </a:extLst>
                </a:gridCol>
                <a:gridCol w="937006">
                  <a:extLst>
                    <a:ext uri="{9D8B030D-6E8A-4147-A177-3AD203B41FA5}">
                      <a16:colId xmlns:a16="http://schemas.microsoft.com/office/drawing/2014/main" val="20002"/>
                    </a:ext>
                  </a:extLst>
                </a:gridCol>
                <a:gridCol w="1282220">
                  <a:extLst>
                    <a:ext uri="{9D8B030D-6E8A-4147-A177-3AD203B41FA5}">
                      <a16:colId xmlns:a16="http://schemas.microsoft.com/office/drawing/2014/main" val="20003"/>
                    </a:ext>
                  </a:extLst>
                </a:gridCol>
                <a:gridCol w="1281399">
                  <a:extLst>
                    <a:ext uri="{9D8B030D-6E8A-4147-A177-3AD203B41FA5}">
                      <a16:colId xmlns:a16="http://schemas.microsoft.com/office/drawing/2014/main" val="20004"/>
                    </a:ext>
                  </a:extLst>
                </a:gridCol>
                <a:gridCol w="1281399">
                  <a:extLst>
                    <a:ext uri="{9D8B030D-6E8A-4147-A177-3AD203B41FA5}">
                      <a16:colId xmlns:a16="http://schemas.microsoft.com/office/drawing/2014/main" val="270956337"/>
                    </a:ext>
                  </a:extLst>
                </a:gridCol>
              </a:tblGrid>
              <a:tr h="304741">
                <a:tc>
                  <a:txBody>
                    <a:bodyPr/>
                    <a:lstStyle/>
                    <a:p>
                      <a:pPr algn="l">
                        <a:spcAft>
                          <a:spcPts val="0"/>
                        </a:spcAft>
                      </a:pPr>
                      <a:r>
                        <a:rPr lang="lt-LT" sz="1400" dirty="0">
                          <a:effectLst/>
                        </a:rPr>
                        <a:t>2.1.  Vietos projektų pareiškėjų ir vykdytojų mokymas, įgūdžių įgijimas</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a:effectLst/>
                          <a:latin typeface="+mn-lt"/>
                        </a:rPr>
                        <a:t>Intensyvumas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Skirta lėšų iš viso,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Min. projektų skaičius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Max</a:t>
                      </a:r>
                      <a:r>
                        <a:rPr lang="lt-LT" sz="1400" baseline="0" dirty="0">
                          <a:effectLst/>
                          <a:latin typeface="+mn-lt"/>
                        </a:rPr>
                        <a:t> parama projektui,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solidFill>
                            <a:schemeClr val="tx2">
                              <a:lumMod val="75000"/>
                            </a:schemeClr>
                          </a:solidFill>
                          <a:effectLst/>
                          <a:latin typeface="+mn-lt"/>
                          <a:ea typeface="Calibri"/>
                        </a:rPr>
                        <a:t>Rezultatas:</a:t>
                      </a:r>
                    </a:p>
                    <a:p>
                      <a:pPr algn="l">
                        <a:lnSpc>
                          <a:spcPct val="115000"/>
                        </a:lnSpc>
                        <a:spcAft>
                          <a:spcPts val="0"/>
                        </a:spcAft>
                      </a:pPr>
                      <a:r>
                        <a:rPr lang="lt-LT" sz="1400" dirty="0">
                          <a:solidFill>
                            <a:schemeClr val="tx2">
                              <a:lumMod val="75000"/>
                            </a:schemeClr>
                          </a:solidFill>
                          <a:effectLst/>
                          <a:latin typeface="+mn-lt"/>
                          <a:ea typeface="Calibri"/>
                        </a:rPr>
                        <a:t>kiek įvyko kvietimų, kiek gauta projektų</a:t>
                      </a:r>
                    </a:p>
                  </a:txBody>
                  <a:tcPr marL="66877" marR="66877" marT="0" marB="0"/>
                </a:tc>
                <a:extLst>
                  <a:ext uri="{0D108BD9-81ED-4DB2-BD59-A6C34878D82A}">
                    <a16:rowId xmlns:a16="http://schemas.microsoft.com/office/drawing/2014/main" val="10000"/>
                  </a:ext>
                </a:extLst>
              </a:tr>
              <a:tr h="447060">
                <a:tc>
                  <a:txBody>
                    <a:bodyPr/>
                    <a:lstStyle/>
                    <a:p>
                      <a:pPr algn="l">
                        <a:spcAft>
                          <a:spcPts val="0"/>
                        </a:spcAft>
                      </a:pPr>
                      <a:r>
                        <a:rPr lang="lt-LT" sz="1400">
                          <a:effectLst/>
                        </a:rPr>
                        <a:t>2.1.1. Parama mokymams, kurie skirti suteikti įgūdžiams ir patobulinti kompetencijas versle</a:t>
                      </a:r>
                      <a:endParaRPr lang="lt-LT" sz="1400">
                        <a:effectLst/>
                        <a:latin typeface="Times New Roman"/>
                        <a:ea typeface="Calibri"/>
                      </a:endParaRPr>
                    </a:p>
                  </a:txBody>
                  <a:tcPr marL="57139" marR="57139" marT="0" marB="0"/>
                </a:tc>
                <a:tc>
                  <a:txBody>
                    <a:bodyPr/>
                    <a:lstStyle/>
                    <a:p>
                      <a:pPr algn="l">
                        <a:spcAft>
                          <a:spcPts val="0"/>
                        </a:spcAft>
                      </a:pPr>
                      <a:r>
                        <a:rPr lang="lt-LT" sz="1400" dirty="0">
                          <a:effectLst/>
                        </a:rPr>
                        <a:t>80 proc.</a:t>
                      </a:r>
                      <a:endParaRPr lang="lt-LT" sz="1400" dirty="0">
                        <a:effectLst/>
                        <a:latin typeface="Times New Roman"/>
                        <a:ea typeface="Calibri"/>
                      </a:endParaRPr>
                    </a:p>
                  </a:txBody>
                  <a:tcPr marL="57139" marR="57139" marT="0" marB="0"/>
                </a:tc>
                <a:tc>
                  <a:txBody>
                    <a:bodyPr/>
                    <a:lstStyle/>
                    <a:p>
                      <a:pPr algn="ctr">
                        <a:spcAft>
                          <a:spcPts val="0"/>
                        </a:spcAft>
                      </a:pPr>
                      <a:r>
                        <a:rPr lang="lt-LT" sz="1400">
                          <a:effectLst/>
                        </a:rPr>
                        <a:t>18</a:t>
                      </a:r>
                      <a:endParaRPr lang="lt-LT" sz="1400">
                        <a:effectLst/>
                        <a:latin typeface="Times New Roman"/>
                        <a:ea typeface="Calibri"/>
                      </a:endParaRPr>
                    </a:p>
                  </a:txBody>
                  <a:tcPr marL="57139" marR="57139" marT="0" marB="0"/>
                </a:tc>
                <a:tc>
                  <a:txBody>
                    <a:bodyPr/>
                    <a:lstStyle/>
                    <a:p>
                      <a:pPr algn="ctr">
                        <a:spcAft>
                          <a:spcPts val="0"/>
                        </a:spcAft>
                      </a:pPr>
                      <a:r>
                        <a:rPr lang="lt-LT" sz="1400" dirty="0">
                          <a:effectLst/>
                        </a:rPr>
                        <a:t>2</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Iki 9</a:t>
                      </a:r>
                    </a:p>
                    <a:p>
                      <a:pPr algn="ctr">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solidFill>
                            <a:schemeClr val="tx2">
                              <a:lumMod val="75000"/>
                            </a:schemeClr>
                          </a:solidFill>
                          <a:effectLst/>
                          <a:latin typeface="+mj-lt"/>
                          <a:ea typeface="Calibri"/>
                        </a:rPr>
                        <a:t>Vyko 1 kvietimas</a:t>
                      </a:r>
                    </a:p>
                    <a:p>
                      <a:pPr algn="ctr">
                        <a:spcAft>
                          <a:spcPts val="0"/>
                        </a:spcAft>
                      </a:pPr>
                      <a:r>
                        <a:rPr lang="lt-LT" sz="1400" dirty="0">
                          <a:solidFill>
                            <a:schemeClr val="tx2">
                              <a:lumMod val="75000"/>
                            </a:schemeClr>
                          </a:solidFill>
                          <a:effectLst/>
                          <a:latin typeface="+mj-lt"/>
                          <a:ea typeface="Calibri"/>
                        </a:rPr>
                        <a:t>1 VP (</a:t>
                      </a:r>
                      <a:r>
                        <a:rPr lang="lt-LT" sz="1400" dirty="0">
                          <a:solidFill>
                            <a:schemeClr val="tx2">
                              <a:lumMod val="75000"/>
                            </a:schemeClr>
                          </a:solidFill>
                          <a:effectLst/>
                          <a:latin typeface="+mn-lt"/>
                          <a:ea typeface="Calibri"/>
                        </a:rPr>
                        <a:t>rezervuota 9 tūkst. Eur) </a:t>
                      </a:r>
                    </a:p>
                  </a:txBody>
                  <a:tcPr marL="57139" marR="57139" marT="0" marB="0"/>
                </a:tc>
                <a:extLst>
                  <a:ext uri="{0D108BD9-81ED-4DB2-BD59-A6C34878D82A}">
                    <a16:rowId xmlns:a16="http://schemas.microsoft.com/office/drawing/2014/main" val="10001"/>
                  </a:ext>
                </a:extLst>
              </a:tr>
            </a:tbl>
          </a:graphicData>
        </a:graphic>
      </p:graphicFrame>
      <p:sp>
        <p:nvSpPr>
          <p:cNvPr id="5" name="Rectangle 4"/>
          <p:cNvSpPr/>
          <p:nvPr/>
        </p:nvSpPr>
        <p:spPr>
          <a:xfrm>
            <a:off x="76200" y="3429000"/>
            <a:ext cx="4968242" cy="3416320"/>
          </a:xfrm>
          <a:prstGeom prst="rect">
            <a:avLst/>
          </a:prstGeom>
        </p:spPr>
        <p:txBody>
          <a:bodyPr wrap="square">
            <a:spAutoFit/>
          </a:bodyPr>
          <a:lstStyle/>
          <a:p>
            <a:r>
              <a:rPr lang="lt-LT" spc="-100" dirty="0">
                <a:solidFill>
                  <a:schemeClr val="tx2"/>
                </a:solidFill>
                <a:latin typeface="+mj-lt"/>
                <a:ea typeface="+mj-ea"/>
                <a:cs typeface="+mj-cs"/>
              </a:rPr>
              <a:t>Sąlygos</a:t>
            </a:r>
          </a:p>
          <a:p>
            <a:pPr marL="285750" indent="-285750">
              <a:buFont typeface="Arial" panose="020B0604020202020204" pitchFamily="34" charset="0"/>
              <a:buChar char="•"/>
            </a:pPr>
            <a:r>
              <a:rPr lang="lt-LT" dirty="0"/>
              <a:t>Pareiškėjai tik viešieji juridiniai asmenys (formalaus ir neformalaus švietimo teikėjai), atsispindi įstatuose</a:t>
            </a:r>
          </a:p>
          <a:p>
            <a:pPr marL="285750" indent="-285750">
              <a:buFont typeface="Arial" panose="020B0604020202020204" pitchFamily="34" charset="0"/>
              <a:buChar char="•"/>
            </a:pPr>
            <a:r>
              <a:rPr lang="lt-LT" dirty="0"/>
              <a:t>Pateikta mokymų programa</a:t>
            </a:r>
          </a:p>
          <a:p>
            <a:pPr marL="285750" indent="-285750">
              <a:buFont typeface="Arial" panose="020B0604020202020204" pitchFamily="34" charset="0"/>
              <a:buChar char="•"/>
            </a:pPr>
            <a:r>
              <a:rPr lang="lt-LT" dirty="0"/>
              <a:t>Kompetencijas įgis ne mažiau kaip 75 proc. mokymų programos dalyvių, bet ne mažiau kaip 8 dalyviai iš viso.</a:t>
            </a:r>
          </a:p>
          <a:p>
            <a:pPr marL="285750" indent="-285750">
              <a:buFont typeface="Arial" panose="020B0604020202020204" pitchFamily="34" charset="0"/>
              <a:buChar char="•"/>
            </a:pPr>
            <a:r>
              <a:rPr lang="lt-LT" dirty="0">
                <a:solidFill>
                  <a:schemeClr val="tx2">
                    <a:lumMod val="75000"/>
                  </a:schemeClr>
                </a:solidFill>
              </a:rPr>
              <a:t>Pakeista pagal taisykles mokymų dalyvių auditorija iš VPS VP projektų paraiškėjai ir vykdytojai į POTENCIALŪS VPS VP projektų paraiškėjai ir vykdytojai </a:t>
            </a:r>
          </a:p>
        </p:txBody>
      </p:sp>
      <p:sp>
        <p:nvSpPr>
          <p:cNvPr id="6" name="Rectangle 5"/>
          <p:cNvSpPr/>
          <p:nvPr/>
        </p:nvSpPr>
        <p:spPr>
          <a:xfrm>
            <a:off x="5257799" y="3891677"/>
            <a:ext cx="3794762" cy="2585323"/>
          </a:xfrm>
          <a:prstGeom prst="rect">
            <a:avLst/>
          </a:prstGeom>
        </p:spPr>
        <p:txBody>
          <a:bodyPr wrap="square">
            <a:spAutoFit/>
          </a:bodyPr>
          <a:lstStyle/>
          <a:p>
            <a:r>
              <a:rPr lang="lt-LT" spc="-100" dirty="0">
                <a:solidFill>
                  <a:schemeClr val="tx2"/>
                </a:solidFill>
                <a:latin typeface="+mj-lt"/>
                <a:ea typeface="+mj-ea"/>
                <a:cs typeface="+mj-cs"/>
              </a:rPr>
              <a:t>VPS kokybės kriterijai (</a:t>
            </a:r>
            <a:r>
              <a:rPr lang="lt-LT" dirty="0"/>
              <a:t>sumažinta pagal taisykles, </a:t>
            </a:r>
            <a:r>
              <a:rPr lang="lt-LT" spc="-100" dirty="0">
                <a:solidFill>
                  <a:schemeClr val="tx2"/>
                </a:solidFill>
              </a:rPr>
              <a:t>privalomi 40 balų) </a:t>
            </a:r>
          </a:p>
          <a:p>
            <a:pPr marL="285750" lvl="0" indent="-285750">
              <a:buFont typeface="Arial" panose="020B0604020202020204" pitchFamily="34" charset="0"/>
              <a:buChar char="•"/>
            </a:pPr>
            <a:r>
              <a:rPr lang="lt-LT" dirty="0"/>
              <a:t>Mokymų programoje suplanuota didesnė mokymų dalis praktiniams užsiėmimams</a:t>
            </a:r>
          </a:p>
          <a:p>
            <a:pPr marL="285750" indent="-285750">
              <a:buFont typeface="Arial" panose="020B0604020202020204" pitchFamily="34" charset="0"/>
              <a:buChar char="•"/>
            </a:pPr>
            <a:r>
              <a:rPr lang="lt-LT" dirty="0"/>
              <a:t>Naujoviškumas</a:t>
            </a:r>
          </a:p>
          <a:p>
            <a:r>
              <a:rPr lang="lt-LT" spc="-100" dirty="0">
                <a:solidFill>
                  <a:schemeClr val="tx2"/>
                </a:solidFill>
                <a:latin typeface="+mj-lt"/>
                <a:ea typeface="+mj-ea"/>
                <a:cs typeface="+mj-cs"/>
              </a:rPr>
              <a:t>+ dar iki 4 kriterijų </a:t>
            </a:r>
            <a:r>
              <a:rPr lang="lt-LT" spc="-100" dirty="0">
                <a:solidFill>
                  <a:schemeClr val="tx2"/>
                </a:solidFill>
              </a:rPr>
              <a:t>tvirtinami atskirai kvietimams.</a:t>
            </a:r>
            <a:endParaRPr lang="lt-LT" spc="-100" dirty="0">
              <a:solidFill>
                <a:schemeClr val="tx2"/>
              </a:solidFill>
              <a:latin typeface="+mj-lt"/>
              <a:ea typeface="+mj-ea"/>
              <a:cs typeface="+mj-cs"/>
            </a:endParaRPr>
          </a:p>
          <a:p>
            <a:endParaRPr lang="lt-LT" spc="-100" dirty="0">
              <a:solidFill>
                <a:schemeClr val="tx2"/>
              </a:solidFill>
              <a:latin typeface="+mj-lt"/>
              <a:ea typeface="+mj-ea"/>
              <a:cs typeface="+mj-cs"/>
            </a:endParaRPr>
          </a:p>
        </p:txBody>
      </p:sp>
      <p:sp>
        <p:nvSpPr>
          <p:cNvPr id="7" name="Rectangle 6"/>
          <p:cNvSpPr/>
          <p:nvPr/>
        </p:nvSpPr>
        <p:spPr>
          <a:xfrm>
            <a:off x="5135881" y="3886200"/>
            <a:ext cx="45719"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52185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lt-LT" dirty="0"/>
              <a:t>II prioriteto 2.2. priemonė </a:t>
            </a:r>
            <a:r>
              <a:rPr lang="lt-LT" sz="3100" dirty="0"/>
              <a:t>(VPS 9 skyrius)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873099537"/>
              </p:ext>
            </p:extLst>
          </p:nvPr>
        </p:nvGraphicFramePr>
        <p:xfrm>
          <a:off x="65202" y="1219200"/>
          <a:ext cx="8991599" cy="2550042"/>
        </p:xfrm>
        <a:graphic>
          <a:graphicData uri="http://schemas.openxmlformats.org/drawingml/2006/table">
            <a:tbl>
              <a:tblPr firstRow="1" firstCol="1" bandRow="1">
                <a:tableStyleId>{5C22544A-7EE6-4342-B048-85BDC9FD1C3A}</a:tableStyleId>
              </a:tblPr>
              <a:tblGrid>
                <a:gridCol w="2758000">
                  <a:extLst>
                    <a:ext uri="{9D8B030D-6E8A-4147-A177-3AD203B41FA5}">
                      <a16:colId xmlns:a16="http://schemas.microsoft.com/office/drawing/2014/main" val="20000"/>
                    </a:ext>
                  </a:extLst>
                </a:gridCol>
                <a:gridCol w="918613">
                  <a:extLst>
                    <a:ext uri="{9D8B030D-6E8A-4147-A177-3AD203B41FA5}">
                      <a16:colId xmlns:a16="http://schemas.microsoft.com/office/drawing/2014/main" val="20001"/>
                    </a:ext>
                  </a:extLst>
                </a:gridCol>
                <a:gridCol w="821349">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3229">
                  <a:extLst>
                    <a:ext uri="{9D8B030D-6E8A-4147-A177-3AD203B41FA5}">
                      <a16:colId xmlns:a16="http://schemas.microsoft.com/office/drawing/2014/main" val="20004"/>
                    </a:ext>
                  </a:extLst>
                </a:gridCol>
                <a:gridCol w="962057">
                  <a:extLst>
                    <a:ext uri="{9D8B030D-6E8A-4147-A177-3AD203B41FA5}">
                      <a16:colId xmlns:a16="http://schemas.microsoft.com/office/drawing/2014/main" val="20005"/>
                    </a:ext>
                  </a:extLst>
                </a:gridCol>
                <a:gridCol w="1284401">
                  <a:extLst>
                    <a:ext uri="{9D8B030D-6E8A-4147-A177-3AD203B41FA5}">
                      <a16:colId xmlns:a16="http://schemas.microsoft.com/office/drawing/2014/main" val="1571620022"/>
                    </a:ext>
                  </a:extLst>
                </a:gridCol>
              </a:tblGrid>
              <a:tr h="1483242">
                <a:tc>
                  <a:txBody>
                    <a:bodyPr/>
                    <a:lstStyle/>
                    <a:p>
                      <a:pPr algn="l">
                        <a:spcAft>
                          <a:spcPts val="0"/>
                        </a:spcAft>
                      </a:pPr>
                      <a:r>
                        <a:rPr lang="lt-LT" sz="1400" dirty="0">
                          <a:effectLst/>
                        </a:rPr>
                        <a:t>2.2Ūkio ir verslo plėtra </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a:effectLst/>
                          <a:latin typeface="+mn-lt"/>
                        </a:rPr>
                        <a:t>Intensyvumas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Skirta lėšų iš viso,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Min. projektų skaičius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Max</a:t>
                      </a:r>
                      <a:r>
                        <a:rPr lang="lt-LT" sz="1400" baseline="0" dirty="0">
                          <a:effectLst/>
                          <a:latin typeface="+mn-lt"/>
                        </a:rPr>
                        <a:t> parama projektui, tūkst. Eur</a:t>
                      </a:r>
                      <a:endParaRPr lang="lt-LT" sz="1400" dirty="0">
                        <a:effectLst/>
                        <a:latin typeface="+mn-lt"/>
                        <a:ea typeface="Calibri"/>
                      </a:endParaRPr>
                    </a:p>
                  </a:txBody>
                  <a:tcPr marL="66877" marR="66877" marT="0" marB="0"/>
                </a:tc>
                <a:tc>
                  <a:txBody>
                    <a:bodyPr/>
                    <a:lstStyle/>
                    <a:p>
                      <a:pPr algn="l">
                        <a:spcAft>
                          <a:spcPts val="0"/>
                        </a:spcAft>
                      </a:pPr>
                      <a:r>
                        <a:rPr lang="lt-LT" sz="1400" dirty="0">
                          <a:effectLst/>
                        </a:rPr>
                        <a:t>Darbo vietos</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a:solidFill>
                            <a:schemeClr val="tx2">
                              <a:lumMod val="75000"/>
                            </a:schemeClr>
                          </a:solidFill>
                          <a:effectLst/>
                          <a:latin typeface="+mn-lt"/>
                          <a:ea typeface="Calibri"/>
                        </a:rPr>
                        <a:t>Rezultatas:</a:t>
                      </a:r>
                    </a:p>
                    <a:p>
                      <a:pPr algn="l">
                        <a:lnSpc>
                          <a:spcPct val="115000"/>
                        </a:lnSpc>
                        <a:spcAft>
                          <a:spcPts val="0"/>
                        </a:spcAft>
                      </a:pPr>
                      <a:r>
                        <a:rPr lang="lt-LT" sz="1400" dirty="0">
                          <a:solidFill>
                            <a:schemeClr val="tx2">
                              <a:lumMod val="75000"/>
                            </a:schemeClr>
                          </a:solidFill>
                          <a:effectLst/>
                          <a:latin typeface="+mn-lt"/>
                          <a:ea typeface="Calibri"/>
                        </a:rPr>
                        <a:t>kiek įvyko kvietimų, kiek gauta projektų</a:t>
                      </a:r>
                    </a:p>
                    <a:p>
                      <a:pPr algn="l">
                        <a:spcAft>
                          <a:spcPts val="0"/>
                        </a:spcAft>
                      </a:pPr>
                      <a:endParaRPr lang="lt-LT" sz="1400" dirty="0">
                        <a:solidFill>
                          <a:schemeClr val="tx2">
                            <a:lumMod val="75000"/>
                          </a:schemeClr>
                        </a:solidFill>
                        <a:effectLst/>
                        <a:latin typeface="Times New Roman"/>
                        <a:ea typeface="Calibri"/>
                      </a:endParaRPr>
                    </a:p>
                  </a:txBody>
                  <a:tcPr marL="57139" marR="57139" marT="0" marB="0"/>
                </a:tc>
                <a:extLst>
                  <a:ext uri="{0D108BD9-81ED-4DB2-BD59-A6C34878D82A}">
                    <a16:rowId xmlns:a16="http://schemas.microsoft.com/office/drawing/2014/main" val="10000"/>
                  </a:ext>
                </a:extLst>
              </a:tr>
              <a:tr h="878958">
                <a:tc>
                  <a:txBody>
                    <a:bodyPr/>
                    <a:lstStyle/>
                    <a:p>
                      <a:pPr algn="l">
                        <a:spcAft>
                          <a:spcPts val="0"/>
                        </a:spcAft>
                      </a:pPr>
                      <a:r>
                        <a:rPr lang="lt-LT" sz="1400" dirty="0">
                          <a:effectLst/>
                        </a:rPr>
                        <a:t>2.2.1.  Parama verslui pradėti  </a:t>
                      </a:r>
                    </a:p>
                    <a:p>
                      <a:pPr algn="l">
                        <a:spcAft>
                          <a:spcPts val="0"/>
                        </a:spcAft>
                      </a:pPr>
                      <a:r>
                        <a:rPr lang="lt-LT" sz="1400" dirty="0">
                          <a:effectLst/>
                        </a:rPr>
                        <a:t>(naujam verlui pradėti jei įmonės veikia)</a:t>
                      </a:r>
                      <a:endParaRPr lang="lt-LT" sz="1400" dirty="0">
                        <a:effectLst/>
                        <a:latin typeface="Times New Roman"/>
                        <a:ea typeface="Calibri"/>
                      </a:endParaRPr>
                    </a:p>
                  </a:txBody>
                  <a:tcPr marL="57139" marR="57139" marT="0" marB="0"/>
                </a:tc>
                <a:tc>
                  <a:txBody>
                    <a:bodyPr/>
                    <a:lstStyle/>
                    <a:p>
                      <a:pPr algn="l">
                        <a:spcAft>
                          <a:spcPts val="0"/>
                        </a:spcAft>
                      </a:pPr>
                      <a:r>
                        <a:rPr lang="lt-LT" sz="1400" dirty="0">
                          <a:effectLst/>
                        </a:rPr>
                        <a:t>70 proc.(l.maži)/ 50 proc. </a:t>
                      </a:r>
                      <a:endParaRPr lang="lt-LT" sz="1400" dirty="0">
                        <a:effectLst/>
                        <a:latin typeface="Times New Roman"/>
                        <a:ea typeface="Calibri"/>
                      </a:endParaRPr>
                    </a:p>
                  </a:txBody>
                  <a:tcPr marL="57139" marR="57139" marT="0" marB="0"/>
                </a:tc>
                <a:tc>
                  <a:txBody>
                    <a:bodyPr/>
                    <a:lstStyle/>
                    <a:p>
                      <a:pPr algn="ctr">
                        <a:spcAft>
                          <a:spcPts val="0"/>
                        </a:spcAft>
                      </a:pPr>
                      <a:r>
                        <a:rPr lang="lt-LT" sz="1400">
                          <a:effectLst/>
                        </a:rPr>
                        <a:t>400</a:t>
                      </a:r>
                      <a:endParaRPr lang="lt-LT" sz="1400">
                        <a:effectLst/>
                        <a:latin typeface="Times New Roman"/>
                        <a:ea typeface="Calibri"/>
                      </a:endParaRPr>
                    </a:p>
                  </a:txBody>
                  <a:tcPr marL="57139" marR="57139" marT="0" marB="0"/>
                </a:tc>
                <a:tc>
                  <a:txBody>
                    <a:bodyPr/>
                    <a:lstStyle/>
                    <a:p>
                      <a:pPr algn="ctr">
                        <a:spcAft>
                          <a:spcPts val="0"/>
                        </a:spcAft>
                      </a:pPr>
                      <a:r>
                        <a:rPr lang="lt-LT" sz="1400">
                          <a:effectLst/>
                        </a:rPr>
                        <a:t>8</a:t>
                      </a:r>
                      <a:endParaRPr lang="lt-LT" sz="1400">
                        <a:effectLst/>
                        <a:latin typeface="Times New Roman"/>
                        <a:ea typeface="Calibri"/>
                      </a:endParaRPr>
                    </a:p>
                  </a:txBody>
                  <a:tcPr marL="57139" marR="57139" marT="0" marB="0"/>
                </a:tc>
                <a:tc>
                  <a:txBody>
                    <a:bodyPr/>
                    <a:lstStyle/>
                    <a:p>
                      <a:pPr algn="ctr">
                        <a:spcAft>
                          <a:spcPts val="0"/>
                        </a:spcAft>
                      </a:pPr>
                      <a:r>
                        <a:rPr lang="lt-LT" sz="1400" dirty="0">
                          <a:effectLst/>
                        </a:rPr>
                        <a:t>Iki 50</a:t>
                      </a:r>
                    </a:p>
                    <a:p>
                      <a:pPr algn="ctr">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8</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solidFill>
                            <a:schemeClr val="tx2">
                              <a:lumMod val="75000"/>
                            </a:schemeClr>
                          </a:solidFill>
                          <a:effectLst/>
                          <a:latin typeface="+mn-lt"/>
                          <a:ea typeface="Calibri"/>
                        </a:rPr>
                        <a:t>Vyksta 3-čias kvietimas;</a:t>
                      </a:r>
                    </a:p>
                    <a:p>
                      <a:pPr algn="ctr">
                        <a:spcAft>
                          <a:spcPts val="0"/>
                        </a:spcAft>
                      </a:pPr>
                      <a:r>
                        <a:rPr lang="lt-LT" sz="1400" dirty="0">
                          <a:solidFill>
                            <a:schemeClr val="tx2">
                              <a:lumMod val="75000"/>
                            </a:schemeClr>
                          </a:solidFill>
                          <a:effectLst/>
                          <a:latin typeface="+mn-lt"/>
                          <a:ea typeface="Calibri"/>
                        </a:rPr>
                        <a:t>4 VP </a:t>
                      </a:r>
                      <a:r>
                        <a:rPr lang="lt-LT" sz="1400" dirty="0">
                          <a:solidFill>
                            <a:schemeClr val="tx2">
                              <a:lumMod val="75000"/>
                            </a:schemeClr>
                          </a:solidFill>
                          <a:effectLst/>
                          <a:latin typeface="Times New Roman"/>
                          <a:ea typeface="Calibri"/>
                        </a:rPr>
                        <a:t>(rezervuota 77,6 tūkst. Eur)</a:t>
                      </a:r>
                      <a:endParaRPr lang="lt-LT" sz="1400" dirty="0">
                        <a:solidFill>
                          <a:schemeClr val="tx2">
                            <a:lumMod val="75000"/>
                          </a:schemeClr>
                        </a:solidFill>
                        <a:effectLst/>
                        <a:latin typeface="+mn-lt"/>
                        <a:ea typeface="Calibri"/>
                      </a:endParaRPr>
                    </a:p>
                  </a:txBody>
                  <a:tcPr marL="57139" marR="57139" marT="0" marB="0"/>
                </a:tc>
                <a:extLst>
                  <a:ext uri="{0D108BD9-81ED-4DB2-BD59-A6C34878D82A}">
                    <a16:rowId xmlns:a16="http://schemas.microsoft.com/office/drawing/2014/main" val="10001"/>
                  </a:ext>
                </a:extLst>
              </a:tr>
            </a:tbl>
          </a:graphicData>
        </a:graphic>
      </p:graphicFrame>
      <p:sp>
        <p:nvSpPr>
          <p:cNvPr id="6" name="Rectangle 5"/>
          <p:cNvSpPr/>
          <p:nvPr/>
        </p:nvSpPr>
        <p:spPr>
          <a:xfrm>
            <a:off x="76200" y="3733800"/>
            <a:ext cx="4495800" cy="2862322"/>
          </a:xfrm>
          <a:prstGeom prst="rect">
            <a:avLst/>
          </a:prstGeom>
        </p:spPr>
        <p:txBody>
          <a:bodyPr wrap="square">
            <a:spAutoFit/>
          </a:bodyPr>
          <a:lstStyle/>
          <a:p>
            <a:r>
              <a:rPr lang="lt-LT" spc="-100" dirty="0">
                <a:solidFill>
                  <a:schemeClr val="tx2"/>
                </a:solidFill>
                <a:latin typeface="+mj-lt"/>
                <a:ea typeface="+mj-ea"/>
                <a:cs typeface="+mj-cs"/>
              </a:rPr>
              <a:t>Sąlygos</a:t>
            </a:r>
          </a:p>
          <a:p>
            <a:pPr marL="285750" indent="-285750">
              <a:buFont typeface="Arial" panose="020B0604020202020204" pitchFamily="34" charset="0"/>
              <a:buChar char="•"/>
            </a:pPr>
            <a:r>
              <a:rPr lang="lt-LT" dirty="0"/>
              <a:t>Pareiškėjai privatūs juridiniai asmenys (labai mažos ir mažos įmonės) ir fiziniai asmenys (nuo 18 m.) </a:t>
            </a:r>
            <a:r>
              <a:rPr lang="lt-LT" dirty="0">
                <a:solidFill>
                  <a:schemeClr val="tx2">
                    <a:lumMod val="75000"/>
                  </a:schemeClr>
                </a:solidFill>
              </a:rPr>
              <a:t>pagal Taisykles turi turėti verslo pažymą arba liudijimą</a:t>
            </a:r>
          </a:p>
          <a:p>
            <a:pPr marL="285750" indent="-285750">
              <a:buFont typeface="Arial" panose="020B0604020202020204" pitchFamily="34" charset="0"/>
              <a:buChar char="•"/>
            </a:pPr>
            <a:r>
              <a:rPr lang="lt-LT" dirty="0"/>
              <a:t>Ne žemės ūkio veiklai</a:t>
            </a:r>
          </a:p>
          <a:p>
            <a:pPr marL="285750" indent="-285750">
              <a:buFont typeface="Arial" panose="020B0604020202020204" pitchFamily="34" charset="0"/>
              <a:buChar char="•"/>
            </a:pPr>
            <a:r>
              <a:rPr lang="lt-LT" dirty="0"/>
              <a:t>Bent 1 darbo vieta</a:t>
            </a:r>
          </a:p>
          <a:p>
            <a:pPr marL="285750" indent="-285750">
              <a:buFont typeface="Arial" panose="020B0604020202020204" pitchFamily="34" charset="0"/>
              <a:buChar char="•"/>
            </a:pPr>
            <a:r>
              <a:rPr lang="lt-LT" dirty="0"/>
              <a:t>Verslo planas</a:t>
            </a:r>
          </a:p>
          <a:p>
            <a:pPr marL="285750" indent="-285750">
              <a:buFont typeface="Arial" panose="020B0604020202020204" pitchFamily="34" charset="0"/>
              <a:buChar char="•"/>
            </a:pPr>
            <a:r>
              <a:rPr lang="lt-LT" dirty="0">
                <a:solidFill>
                  <a:schemeClr val="tx2">
                    <a:lumMod val="75000"/>
                  </a:schemeClr>
                </a:solidFill>
              </a:rPr>
              <a:t>Projektų kontrolės laikotarpis – sumažintas pagal taisykles iki 3 m.</a:t>
            </a:r>
          </a:p>
        </p:txBody>
      </p:sp>
      <p:sp>
        <p:nvSpPr>
          <p:cNvPr id="7" name="Rectangle 6"/>
          <p:cNvSpPr/>
          <p:nvPr/>
        </p:nvSpPr>
        <p:spPr>
          <a:xfrm>
            <a:off x="4762500" y="3733800"/>
            <a:ext cx="4381500" cy="2031325"/>
          </a:xfrm>
          <a:prstGeom prst="rect">
            <a:avLst/>
          </a:prstGeom>
        </p:spPr>
        <p:txBody>
          <a:bodyPr wrap="square">
            <a:spAutoFit/>
          </a:bodyPr>
          <a:lstStyle/>
          <a:p>
            <a:r>
              <a:rPr lang="lt-LT" spc="-100" dirty="0">
                <a:solidFill>
                  <a:schemeClr val="tx2"/>
                </a:solidFill>
                <a:latin typeface="+mj-lt"/>
                <a:ea typeface="+mj-ea"/>
                <a:cs typeface="+mj-cs"/>
              </a:rPr>
              <a:t>VPS kokybės kriterijai (</a:t>
            </a:r>
            <a:r>
              <a:rPr lang="lt-LT" dirty="0"/>
              <a:t>sumažintas pagal taisykles, </a:t>
            </a:r>
            <a:r>
              <a:rPr lang="lt-LT" spc="-100" dirty="0">
                <a:solidFill>
                  <a:schemeClr val="tx2"/>
                </a:solidFill>
              </a:rPr>
              <a:t>privalomi 40 balų) </a:t>
            </a:r>
          </a:p>
          <a:p>
            <a:pPr marL="285750" lvl="0" indent="-285750">
              <a:buFont typeface="Arial" panose="020B0604020202020204" pitchFamily="34" charset="0"/>
              <a:buChar char="•"/>
            </a:pPr>
            <a:r>
              <a:rPr lang="lt-LT" dirty="0"/>
              <a:t>Mažesnė paramos investicija sąlyginei naujai darbo vietai</a:t>
            </a:r>
          </a:p>
          <a:p>
            <a:pPr marL="285750" lvl="0" indent="-285750">
              <a:buFont typeface="Arial" panose="020B0604020202020204" pitchFamily="34" charset="0"/>
              <a:buChar char="•"/>
            </a:pPr>
            <a:r>
              <a:rPr lang="lt-LT" dirty="0"/>
              <a:t>Įdarbinti daugiau jaunų žmonių  </a:t>
            </a:r>
          </a:p>
          <a:p>
            <a:pPr marL="285750" lvl="0" indent="-285750">
              <a:buFont typeface="Arial" panose="020B0604020202020204" pitchFamily="34" charset="0"/>
              <a:buChar char="•"/>
            </a:pPr>
            <a:r>
              <a:rPr lang="lt-LT" dirty="0"/>
              <a:t>Naujoviškumas</a:t>
            </a:r>
          </a:p>
          <a:p>
            <a:r>
              <a:rPr lang="lt-LT" spc="-100" dirty="0">
                <a:solidFill>
                  <a:schemeClr val="tx2"/>
                </a:solidFill>
                <a:latin typeface="+mj-lt"/>
                <a:ea typeface="+mj-ea"/>
                <a:cs typeface="+mj-cs"/>
              </a:rPr>
              <a:t>+ dar iki 3 kriterijų </a:t>
            </a:r>
            <a:r>
              <a:rPr lang="lt-LT" spc="-100" dirty="0">
                <a:solidFill>
                  <a:schemeClr val="tx2"/>
                </a:solidFill>
              </a:rPr>
              <a:t>tvirtinami atskirai kvietimams</a:t>
            </a:r>
            <a:endParaRPr lang="lt-LT" spc="-100" dirty="0">
              <a:solidFill>
                <a:schemeClr val="tx2"/>
              </a:solidFill>
              <a:latin typeface="+mj-lt"/>
              <a:ea typeface="+mj-ea"/>
              <a:cs typeface="+mj-cs"/>
            </a:endParaRPr>
          </a:p>
        </p:txBody>
      </p:sp>
      <p:sp>
        <p:nvSpPr>
          <p:cNvPr id="8" name="Rectangle 7"/>
          <p:cNvSpPr/>
          <p:nvPr/>
        </p:nvSpPr>
        <p:spPr>
          <a:xfrm>
            <a:off x="4629150" y="3977080"/>
            <a:ext cx="9525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52185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lt-LT" dirty="0"/>
              <a:t>II prioriteto 2.2 priemonė </a:t>
            </a:r>
            <a:r>
              <a:rPr lang="lt-LT" sz="3100" dirty="0"/>
              <a:t>(VPS 9 skyrius)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74320819"/>
              </p:ext>
            </p:extLst>
          </p:nvPr>
        </p:nvGraphicFramePr>
        <p:xfrm>
          <a:off x="121920" y="1219200"/>
          <a:ext cx="8976361" cy="2059369"/>
        </p:xfrm>
        <a:graphic>
          <a:graphicData uri="http://schemas.openxmlformats.org/drawingml/2006/table">
            <a:tbl>
              <a:tblPr firstRow="1" firstCol="1" bandRow="1">
                <a:tableStyleId>{5C22544A-7EE6-4342-B048-85BDC9FD1C3A}</a:tableStyleId>
              </a:tblPr>
              <a:tblGrid>
                <a:gridCol w="2753326">
                  <a:extLst>
                    <a:ext uri="{9D8B030D-6E8A-4147-A177-3AD203B41FA5}">
                      <a16:colId xmlns:a16="http://schemas.microsoft.com/office/drawing/2014/main" val="20000"/>
                    </a:ext>
                  </a:extLst>
                </a:gridCol>
                <a:gridCol w="917056">
                  <a:extLst>
                    <a:ext uri="{9D8B030D-6E8A-4147-A177-3AD203B41FA5}">
                      <a16:colId xmlns:a16="http://schemas.microsoft.com/office/drawing/2014/main" val="20001"/>
                    </a:ext>
                  </a:extLst>
                </a:gridCol>
                <a:gridCol w="819956">
                  <a:extLst>
                    <a:ext uri="{9D8B030D-6E8A-4147-A177-3AD203B41FA5}">
                      <a16:colId xmlns:a16="http://schemas.microsoft.com/office/drawing/2014/main" val="20002"/>
                    </a:ext>
                  </a:extLst>
                </a:gridCol>
                <a:gridCol w="1122045">
                  <a:extLst>
                    <a:ext uri="{9D8B030D-6E8A-4147-A177-3AD203B41FA5}">
                      <a16:colId xmlns:a16="http://schemas.microsoft.com/office/drawing/2014/main" val="20003"/>
                    </a:ext>
                  </a:extLst>
                </a:gridCol>
                <a:gridCol w="1121326">
                  <a:extLst>
                    <a:ext uri="{9D8B030D-6E8A-4147-A177-3AD203B41FA5}">
                      <a16:colId xmlns:a16="http://schemas.microsoft.com/office/drawing/2014/main" val="20004"/>
                    </a:ext>
                  </a:extLst>
                </a:gridCol>
                <a:gridCol w="764371">
                  <a:extLst>
                    <a:ext uri="{9D8B030D-6E8A-4147-A177-3AD203B41FA5}">
                      <a16:colId xmlns:a16="http://schemas.microsoft.com/office/drawing/2014/main" val="20005"/>
                    </a:ext>
                  </a:extLst>
                </a:gridCol>
                <a:gridCol w="1478281">
                  <a:extLst>
                    <a:ext uri="{9D8B030D-6E8A-4147-A177-3AD203B41FA5}">
                      <a16:colId xmlns:a16="http://schemas.microsoft.com/office/drawing/2014/main" val="1186451226"/>
                    </a:ext>
                  </a:extLst>
                </a:gridCol>
              </a:tblGrid>
              <a:tr h="429071">
                <a:tc>
                  <a:txBody>
                    <a:bodyPr/>
                    <a:lstStyle/>
                    <a:p>
                      <a:pPr algn="l">
                        <a:spcAft>
                          <a:spcPts val="0"/>
                        </a:spcAft>
                      </a:pPr>
                      <a:r>
                        <a:rPr lang="lt-LT" sz="1400" dirty="0">
                          <a:effectLst/>
                        </a:rPr>
                        <a:t>2.2Ūkio ir verslo plėtra </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a:effectLst/>
                          <a:latin typeface="+mn-lt"/>
                        </a:rPr>
                        <a:t>Intensyvumas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Skirta lėšų iš viso,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Min. projektų skaičius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Max</a:t>
                      </a:r>
                      <a:r>
                        <a:rPr lang="lt-LT" sz="1400" baseline="0" dirty="0">
                          <a:effectLst/>
                          <a:latin typeface="+mn-lt"/>
                        </a:rPr>
                        <a:t> parama projektui, tūkst. Eur</a:t>
                      </a:r>
                      <a:endParaRPr lang="lt-LT" sz="1400" dirty="0">
                        <a:effectLst/>
                        <a:latin typeface="+mn-lt"/>
                        <a:ea typeface="Calibri"/>
                      </a:endParaRPr>
                    </a:p>
                  </a:txBody>
                  <a:tcPr marL="66877" marR="66877" marT="0" marB="0"/>
                </a:tc>
                <a:tc>
                  <a:txBody>
                    <a:bodyPr/>
                    <a:lstStyle/>
                    <a:p>
                      <a:pPr algn="l">
                        <a:spcAft>
                          <a:spcPts val="0"/>
                        </a:spcAft>
                      </a:pPr>
                      <a:r>
                        <a:rPr lang="lt-LT" sz="1400" dirty="0">
                          <a:effectLst/>
                        </a:rPr>
                        <a:t>Darbo vietos</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a:solidFill>
                            <a:schemeClr val="tx2">
                              <a:lumMod val="75000"/>
                            </a:schemeClr>
                          </a:solidFill>
                          <a:effectLst/>
                          <a:latin typeface="+mn-lt"/>
                          <a:ea typeface="Calibri"/>
                        </a:rPr>
                        <a:t>Rezultatas:</a:t>
                      </a:r>
                    </a:p>
                    <a:p>
                      <a:pPr algn="l">
                        <a:lnSpc>
                          <a:spcPct val="115000"/>
                        </a:lnSpc>
                        <a:spcAft>
                          <a:spcPts val="0"/>
                        </a:spcAft>
                      </a:pPr>
                      <a:r>
                        <a:rPr lang="lt-LT" sz="1400" dirty="0">
                          <a:solidFill>
                            <a:schemeClr val="tx2">
                              <a:lumMod val="75000"/>
                            </a:schemeClr>
                          </a:solidFill>
                          <a:effectLst/>
                          <a:latin typeface="+mn-lt"/>
                          <a:ea typeface="Calibri"/>
                        </a:rPr>
                        <a:t>kiek įvyko kvietimų, kiek gauta projektų</a:t>
                      </a:r>
                    </a:p>
                  </a:txBody>
                  <a:tcPr marL="57139" marR="57139" marT="0" marB="0"/>
                </a:tc>
                <a:extLst>
                  <a:ext uri="{0D108BD9-81ED-4DB2-BD59-A6C34878D82A}">
                    <a16:rowId xmlns:a16="http://schemas.microsoft.com/office/drawing/2014/main" val="10000"/>
                  </a:ext>
                </a:extLst>
              </a:tr>
              <a:tr h="419019">
                <a:tc>
                  <a:txBody>
                    <a:bodyPr/>
                    <a:lstStyle/>
                    <a:p>
                      <a:pPr algn="l">
                        <a:spcAft>
                          <a:spcPts val="0"/>
                        </a:spcAft>
                      </a:pPr>
                      <a:r>
                        <a:rPr lang="lt-LT" sz="1400" dirty="0">
                          <a:effectLst/>
                        </a:rPr>
                        <a:t>2.2.2. Parama verslui plėtoti </a:t>
                      </a:r>
                      <a:endParaRPr lang="lt-LT" sz="1400" dirty="0">
                        <a:effectLst/>
                        <a:latin typeface="Times New Roman"/>
                        <a:ea typeface="Calibri"/>
                      </a:endParaRPr>
                    </a:p>
                  </a:txBody>
                  <a:tcPr marL="57139" marR="57139" marT="0" marB="0"/>
                </a:tc>
                <a:tc>
                  <a:txBody>
                    <a:bodyPr/>
                    <a:lstStyle/>
                    <a:p>
                      <a:pPr algn="l">
                        <a:spcAft>
                          <a:spcPts val="0"/>
                        </a:spcAft>
                      </a:pPr>
                      <a:r>
                        <a:rPr lang="lt-LT" sz="1400" dirty="0">
                          <a:effectLst/>
                        </a:rPr>
                        <a:t>70 proc.(l.maži)/ 50 proc. </a:t>
                      </a:r>
                      <a:endParaRPr lang="lt-LT" sz="1400" dirty="0">
                        <a:effectLst/>
                        <a:latin typeface="Times New Roman"/>
                        <a:ea typeface="Calibri"/>
                      </a:endParaRPr>
                    </a:p>
                  </a:txBody>
                  <a:tcPr marL="57139" marR="57139" marT="0" marB="0"/>
                </a:tc>
                <a:tc>
                  <a:txBody>
                    <a:bodyPr/>
                    <a:lstStyle/>
                    <a:p>
                      <a:pPr algn="ctr">
                        <a:spcAft>
                          <a:spcPts val="0"/>
                        </a:spcAft>
                      </a:pPr>
                      <a:r>
                        <a:rPr lang="lt-LT" sz="1400" b="1">
                          <a:solidFill>
                            <a:schemeClr val="bg2">
                              <a:lumMod val="25000"/>
                            </a:schemeClr>
                          </a:solidFill>
                          <a:effectLst/>
                          <a:latin typeface="Times New Roman"/>
                          <a:ea typeface="Calibri"/>
                        </a:rPr>
                        <a:t>465</a:t>
                      </a:r>
                      <a:endParaRPr lang="lt-LT" sz="1400">
                        <a:solidFill>
                          <a:schemeClr val="bg2">
                            <a:lumMod val="25000"/>
                          </a:schemeClr>
                        </a:solidFill>
                        <a:effectLst/>
                        <a:latin typeface="Times New Roman"/>
                        <a:ea typeface="Calibri"/>
                      </a:endParaRPr>
                    </a:p>
                    <a:p>
                      <a:pPr algn="ctr">
                        <a:spcAft>
                          <a:spcPts val="0"/>
                        </a:spcAft>
                      </a:pPr>
                      <a:r>
                        <a:rPr lang="lt-LT" sz="1400" b="1">
                          <a:solidFill>
                            <a:schemeClr val="bg2">
                              <a:lumMod val="25000"/>
                            </a:schemeClr>
                          </a:solidFill>
                          <a:effectLst/>
                          <a:latin typeface="Times New Roman"/>
                          <a:ea typeface="Calibri"/>
                        </a:rPr>
                        <a:t> </a:t>
                      </a:r>
                      <a:endParaRPr lang="lt-LT" sz="1400">
                        <a:solidFill>
                          <a:schemeClr val="bg2">
                            <a:lumMod val="25000"/>
                          </a:schemeClr>
                        </a:solidFill>
                        <a:effectLst/>
                        <a:latin typeface="Times New Roman"/>
                        <a:ea typeface="Calibri"/>
                      </a:endParaRPr>
                    </a:p>
                  </a:txBody>
                  <a:tcPr marL="68580" marR="68580" marT="0" marB="0"/>
                </a:tc>
                <a:tc>
                  <a:txBody>
                    <a:bodyPr/>
                    <a:lstStyle/>
                    <a:p>
                      <a:pPr algn="ctr">
                        <a:spcAft>
                          <a:spcPts val="0"/>
                        </a:spcAft>
                      </a:pPr>
                      <a:r>
                        <a:rPr lang="lt-LT" sz="1400">
                          <a:solidFill>
                            <a:schemeClr val="bg2">
                              <a:lumMod val="25000"/>
                            </a:schemeClr>
                          </a:solidFill>
                          <a:effectLst/>
                          <a:latin typeface="Times New Roman"/>
                          <a:ea typeface="Calibri"/>
                        </a:rPr>
                        <a:t>10</a:t>
                      </a:r>
                    </a:p>
                  </a:txBody>
                  <a:tcPr marL="68580" marR="68580" marT="0" marB="0"/>
                </a:tc>
                <a:tc>
                  <a:txBody>
                    <a:bodyPr/>
                    <a:lstStyle/>
                    <a:p>
                      <a:pPr algn="ctr">
                        <a:spcAft>
                          <a:spcPts val="0"/>
                        </a:spcAft>
                      </a:pPr>
                      <a:r>
                        <a:rPr lang="lt-LT" sz="1400" dirty="0">
                          <a:solidFill>
                            <a:schemeClr val="bg2">
                              <a:lumMod val="25000"/>
                            </a:schemeClr>
                          </a:solidFill>
                          <a:effectLst/>
                          <a:latin typeface="Times New Roman"/>
                          <a:ea typeface="Calibri"/>
                        </a:rPr>
                        <a:t>Iki 46,5</a:t>
                      </a:r>
                    </a:p>
                    <a:p>
                      <a:pPr algn="ctr">
                        <a:spcAft>
                          <a:spcPts val="0"/>
                        </a:spcAft>
                      </a:pPr>
                      <a:r>
                        <a:rPr lang="lt-LT" sz="1400" dirty="0">
                          <a:solidFill>
                            <a:schemeClr val="bg2">
                              <a:lumMod val="25000"/>
                            </a:schemeClr>
                          </a:solidFill>
                          <a:effectLst/>
                          <a:latin typeface="Times New Roman"/>
                          <a:ea typeface="Calibri"/>
                        </a:rPr>
                        <a:t> </a:t>
                      </a:r>
                    </a:p>
                  </a:txBody>
                  <a:tcPr marL="68580" marR="68580" marT="0" marB="0"/>
                </a:tc>
                <a:tc>
                  <a:txBody>
                    <a:bodyPr/>
                    <a:lstStyle/>
                    <a:p>
                      <a:pPr algn="ctr">
                        <a:spcAft>
                          <a:spcPts val="0"/>
                        </a:spcAft>
                      </a:pPr>
                      <a:r>
                        <a:rPr lang="lt-LT" sz="1400" dirty="0">
                          <a:solidFill>
                            <a:schemeClr val="bg2">
                              <a:lumMod val="25000"/>
                            </a:schemeClr>
                          </a:solidFill>
                          <a:effectLst/>
                          <a:latin typeface="Times New Roman"/>
                          <a:ea typeface="Calibri"/>
                        </a:rPr>
                        <a:t>11</a:t>
                      </a:r>
                    </a:p>
                    <a:p>
                      <a:pPr algn="ctr">
                        <a:spcAft>
                          <a:spcPts val="0"/>
                        </a:spcAft>
                      </a:pPr>
                      <a:r>
                        <a:rPr lang="lt-LT" sz="1400" dirty="0">
                          <a:solidFill>
                            <a:schemeClr val="bg2">
                              <a:lumMod val="25000"/>
                            </a:schemeClr>
                          </a:solidFill>
                          <a:effectLst/>
                          <a:latin typeface="Times New Roman"/>
                          <a:ea typeface="Calibri"/>
                        </a:rPr>
                        <a:t> </a:t>
                      </a:r>
                    </a:p>
                  </a:txBody>
                  <a:tcPr marL="68580" marR="68580" marT="0" marB="0"/>
                </a:tc>
                <a:tc>
                  <a:txBody>
                    <a:bodyPr/>
                    <a:lstStyle/>
                    <a:p>
                      <a:pPr algn="ctr">
                        <a:spcAft>
                          <a:spcPts val="0"/>
                        </a:spcAft>
                      </a:pPr>
                      <a:r>
                        <a:rPr lang="lt-LT" sz="1400" dirty="0">
                          <a:solidFill>
                            <a:schemeClr val="tx2">
                              <a:lumMod val="75000"/>
                            </a:schemeClr>
                          </a:solidFill>
                          <a:effectLst/>
                          <a:latin typeface="+mn-lt"/>
                          <a:ea typeface="Calibri"/>
                        </a:rPr>
                        <a:t>Vyksta 3-čias kvietimas;</a:t>
                      </a:r>
                    </a:p>
                    <a:p>
                      <a:pPr algn="ctr">
                        <a:spcAft>
                          <a:spcPts val="0"/>
                        </a:spcAft>
                      </a:pPr>
                      <a:r>
                        <a:rPr lang="lt-LT" sz="1400" dirty="0">
                          <a:solidFill>
                            <a:schemeClr val="tx2">
                              <a:lumMod val="75000"/>
                            </a:schemeClr>
                          </a:solidFill>
                          <a:effectLst/>
                          <a:latin typeface="+mn-lt"/>
                          <a:ea typeface="Calibri"/>
                        </a:rPr>
                        <a:t>1 VP (rezervuota 32,7 tūkst. Eur)</a:t>
                      </a:r>
                    </a:p>
                  </a:txBody>
                  <a:tcPr marL="57139" marR="57139" marT="0" marB="0"/>
                </a:tc>
                <a:extLst>
                  <a:ext uri="{0D108BD9-81ED-4DB2-BD59-A6C34878D82A}">
                    <a16:rowId xmlns:a16="http://schemas.microsoft.com/office/drawing/2014/main" val="10001"/>
                  </a:ext>
                </a:extLst>
              </a:tr>
            </a:tbl>
          </a:graphicData>
        </a:graphic>
      </p:graphicFrame>
      <p:sp>
        <p:nvSpPr>
          <p:cNvPr id="6" name="Rectangle 5"/>
          <p:cNvSpPr/>
          <p:nvPr/>
        </p:nvSpPr>
        <p:spPr>
          <a:xfrm>
            <a:off x="198121" y="3581400"/>
            <a:ext cx="3474724" cy="3139321"/>
          </a:xfrm>
          <a:prstGeom prst="rect">
            <a:avLst/>
          </a:prstGeom>
        </p:spPr>
        <p:txBody>
          <a:bodyPr wrap="square">
            <a:spAutoFit/>
          </a:bodyPr>
          <a:lstStyle/>
          <a:p>
            <a:r>
              <a:rPr lang="lt-LT" spc="-100" dirty="0">
                <a:solidFill>
                  <a:schemeClr val="tx2"/>
                </a:solidFill>
                <a:latin typeface="+mj-lt"/>
                <a:ea typeface="+mj-ea"/>
                <a:cs typeface="+mj-cs"/>
              </a:rPr>
              <a:t>Sąlygos</a:t>
            </a:r>
          </a:p>
          <a:p>
            <a:pPr marL="285750" indent="-285750">
              <a:buFont typeface="Arial" panose="020B0604020202020204" pitchFamily="34" charset="0"/>
              <a:buChar char="•"/>
            </a:pPr>
            <a:r>
              <a:rPr lang="lt-LT" dirty="0"/>
              <a:t>Pareiškėjai privatūs juridiniai asmenys (labai mažos ir mažos įmonės) ir fiziniai asmenys (nuo 18 m.)</a:t>
            </a:r>
          </a:p>
          <a:p>
            <a:pPr marL="285750" indent="-285750">
              <a:buFont typeface="Arial" panose="020B0604020202020204" pitchFamily="34" charset="0"/>
              <a:buChar char="•"/>
            </a:pPr>
            <a:r>
              <a:rPr lang="lt-LT" dirty="0"/>
              <a:t>Ne žemės ūkio veiklai</a:t>
            </a:r>
          </a:p>
          <a:p>
            <a:pPr marL="285750" indent="-285750">
              <a:buFont typeface="Arial" panose="020B0604020202020204" pitchFamily="34" charset="0"/>
              <a:buChar char="•"/>
            </a:pPr>
            <a:r>
              <a:rPr lang="lt-LT" dirty="0"/>
              <a:t>Bent 1 darbo vieta</a:t>
            </a:r>
          </a:p>
          <a:p>
            <a:pPr marL="285750" indent="-285750">
              <a:buFont typeface="Arial" panose="020B0604020202020204" pitchFamily="34" charset="0"/>
              <a:buChar char="•"/>
            </a:pPr>
            <a:r>
              <a:rPr lang="lt-LT" dirty="0"/>
              <a:t>Verslo planas</a:t>
            </a:r>
          </a:p>
          <a:p>
            <a:pPr marL="285750" indent="-285750">
              <a:buFont typeface="Arial" panose="020B0604020202020204" pitchFamily="34" charset="0"/>
              <a:buChar char="•"/>
            </a:pPr>
            <a:r>
              <a:rPr lang="lt-LT" dirty="0">
                <a:solidFill>
                  <a:schemeClr val="tx2">
                    <a:lumMod val="75000"/>
                  </a:schemeClr>
                </a:solidFill>
              </a:rPr>
              <a:t>Projektų kontrolės laikotarpis – sumažintas pagal taisykles iki 3 m. </a:t>
            </a:r>
            <a:endParaRPr lang="lt-LT" dirty="0"/>
          </a:p>
        </p:txBody>
      </p:sp>
      <p:sp>
        <p:nvSpPr>
          <p:cNvPr id="7" name="Rectangle 6"/>
          <p:cNvSpPr/>
          <p:nvPr/>
        </p:nvSpPr>
        <p:spPr>
          <a:xfrm>
            <a:off x="3855718" y="3581400"/>
            <a:ext cx="5288281" cy="3139321"/>
          </a:xfrm>
          <a:prstGeom prst="rect">
            <a:avLst/>
          </a:prstGeom>
        </p:spPr>
        <p:txBody>
          <a:bodyPr wrap="square">
            <a:spAutoFit/>
          </a:bodyPr>
          <a:lstStyle/>
          <a:p>
            <a:r>
              <a:rPr lang="lt-LT" spc="-100" dirty="0">
                <a:solidFill>
                  <a:schemeClr val="tx2"/>
                </a:solidFill>
                <a:latin typeface="+mj-lt"/>
                <a:ea typeface="+mj-ea"/>
                <a:cs typeface="+mj-cs"/>
              </a:rPr>
              <a:t>VPS kokybės kriterijai (</a:t>
            </a:r>
            <a:r>
              <a:rPr lang="lt-LT" dirty="0"/>
              <a:t>sumažintas pagal taisykles, </a:t>
            </a:r>
            <a:r>
              <a:rPr lang="lt-LT" spc="-100" dirty="0">
                <a:solidFill>
                  <a:schemeClr val="tx2"/>
                </a:solidFill>
              </a:rPr>
              <a:t>privalomi 40 balų) </a:t>
            </a:r>
          </a:p>
          <a:p>
            <a:pPr marL="285750" lvl="0" indent="-285750">
              <a:buFont typeface="Arial" panose="020B0604020202020204" pitchFamily="34" charset="0"/>
              <a:buChar char="•"/>
            </a:pPr>
            <a:r>
              <a:rPr lang="lt-LT" dirty="0"/>
              <a:t>Mažesnė paramos investicija sąlyginei naujai darbo vietai</a:t>
            </a:r>
          </a:p>
          <a:p>
            <a:pPr marL="285750" lvl="0" indent="-285750">
              <a:buFont typeface="Arial" panose="020B0604020202020204" pitchFamily="34" charset="0"/>
              <a:buChar char="•"/>
            </a:pPr>
            <a:r>
              <a:rPr lang="lt-LT" dirty="0"/>
              <a:t>Įdarbinti daugiau jaunų žmonių  </a:t>
            </a:r>
          </a:p>
          <a:p>
            <a:pPr marL="285750" lvl="0" indent="-285750">
              <a:buFont typeface="Arial" panose="020B0604020202020204" pitchFamily="34" charset="0"/>
              <a:buChar char="•"/>
            </a:pPr>
            <a:r>
              <a:rPr lang="lt-LT" dirty="0"/>
              <a:t>Naujoviškumas</a:t>
            </a:r>
          </a:p>
          <a:p>
            <a:pPr marL="285750" lvl="0" indent="-285750">
              <a:buFont typeface="Arial" panose="020B0604020202020204" pitchFamily="34" charset="0"/>
              <a:buChar char="•"/>
            </a:pPr>
            <a:r>
              <a:rPr lang="lt-LT" dirty="0"/>
              <a:t>Projekte numatyta investicija į atsinaujinančius energijos išteklius ar energetiniam efektyvumui didinti</a:t>
            </a:r>
          </a:p>
          <a:p>
            <a:r>
              <a:rPr lang="lt-LT" spc="-100" dirty="0">
                <a:solidFill>
                  <a:schemeClr val="tx2"/>
                </a:solidFill>
                <a:latin typeface="+mj-lt"/>
                <a:ea typeface="+mj-ea"/>
                <a:cs typeface="+mj-cs"/>
              </a:rPr>
              <a:t>+ dar iki 2 kriterijų </a:t>
            </a:r>
            <a:r>
              <a:rPr lang="lt-LT" spc="-100" dirty="0">
                <a:solidFill>
                  <a:schemeClr val="tx2"/>
                </a:solidFill>
              </a:rPr>
              <a:t>tvirtinami atskirai kvietimams.</a:t>
            </a:r>
            <a:endParaRPr lang="lt-LT" dirty="0"/>
          </a:p>
          <a:p>
            <a:endParaRPr lang="lt-LT" spc="-100" dirty="0">
              <a:solidFill>
                <a:schemeClr val="tx2"/>
              </a:solidFill>
              <a:latin typeface="+mj-lt"/>
              <a:ea typeface="+mj-ea"/>
              <a:cs typeface="+mj-cs"/>
            </a:endParaRPr>
          </a:p>
        </p:txBody>
      </p:sp>
      <p:sp>
        <p:nvSpPr>
          <p:cNvPr id="8" name="Rectangle 7"/>
          <p:cNvSpPr/>
          <p:nvPr/>
        </p:nvSpPr>
        <p:spPr>
          <a:xfrm>
            <a:off x="3764281" y="3733800"/>
            <a:ext cx="45719"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10862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lt-LT" dirty="0"/>
              <a:t>II prioriteto 2.3. priemonė </a:t>
            </a:r>
            <a:r>
              <a:rPr lang="lt-LT" sz="3100" dirty="0"/>
              <a:t>(VPS 9 skyrius)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6" name="Rectangle 5"/>
          <p:cNvSpPr/>
          <p:nvPr/>
        </p:nvSpPr>
        <p:spPr>
          <a:xfrm>
            <a:off x="198119" y="3581400"/>
            <a:ext cx="4094626" cy="2585323"/>
          </a:xfrm>
          <a:prstGeom prst="rect">
            <a:avLst/>
          </a:prstGeom>
        </p:spPr>
        <p:txBody>
          <a:bodyPr wrap="square">
            <a:spAutoFit/>
          </a:bodyPr>
          <a:lstStyle/>
          <a:p>
            <a:r>
              <a:rPr lang="lt-LT" spc="-100" dirty="0">
                <a:solidFill>
                  <a:schemeClr val="tx2"/>
                </a:solidFill>
                <a:latin typeface="+mj-lt"/>
                <a:ea typeface="+mj-ea"/>
                <a:cs typeface="+mj-cs"/>
              </a:rPr>
              <a:t>Sąlygos</a:t>
            </a:r>
          </a:p>
          <a:p>
            <a:pPr marL="285750" indent="-285750">
              <a:buFont typeface="Arial" panose="020B0604020202020204" pitchFamily="34" charset="0"/>
              <a:buChar char="•"/>
            </a:pPr>
            <a:r>
              <a:rPr lang="lt-LT" dirty="0"/>
              <a:t>Pareiškėjai NVO</a:t>
            </a:r>
          </a:p>
          <a:p>
            <a:pPr marL="285750" indent="-285750">
              <a:buFont typeface="Arial" panose="020B0604020202020204" pitchFamily="34" charset="0"/>
              <a:buChar char="•"/>
            </a:pPr>
            <a:r>
              <a:rPr lang="lt-LT" dirty="0"/>
              <a:t>Atitinka Socialinio verslo koncepciją ir </a:t>
            </a:r>
            <a:r>
              <a:rPr lang="lt-LT" dirty="0">
                <a:solidFill>
                  <a:schemeClr val="tx2">
                    <a:lumMod val="75000"/>
                  </a:schemeClr>
                </a:solidFill>
              </a:rPr>
              <a:t>socialinio verslo gaires</a:t>
            </a:r>
          </a:p>
          <a:p>
            <a:pPr marL="285750" indent="-285750">
              <a:buFont typeface="Arial" panose="020B0604020202020204" pitchFamily="34" charset="0"/>
              <a:buChar char="•"/>
            </a:pPr>
            <a:r>
              <a:rPr lang="lt-LT" dirty="0"/>
              <a:t>Bent 1 darbo vieta</a:t>
            </a:r>
          </a:p>
          <a:p>
            <a:pPr marL="285750" indent="-285750">
              <a:buFont typeface="Arial" panose="020B0604020202020204" pitchFamily="34" charset="0"/>
              <a:buChar char="•"/>
            </a:pPr>
            <a:r>
              <a:rPr lang="lt-LT" dirty="0"/>
              <a:t>Verslo planas</a:t>
            </a:r>
          </a:p>
          <a:p>
            <a:pPr marL="285750" indent="-285750">
              <a:buFont typeface="Arial" panose="020B0604020202020204" pitchFamily="34" charset="0"/>
              <a:buChar char="•"/>
            </a:pPr>
            <a:r>
              <a:rPr lang="lt-LT" dirty="0">
                <a:solidFill>
                  <a:schemeClr val="tx2">
                    <a:lumMod val="75000"/>
                  </a:schemeClr>
                </a:solidFill>
              </a:rPr>
              <a:t>Projektų kontrolės laikotarpis – sumažintas pagal taisykles iki 3 m.</a:t>
            </a:r>
          </a:p>
          <a:p>
            <a:endParaRPr lang="lt-LT" dirty="0"/>
          </a:p>
        </p:txBody>
      </p:sp>
      <p:sp>
        <p:nvSpPr>
          <p:cNvPr id="7" name="Rectangle 6"/>
          <p:cNvSpPr/>
          <p:nvPr/>
        </p:nvSpPr>
        <p:spPr>
          <a:xfrm>
            <a:off x="4592174" y="3581400"/>
            <a:ext cx="4399426" cy="2862322"/>
          </a:xfrm>
          <a:prstGeom prst="rect">
            <a:avLst/>
          </a:prstGeom>
        </p:spPr>
        <p:txBody>
          <a:bodyPr wrap="square">
            <a:spAutoFit/>
          </a:bodyPr>
          <a:lstStyle/>
          <a:p>
            <a:r>
              <a:rPr lang="lt-LT" spc="-100" dirty="0">
                <a:solidFill>
                  <a:schemeClr val="tx2"/>
                </a:solidFill>
              </a:rPr>
              <a:t>VPS kokybės kriterijai (</a:t>
            </a:r>
            <a:r>
              <a:rPr lang="lt-LT" dirty="0"/>
              <a:t>sumažintas pagal taisykles, </a:t>
            </a:r>
            <a:r>
              <a:rPr lang="lt-LT" spc="-100" dirty="0">
                <a:solidFill>
                  <a:schemeClr val="tx2"/>
                </a:solidFill>
              </a:rPr>
              <a:t>privalomi 40 balų) </a:t>
            </a:r>
          </a:p>
          <a:p>
            <a:pPr marL="285750" lvl="0" indent="-285750">
              <a:buFont typeface="Arial" panose="020B0604020202020204" pitchFamily="34" charset="0"/>
              <a:buChar char="•"/>
            </a:pPr>
            <a:r>
              <a:rPr lang="lt-LT" dirty="0"/>
              <a:t>Yra daugiau ES projektų patirties</a:t>
            </a:r>
          </a:p>
          <a:p>
            <a:pPr marL="285750" lvl="0" indent="-285750">
              <a:buFont typeface="Arial" panose="020B0604020202020204" pitchFamily="34" charset="0"/>
              <a:buChar char="•"/>
            </a:pPr>
            <a:r>
              <a:rPr lang="lt-LT" dirty="0"/>
              <a:t>Įtrauktos suinteresuotos gyventojų grupės </a:t>
            </a:r>
          </a:p>
          <a:p>
            <a:pPr marL="285750" lvl="0" indent="-285750">
              <a:buFont typeface="Arial" panose="020B0604020202020204" pitchFamily="34" charset="0"/>
              <a:buChar char="•"/>
            </a:pPr>
            <a:r>
              <a:rPr lang="lt-LT" dirty="0"/>
              <a:t>Mažesnė paramos investicija sąlyginei naujai darbo vietai</a:t>
            </a:r>
          </a:p>
          <a:p>
            <a:pPr marL="285750" lvl="0" indent="-285750">
              <a:buFont typeface="Arial" panose="020B0604020202020204" pitchFamily="34" charset="0"/>
              <a:buChar char="•"/>
            </a:pPr>
            <a:r>
              <a:rPr lang="lt-LT" dirty="0"/>
              <a:t>Investicija į kultūros ir gamtos paveldą  </a:t>
            </a:r>
          </a:p>
          <a:p>
            <a:r>
              <a:rPr lang="lt-LT" spc="-100" dirty="0">
                <a:solidFill>
                  <a:schemeClr val="tx2"/>
                </a:solidFill>
                <a:latin typeface="+mj-lt"/>
                <a:ea typeface="+mj-ea"/>
                <a:cs typeface="+mj-cs"/>
              </a:rPr>
              <a:t>+ dar iki 2 kriterijų </a:t>
            </a:r>
            <a:r>
              <a:rPr lang="lt-LT" spc="-100" dirty="0">
                <a:solidFill>
                  <a:schemeClr val="tx2"/>
                </a:solidFill>
              </a:rPr>
              <a:t>tvirtinami atskirai kvietimams.</a:t>
            </a:r>
            <a:endParaRPr lang="lt-LT" dirty="0"/>
          </a:p>
          <a:p>
            <a:endParaRPr lang="lt-LT" spc="-100" dirty="0">
              <a:solidFill>
                <a:schemeClr val="tx2"/>
              </a:solidFill>
              <a:latin typeface="+mj-lt"/>
              <a:ea typeface="+mj-ea"/>
              <a:cs typeface="+mj-cs"/>
            </a:endParaRPr>
          </a:p>
        </p:txBody>
      </p:sp>
      <p:sp>
        <p:nvSpPr>
          <p:cNvPr id="8" name="Rectangle 7"/>
          <p:cNvSpPr/>
          <p:nvPr/>
        </p:nvSpPr>
        <p:spPr>
          <a:xfrm>
            <a:off x="4419600" y="3776722"/>
            <a:ext cx="45719"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3" name="Table 2"/>
          <p:cNvGraphicFramePr>
            <a:graphicFrameLocks noGrp="1"/>
          </p:cNvGraphicFramePr>
          <p:nvPr>
            <p:extLst>
              <p:ext uri="{D42A27DB-BD31-4B8C-83A1-F6EECF244321}">
                <p14:modId xmlns:p14="http://schemas.microsoft.com/office/powerpoint/2010/main" val="246236744"/>
              </p:ext>
            </p:extLst>
          </p:nvPr>
        </p:nvGraphicFramePr>
        <p:xfrm>
          <a:off x="198118" y="1371600"/>
          <a:ext cx="8793481" cy="2059369"/>
        </p:xfrm>
        <a:graphic>
          <a:graphicData uri="http://schemas.openxmlformats.org/drawingml/2006/table">
            <a:tbl>
              <a:tblPr firstRow="1" firstCol="1" bandRow="1">
                <a:tableStyleId>{5C22544A-7EE6-4342-B048-85BDC9FD1C3A}</a:tableStyleId>
              </a:tblPr>
              <a:tblGrid>
                <a:gridCol w="2697233">
                  <a:extLst>
                    <a:ext uri="{9D8B030D-6E8A-4147-A177-3AD203B41FA5}">
                      <a16:colId xmlns:a16="http://schemas.microsoft.com/office/drawing/2014/main" val="20000"/>
                    </a:ext>
                  </a:extLst>
                </a:gridCol>
                <a:gridCol w="898372">
                  <a:extLst>
                    <a:ext uri="{9D8B030D-6E8A-4147-A177-3AD203B41FA5}">
                      <a16:colId xmlns:a16="http://schemas.microsoft.com/office/drawing/2014/main" val="20001"/>
                    </a:ext>
                  </a:extLst>
                </a:gridCol>
                <a:gridCol w="803252">
                  <a:extLst>
                    <a:ext uri="{9D8B030D-6E8A-4147-A177-3AD203B41FA5}">
                      <a16:colId xmlns:a16="http://schemas.microsoft.com/office/drawing/2014/main" val="20002"/>
                    </a:ext>
                  </a:extLst>
                </a:gridCol>
                <a:gridCol w="1099185">
                  <a:extLst>
                    <a:ext uri="{9D8B030D-6E8A-4147-A177-3AD203B41FA5}">
                      <a16:colId xmlns:a16="http://schemas.microsoft.com/office/drawing/2014/main" val="20003"/>
                    </a:ext>
                  </a:extLst>
                </a:gridCol>
                <a:gridCol w="1098480">
                  <a:extLst>
                    <a:ext uri="{9D8B030D-6E8A-4147-A177-3AD203B41FA5}">
                      <a16:colId xmlns:a16="http://schemas.microsoft.com/office/drawing/2014/main" val="20004"/>
                    </a:ext>
                  </a:extLst>
                </a:gridCol>
                <a:gridCol w="884809">
                  <a:extLst>
                    <a:ext uri="{9D8B030D-6E8A-4147-A177-3AD203B41FA5}">
                      <a16:colId xmlns:a16="http://schemas.microsoft.com/office/drawing/2014/main" val="20005"/>
                    </a:ext>
                  </a:extLst>
                </a:gridCol>
                <a:gridCol w="1312150">
                  <a:extLst>
                    <a:ext uri="{9D8B030D-6E8A-4147-A177-3AD203B41FA5}">
                      <a16:colId xmlns:a16="http://schemas.microsoft.com/office/drawing/2014/main" val="3215793006"/>
                    </a:ext>
                  </a:extLst>
                </a:gridCol>
              </a:tblGrid>
              <a:tr h="454467">
                <a:tc>
                  <a:txBody>
                    <a:bodyPr/>
                    <a:lstStyle/>
                    <a:p>
                      <a:pPr algn="l">
                        <a:spcAft>
                          <a:spcPts val="0"/>
                        </a:spcAft>
                      </a:pPr>
                      <a:r>
                        <a:rPr lang="lt-LT" sz="1400" dirty="0">
                          <a:effectLst/>
                        </a:rPr>
                        <a:t>2.3. NVO socialinio verslo kūrimas ir plėtra</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a:effectLst/>
                          <a:latin typeface="+mn-lt"/>
                        </a:rPr>
                        <a:t>Intensyvumas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Skirta lėšų iš viso,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Min. projektų skaičius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Max</a:t>
                      </a:r>
                      <a:r>
                        <a:rPr lang="lt-LT" sz="1400" baseline="0" dirty="0">
                          <a:effectLst/>
                          <a:latin typeface="+mn-lt"/>
                        </a:rPr>
                        <a:t> parama projektui, tūkst. Eur</a:t>
                      </a:r>
                      <a:endParaRPr lang="lt-LT" sz="1400" dirty="0">
                        <a:effectLst/>
                        <a:latin typeface="+mn-lt"/>
                        <a:ea typeface="Calibri"/>
                      </a:endParaRPr>
                    </a:p>
                  </a:txBody>
                  <a:tcPr marL="66877" marR="66877" marT="0" marB="0"/>
                </a:tc>
                <a:tc>
                  <a:txBody>
                    <a:bodyPr/>
                    <a:lstStyle/>
                    <a:p>
                      <a:pPr algn="l">
                        <a:spcAft>
                          <a:spcPts val="0"/>
                        </a:spcAft>
                      </a:pPr>
                      <a:r>
                        <a:rPr lang="lt-LT" sz="1400" dirty="0">
                          <a:effectLst/>
                        </a:rPr>
                        <a:t>Darbo vietos</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a:solidFill>
                            <a:schemeClr val="tx2">
                              <a:lumMod val="75000"/>
                            </a:schemeClr>
                          </a:solidFill>
                          <a:effectLst/>
                          <a:latin typeface="+mn-lt"/>
                          <a:ea typeface="Calibri"/>
                        </a:rPr>
                        <a:t>Rezultatas:</a:t>
                      </a:r>
                    </a:p>
                    <a:p>
                      <a:pPr algn="l">
                        <a:lnSpc>
                          <a:spcPct val="115000"/>
                        </a:lnSpc>
                        <a:spcAft>
                          <a:spcPts val="0"/>
                        </a:spcAft>
                      </a:pPr>
                      <a:r>
                        <a:rPr lang="lt-LT" sz="1400" dirty="0">
                          <a:solidFill>
                            <a:schemeClr val="tx2">
                              <a:lumMod val="75000"/>
                            </a:schemeClr>
                          </a:solidFill>
                          <a:effectLst/>
                          <a:latin typeface="+mn-lt"/>
                          <a:ea typeface="Calibri"/>
                        </a:rPr>
                        <a:t>kiek įvyko kvietimų, kiek gauta projektų</a:t>
                      </a:r>
                    </a:p>
                  </a:txBody>
                  <a:tcPr marL="57139" marR="57139" marT="0" marB="0"/>
                </a:tc>
                <a:extLst>
                  <a:ext uri="{0D108BD9-81ED-4DB2-BD59-A6C34878D82A}">
                    <a16:rowId xmlns:a16="http://schemas.microsoft.com/office/drawing/2014/main" val="10000"/>
                  </a:ext>
                </a:extLst>
              </a:tr>
              <a:tr h="558692">
                <a:tc>
                  <a:txBody>
                    <a:bodyPr/>
                    <a:lstStyle/>
                    <a:p>
                      <a:pPr algn="l">
                        <a:spcAft>
                          <a:spcPts val="0"/>
                        </a:spcAft>
                      </a:pPr>
                      <a:r>
                        <a:rPr lang="lt-LT" sz="1400" dirty="0">
                          <a:effectLst/>
                        </a:rPr>
                        <a:t>2.3.1. Parama socialiniam verslui kurti  ir plėtoti  </a:t>
                      </a:r>
                    </a:p>
                    <a:p>
                      <a:pPr algn="l">
                        <a:spcAft>
                          <a:spcPts val="0"/>
                        </a:spcAft>
                      </a:pPr>
                      <a:r>
                        <a:rPr lang="lt-LT" sz="1400" dirty="0">
                          <a:effectLst/>
                        </a:rPr>
                        <a:t>Inovacija</a:t>
                      </a: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l">
                        <a:spcAft>
                          <a:spcPts val="0"/>
                        </a:spcAft>
                      </a:pPr>
                      <a:r>
                        <a:rPr lang="lt-LT" sz="1400" dirty="0">
                          <a:effectLst/>
                        </a:rPr>
                        <a:t>80 proc.</a:t>
                      </a: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425</a:t>
                      </a:r>
                    </a:p>
                    <a:p>
                      <a:pPr algn="ctr">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a:effectLst/>
                        </a:rPr>
                        <a:t>5</a:t>
                      </a:r>
                      <a:endParaRPr lang="lt-LT" sz="1400">
                        <a:effectLst/>
                        <a:latin typeface="Times New Roman"/>
                        <a:ea typeface="Calibri"/>
                      </a:endParaRPr>
                    </a:p>
                  </a:txBody>
                  <a:tcPr marL="57139" marR="57139" marT="0" marB="0"/>
                </a:tc>
                <a:tc>
                  <a:txBody>
                    <a:bodyPr/>
                    <a:lstStyle/>
                    <a:p>
                      <a:pPr algn="ctr">
                        <a:spcAft>
                          <a:spcPts val="0"/>
                        </a:spcAft>
                      </a:pPr>
                      <a:r>
                        <a:rPr lang="lt-LT" sz="1400" dirty="0">
                          <a:effectLst/>
                        </a:rPr>
                        <a:t>Iki 85</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7</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solidFill>
                            <a:schemeClr val="tx2">
                              <a:lumMod val="75000"/>
                            </a:schemeClr>
                          </a:solidFill>
                          <a:effectLst/>
                          <a:latin typeface="+mn-lt"/>
                          <a:ea typeface="Calibri"/>
                        </a:rPr>
                        <a:t>Vyksta 1-as kvietimas;</a:t>
                      </a:r>
                    </a:p>
                    <a:p>
                      <a:pPr algn="ctr">
                        <a:spcAft>
                          <a:spcPts val="0"/>
                        </a:spcAft>
                      </a:pPr>
                      <a:r>
                        <a:rPr lang="lt-LT" sz="1400" dirty="0">
                          <a:solidFill>
                            <a:schemeClr val="tx2">
                              <a:lumMod val="75000"/>
                            </a:schemeClr>
                          </a:solidFill>
                          <a:effectLst/>
                          <a:latin typeface="+mn-lt"/>
                          <a:ea typeface="Calibri"/>
                        </a:rPr>
                        <a:t>0 VP</a:t>
                      </a:r>
                    </a:p>
                  </a:txBody>
                  <a:tcPr marL="57139" marR="5713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185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II prioriteto 2.3. priemonė </a:t>
            </a:r>
            <a:r>
              <a:rPr lang="lt-LT" sz="3100" dirty="0"/>
              <a:t>(VPS 9 skyrius)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6" name="Rectangle 5"/>
          <p:cNvSpPr/>
          <p:nvPr/>
        </p:nvSpPr>
        <p:spPr>
          <a:xfrm>
            <a:off x="533400" y="1600200"/>
            <a:ext cx="8077200" cy="4401205"/>
          </a:xfrm>
          <a:prstGeom prst="rect">
            <a:avLst/>
          </a:prstGeom>
        </p:spPr>
        <p:txBody>
          <a:bodyPr wrap="square">
            <a:spAutoFit/>
          </a:bodyPr>
          <a:lstStyle/>
          <a:p>
            <a:r>
              <a:rPr lang="lt-LT" dirty="0"/>
              <a:t>Parama socialiniam verslui kurti  ir plėtoti (NVO). </a:t>
            </a:r>
            <a:r>
              <a:rPr lang="lt-LT" spc="-100" dirty="0">
                <a:solidFill>
                  <a:schemeClr val="tx2"/>
                </a:solidFill>
              </a:rPr>
              <a:t>Priemonės aprašymas</a:t>
            </a:r>
          </a:p>
          <a:p>
            <a:endParaRPr lang="lt-LT" spc="-100" dirty="0">
              <a:solidFill>
                <a:schemeClr val="tx2"/>
              </a:solidFill>
            </a:endParaRPr>
          </a:p>
          <a:p>
            <a:r>
              <a:rPr lang="lt-LT" dirty="0"/>
              <a:t>Parama skiriama nevyriausybinėms organizacijoms (savo veikloje taikančioms arba siekiančioms taikyti verslo modelius), kurios Rokiškio r. VVG teritorijoje  kuria  ir (arba) plėtoja socialinį verslą, kaip apibrėžiama Socialino verslo koncepcijoje (LR ūkio ministro įsakymas, 2015-04-03 Nr. 4-207). </a:t>
            </a:r>
          </a:p>
          <a:p>
            <a:r>
              <a:rPr lang="lt-LT" dirty="0"/>
              <a:t>Šia inovatyvia priemone siekiama aktyvinti nevyriausybinį sektorių imtis verslumo idėjų, įgyti praktinių įgūdžių verslo srityje. Remiama veikla, apimanti įvairius verslus - produktų gamybą, apdorojimą, perdirbimą, jų pardavimą, įvairių paslaugų teikimą, rinkodaros priemones; taip pat kuriamo verslo populiarinimas.</a:t>
            </a:r>
          </a:p>
          <a:p>
            <a:r>
              <a:rPr lang="lt-LT" dirty="0"/>
              <a:t> </a:t>
            </a:r>
          </a:p>
          <a:p>
            <a:r>
              <a:rPr lang="lt-LT" dirty="0">
                <a:solidFill>
                  <a:schemeClr val="tx2">
                    <a:lumMod val="75000"/>
                  </a:schemeClr>
                </a:solidFill>
              </a:rPr>
              <a:t>Per priemonę bus kuriamos naujos darbo vietos. Suplanuota minimaliai įgyvendinti bent </a:t>
            </a:r>
            <a:r>
              <a:rPr lang="lt-LT" sz="2800" dirty="0">
                <a:solidFill>
                  <a:schemeClr val="tx2">
                    <a:lumMod val="75000"/>
                  </a:schemeClr>
                </a:solidFill>
              </a:rPr>
              <a:t>5</a:t>
            </a:r>
            <a:r>
              <a:rPr lang="lt-LT" dirty="0">
                <a:solidFill>
                  <a:schemeClr val="tx2">
                    <a:lumMod val="75000"/>
                  </a:schemeClr>
                </a:solidFill>
              </a:rPr>
              <a:t> projektus ir  minimaliai sukurti bent </a:t>
            </a:r>
            <a:r>
              <a:rPr lang="lt-LT" sz="2800" dirty="0">
                <a:solidFill>
                  <a:schemeClr val="tx2">
                    <a:lumMod val="75000"/>
                  </a:schemeClr>
                </a:solidFill>
              </a:rPr>
              <a:t>7</a:t>
            </a:r>
            <a:r>
              <a:rPr lang="lt-LT" dirty="0">
                <a:solidFill>
                  <a:schemeClr val="tx2">
                    <a:lumMod val="75000"/>
                  </a:schemeClr>
                </a:solidFill>
              </a:rPr>
              <a:t> darbo vietas.</a:t>
            </a:r>
          </a:p>
          <a:p>
            <a:endParaRPr lang="lt-LT" dirty="0">
              <a:latin typeface="Times New Roman"/>
              <a:ea typeface="Calibri"/>
            </a:endParaRPr>
          </a:p>
        </p:txBody>
      </p:sp>
    </p:spTree>
    <p:extLst>
      <p:ext uri="{BB962C8B-B14F-4D97-AF65-F5344CB8AC3E}">
        <p14:creationId xmlns:p14="http://schemas.microsoft.com/office/powerpoint/2010/main" val="327514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345"/>
            <a:ext cx="8229600" cy="990600"/>
          </a:xfrm>
        </p:spPr>
        <p:txBody>
          <a:bodyPr>
            <a:normAutofit/>
          </a:bodyPr>
          <a:lstStyle/>
          <a:p>
            <a:r>
              <a:rPr lang="lt-LT" dirty="0"/>
              <a:t>II prioriteto 2.4. priemonė </a:t>
            </a:r>
            <a:r>
              <a:rPr lang="lt-LT" sz="3100" dirty="0"/>
              <a:t>(VPS 9 skyrius)</a:t>
            </a:r>
          </a:p>
        </p:txBody>
      </p:sp>
      <p:graphicFrame>
        <p:nvGraphicFramePr>
          <p:cNvPr id="6" name="Table 5"/>
          <p:cNvGraphicFramePr>
            <a:graphicFrameLocks noGrp="1"/>
          </p:cNvGraphicFramePr>
          <p:nvPr>
            <p:extLst>
              <p:ext uri="{D42A27DB-BD31-4B8C-83A1-F6EECF244321}">
                <p14:modId xmlns:p14="http://schemas.microsoft.com/office/powerpoint/2010/main" val="834955753"/>
              </p:ext>
            </p:extLst>
          </p:nvPr>
        </p:nvGraphicFramePr>
        <p:xfrm>
          <a:off x="152401" y="1371600"/>
          <a:ext cx="8839199" cy="2668969"/>
        </p:xfrm>
        <a:graphic>
          <a:graphicData uri="http://schemas.openxmlformats.org/drawingml/2006/table">
            <a:tbl>
              <a:tblPr firstRow="1" firstCol="1" bandRow="1">
                <a:tableStyleId>{5C22544A-7EE6-4342-B048-85BDC9FD1C3A}</a:tableStyleId>
              </a:tblPr>
              <a:tblGrid>
                <a:gridCol w="3098294">
                  <a:extLst>
                    <a:ext uri="{9D8B030D-6E8A-4147-A177-3AD203B41FA5}">
                      <a16:colId xmlns:a16="http://schemas.microsoft.com/office/drawing/2014/main" val="20000"/>
                    </a:ext>
                  </a:extLst>
                </a:gridCol>
                <a:gridCol w="1031955">
                  <a:extLst>
                    <a:ext uri="{9D8B030D-6E8A-4147-A177-3AD203B41FA5}">
                      <a16:colId xmlns:a16="http://schemas.microsoft.com/office/drawing/2014/main" val="20001"/>
                    </a:ext>
                  </a:extLst>
                </a:gridCol>
                <a:gridCol w="922690">
                  <a:extLst>
                    <a:ext uri="{9D8B030D-6E8A-4147-A177-3AD203B41FA5}">
                      <a16:colId xmlns:a16="http://schemas.microsoft.com/office/drawing/2014/main" val="20002"/>
                    </a:ext>
                  </a:extLst>
                </a:gridCol>
                <a:gridCol w="1262626">
                  <a:extLst>
                    <a:ext uri="{9D8B030D-6E8A-4147-A177-3AD203B41FA5}">
                      <a16:colId xmlns:a16="http://schemas.microsoft.com/office/drawing/2014/main" val="20003"/>
                    </a:ext>
                  </a:extLst>
                </a:gridCol>
                <a:gridCol w="999634">
                  <a:extLst>
                    <a:ext uri="{9D8B030D-6E8A-4147-A177-3AD203B41FA5}">
                      <a16:colId xmlns:a16="http://schemas.microsoft.com/office/drawing/2014/main" val="20004"/>
                    </a:ext>
                  </a:extLst>
                </a:gridCol>
                <a:gridCol w="1524000">
                  <a:extLst>
                    <a:ext uri="{9D8B030D-6E8A-4147-A177-3AD203B41FA5}">
                      <a16:colId xmlns:a16="http://schemas.microsoft.com/office/drawing/2014/main" val="3654240656"/>
                    </a:ext>
                  </a:extLst>
                </a:gridCol>
              </a:tblGrid>
              <a:tr h="454467">
                <a:tc>
                  <a:txBody>
                    <a:bodyPr/>
                    <a:lstStyle/>
                    <a:p>
                      <a:pPr algn="l">
                        <a:spcAft>
                          <a:spcPts val="0"/>
                        </a:spcAft>
                      </a:pPr>
                      <a:r>
                        <a:rPr lang="lt-LT" sz="1400" dirty="0">
                          <a:effectLst/>
                        </a:rPr>
                        <a:t>2.4. </a:t>
                      </a:r>
                      <a:r>
                        <a:rPr lang="lt-LT" sz="1400" b="1" kern="1200" dirty="0">
                          <a:solidFill>
                            <a:schemeClr val="lt1"/>
                          </a:solidFill>
                          <a:effectLst/>
                          <a:latin typeface="+mn-lt"/>
                          <a:ea typeface="+mn-ea"/>
                          <a:cs typeface="+mn-cs"/>
                        </a:rPr>
                        <a:t>Bendradarbiavimas</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a:effectLst/>
                          <a:latin typeface="+mn-lt"/>
                        </a:rPr>
                        <a:t>Intensyvumas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Skirta lėšų iš viso,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Min. projektų skaičius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Max</a:t>
                      </a:r>
                      <a:r>
                        <a:rPr lang="lt-LT" sz="1400" baseline="0" dirty="0">
                          <a:effectLst/>
                          <a:latin typeface="+mn-lt"/>
                        </a:rPr>
                        <a:t> parama projektui,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solidFill>
                            <a:schemeClr val="tx2">
                              <a:lumMod val="75000"/>
                            </a:schemeClr>
                          </a:solidFill>
                          <a:effectLst/>
                          <a:latin typeface="+mn-lt"/>
                          <a:ea typeface="Calibri"/>
                        </a:rPr>
                        <a:t>Rezultatas:</a:t>
                      </a:r>
                    </a:p>
                    <a:p>
                      <a:pPr algn="l">
                        <a:lnSpc>
                          <a:spcPct val="115000"/>
                        </a:lnSpc>
                        <a:spcAft>
                          <a:spcPts val="0"/>
                        </a:spcAft>
                      </a:pPr>
                      <a:r>
                        <a:rPr lang="lt-LT" sz="1400" dirty="0">
                          <a:solidFill>
                            <a:schemeClr val="tx2">
                              <a:lumMod val="75000"/>
                            </a:schemeClr>
                          </a:solidFill>
                          <a:effectLst/>
                          <a:latin typeface="+mn-lt"/>
                          <a:ea typeface="Calibri"/>
                        </a:rPr>
                        <a:t>kiek įvyko kvietimų, kiek gauta projektų</a:t>
                      </a:r>
                    </a:p>
                  </a:txBody>
                  <a:tcPr marL="57139" marR="57139" marT="0" marB="0"/>
                </a:tc>
                <a:extLst>
                  <a:ext uri="{0D108BD9-81ED-4DB2-BD59-A6C34878D82A}">
                    <a16:rowId xmlns:a16="http://schemas.microsoft.com/office/drawing/2014/main" val="10000"/>
                  </a:ext>
                </a:extLst>
              </a:tr>
              <a:tr h="558692">
                <a:tc>
                  <a:txBody>
                    <a:bodyPr/>
                    <a:lstStyle/>
                    <a:p>
                      <a:pPr>
                        <a:spcAft>
                          <a:spcPts val="0"/>
                        </a:spcAft>
                      </a:pPr>
                      <a:r>
                        <a:rPr lang="lt-LT" sz="1200" dirty="0">
                          <a:effectLst/>
                        </a:rPr>
                        <a:t>2.4.1. </a:t>
                      </a:r>
                      <a:r>
                        <a:rPr lang="lt-LT" sz="1400" dirty="0">
                          <a:effectLst/>
                        </a:rPr>
                        <a:t>Parama bendradarbiavimui (vietos lygio populiarinimo veikla, skirta trumpoms tiekimo grandinėms bei vietos rinkoms plėtoti)</a:t>
                      </a:r>
                      <a:br>
                        <a:rPr lang="lt-LT" sz="1400" dirty="0">
                          <a:effectLst/>
                        </a:rPr>
                      </a:br>
                      <a:r>
                        <a:rPr lang="lt-LT" sz="1200" dirty="0">
                          <a:effectLst/>
                        </a:rPr>
                        <a:t>Inovacija (klasteriai) </a:t>
                      </a:r>
                      <a:endParaRPr lang="lt-LT" sz="1400" dirty="0">
                        <a:effectLst/>
                        <a:latin typeface="Times New Roman"/>
                        <a:ea typeface="Calibri"/>
                      </a:endParaRP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l">
                        <a:spcAft>
                          <a:spcPts val="0"/>
                        </a:spcAft>
                      </a:pPr>
                      <a:r>
                        <a:rPr lang="lt-LT" sz="1400" dirty="0">
                          <a:effectLst/>
                        </a:rPr>
                        <a:t>80 proc.</a:t>
                      </a: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91,980</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2</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45,990</a:t>
                      </a:r>
                    </a:p>
                    <a:p>
                      <a:pPr algn="ctr">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solidFill>
                            <a:schemeClr val="tx2">
                              <a:lumMod val="75000"/>
                            </a:schemeClr>
                          </a:solidFill>
                          <a:effectLst/>
                          <a:latin typeface="+mn-lt"/>
                          <a:ea typeface="Calibri"/>
                        </a:rPr>
                        <a:t>Įvyko 1 kvietimas;</a:t>
                      </a:r>
                    </a:p>
                    <a:p>
                      <a:pPr algn="ctr">
                        <a:spcAft>
                          <a:spcPts val="0"/>
                        </a:spcAft>
                      </a:pPr>
                      <a:r>
                        <a:rPr lang="lt-LT" sz="1400" dirty="0">
                          <a:solidFill>
                            <a:schemeClr val="tx2">
                              <a:lumMod val="75000"/>
                            </a:schemeClr>
                          </a:solidFill>
                          <a:effectLst/>
                          <a:latin typeface="+mn-lt"/>
                          <a:ea typeface="Calibri"/>
                        </a:rPr>
                        <a:t>0 VP</a:t>
                      </a:r>
                    </a:p>
                  </a:txBody>
                  <a:tcPr marL="57139" marR="57139" marT="0" marB="0"/>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8" name="Rectangle 7"/>
          <p:cNvSpPr/>
          <p:nvPr/>
        </p:nvSpPr>
        <p:spPr>
          <a:xfrm>
            <a:off x="381001" y="4369475"/>
            <a:ext cx="4343400" cy="2031325"/>
          </a:xfrm>
          <a:prstGeom prst="rect">
            <a:avLst/>
          </a:prstGeom>
        </p:spPr>
        <p:txBody>
          <a:bodyPr wrap="square">
            <a:spAutoFit/>
          </a:bodyPr>
          <a:lstStyle/>
          <a:p>
            <a:r>
              <a:rPr lang="lt-LT" spc="-100" dirty="0">
                <a:solidFill>
                  <a:schemeClr val="tx2"/>
                </a:solidFill>
                <a:latin typeface="+mj-lt"/>
                <a:ea typeface="+mj-ea"/>
                <a:cs typeface="+mj-cs"/>
              </a:rPr>
              <a:t>Sąlygos</a:t>
            </a:r>
          </a:p>
          <a:p>
            <a:pPr marL="285750" indent="-285750">
              <a:buFont typeface="Arial" panose="020B0604020202020204" pitchFamily="34" charset="0"/>
              <a:buChar char="•"/>
            </a:pPr>
            <a:r>
              <a:rPr lang="lt-LT" dirty="0"/>
              <a:t>Pareiškėjai viešieji juridiniai asmenys</a:t>
            </a:r>
          </a:p>
          <a:p>
            <a:pPr marL="285750" indent="-285750">
              <a:buFont typeface="Arial" panose="020B0604020202020204" pitchFamily="34" charset="0"/>
              <a:buChar char="•"/>
            </a:pPr>
            <a:r>
              <a:rPr lang="lt-LT" dirty="0"/>
              <a:t>Bendradarbiavimo tinklas (ne mažiau kaip 5 dalyviai)</a:t>
            </a:r>
          </a:p>
          <a:p>
            <a:pPr marL="285750" indent="-285750">
              <a:buFont typeface="Arial" panose="020B0604020202020204" pitchFamily="34" charset="0"/>
              <a:buChar char="•"/>
            </a:pPr>
            <a:r>
              <a:rPr lang="lt-LT" dirty="0">
                <a:solidFill>
                  <a:schemeClr val="tx2">
                    <a:lumMod val="75000"/>
                  </a:schemeClr>
                </a:solidFill>
              </a:rPr>
              <a:t>Projektų kontrolės laikotarpis – sumažintas pagal taisykles iki 3 m.</a:t>
            </a:r>
          </a:p>
          <a:p>
            <a:endParaRPr lang="lt-LT" dirty="0"/>
          </a:p>
        </p:txBody>
      </p:sp>
      <p:sp>
        <p:nvSpPr>
          <p:cNvPr id="9" name="Rectangle 8"/>
          <p:cNvSpPr/>
          <p:nvPr/>
        </p:nvSpPr>
        <p:spPr>
          <a:xfrm>
            <a:off x="4876800" y="4334124"/>
            <a:ext cx="3911744" cy="2031325"/>
          </a:xfrm>
          <a:prstGeom prst="rect">
            <a:avLst/>
          </a:prstGeom>
        </p:spPr>
        <p:txBody>
          <a:bodyPr wrap="square">
            <a:spAutoFit/>
          </a:bodyPr>
          <a:lstStyle/>
          <a:p>
            <a:r>
              <a:rPr lang="lt-LT" spc="-100" dirty="0">
                <a:solidFill>
                  <a:schemeClr val="tx2"/>
                </a:solidFill>
              </a:rPr>
              <a:t>VPS kokybės kriterijai (</a:t>
            </a:r>
            <a:r>
              <a:rPr lang="lt-LT" dirty="0"/>
              <a:t>sumažintas pagal taisykles, </a:t>
            </a:r>
            <a:r>
              <a:rPr lang="lt-LT" spc="-100" dirty="0">
                <a:solidFill>
                  <a:schemeClr val="tx2"/>
                </a:solidFill>
              </a:rPr>
              <a:t>privalomi 40 balų) </a:t>
            </a:r>
          </a:p>
          <a:p>
            <a:pPr marL="285750" lvl="0" indent="-285750">
              <a:buFont typeface="Arial" panose="020B0604020202020204" pitchFamily="34" charset="0"/>
              <a:buChar char="•"/>
            </a:pPr>
            <a:r>
              <a:rPr lang="lt-LT" dirty="0"/>
              <a:t>Didesnis dalyvių skaičius</a:t>
            </a:r>
          </a:p>
          <a:p>
            <a:pPr marL="285750" lvl="0" indent="-285750">
              <a:buFont typeface="Arial" panose="020B0604020202020204" pitchFamily="34" charset="0"/>
              <a:buChar char="•"/>
            </a:pPr>
            <a:r>
              <a:rPr lang="lt-LT" dirty="0"/>
              <a:t>Naujoviškumas</a:t>
            </a:r>
          </a:p>
          <a:p>
            <a:r>
              <a:rPr lang="lt-LT" spc="-100" dirty="0">
                <a:solidFill>
                  <a:schemeClr val="tx2"/>
                </a:solidFill>
                <a:latin typeface="+mj-lt"/>
                <a:ea typeface="+mj-ea"/>
                <a:cs typeface="+mj-cs"/>
              </a:rPr>
              <a:t>+ dar iki 4 kriterijų </a:t>
            </a:r>
            <a:r>
              <a:rPr lang="lt-LT" spc="-100" dirty="0">
                <a:solidFill>
                  <a:schemeClr val="tx2"/>
                </a:solidFill>
              </a:rPr>
              <a:t>tvirtinami atskirai kvietimams.</a:t>
            </a:r>
            <a:endParaRPr lang="lt-LT" dirty="0"/>
          </a:p>
          <a:p>
            <a:endParaRPr lang="lt-LT" spc="-100" dirty="0">
              <a:solidFill>
                <a:schemeClr val="tx2"/>
              </a:solidFill>
              <a:latin typeface="+mj-lt"/>
              <a:ea typeface="+mj-ea"/>
              <a:cs typeface="+mj-cs"/>
            </a:endParaRPr>
          </a:p>
        </p:txBody>
      </p:sp>
      <p:sp>
        <p:nvSpPr>
          <p:cNvPr id="10" name="Rectangle 9"/>
          <p:cNvSpPr/>
          <p:nvPr/>
        </p:nvSpPr>
        <p:spPr>
          <a:xfrm>
            <a:off x="4752196" y="4447644"/>
            <a:ext cx="45719"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08283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705600" cy="990600"/>
          </a:xfrm>
        </p:spPr>
        <p:txBody>
          <a:bodyPr>
            <a:normAutofit/>
          </a:bodyPr>
          <a:lstStyle/>
          <a:p>
            <a:r>
              <a:rPr lang="lt-LT" dirty="0"/>
              <a:t>Rodikliai (VPS 12 skyrius)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2" y="6341421"/>
            <a:ext cx="2914842" cy="45016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06329153"/>
              </p:ext>
            </p:extLst>
          </p:nvPr>
        </p:nvGraphicFramePr>
        <p:xfrm>
          <a:off x="3818909" y="1452925"/>
          <a:ext cx="5315992" cy="5338665"/>
        </p:xfrm>
        <a:graphic>
          <a:graphicData uri="http://schemas.openxmlformats.org/drawingml/2006/table">
            <a:tbl>
              <a:tblPr firstRow="1" firstCol="1" bandRow="1">
                <a:tableStyleId>{5C22544A-7EE6-4342-B048-85BDC9FD1C3A}</a:tableStyleId>
              </a:tblPr>
              <a:tblGrid>
                <a:gridCol w="798323">
                  <a:extLst>
                    <a:ext uri="{9D8B030D-6E8A-4147-A177-3AD203B41FA5}">
                      <a16:colId xmlns:a16="http://schemas.microsoft.com/office/drawing/2014/main" val="20000"/>
                    </a:ext>
                  </a:extLst>
                </a:gridCol>
                <a:gridCol w="3557956">
                  <a:extLst>
                    <a:ext uri="{9D8B030D-6E8A-4147-A177-3AD203B41FA5}">
                      <a16:colId xmlns:a16="http://schemas.microsoft.com/office/drawing/2014/main" val="20001"/>
                    </a:ext>
                  </a:extLst>
                </a:gridCol>
                <a:gridCol w="436121">
                  <a:extLst>
                    <a:ext uri="{9D8B030D-6E8A-4147-A177-3AD203B41FA5}">
                      <a16:colId xmlns:a16="http://schemas.microsoft.com/office/drawing/2014/main" val="20002"/>
                    </a:ext>
                  </a:extLst>
                </a:gridCol>
                <a:gridCol w="523592">
                  <a:extLst>
                    <a:ext uri="{9D8B030D-6E8A-4147-A177-3AD203B41FA5}">
                      <a16:colId xmlns:a16="http://schemas.microsoft.com/office/drawing/2014/main" val="20003"/>
                    </a:ext>
                  </a:extLst>
                </a:gridCol>
              </a:tblGrid>
              <a:tr h="550635">
                <a:tc>
                  <a:txBody>
                    <a:bodyPr/>
                    <a:lstStyle/>
                    <a:p>
                      <a:pPr algn="just">
                        <a:lnSpc>
                          <a:spcPct val="115000"/>
                        </a:lnSpc>
                        <a:spcAft>
                          <a:spcPts val="0"/>
                        </a:spcAft>
                      </a:pPr>
                      <a:r>
                        <a:rPr lang="lt-LT" sz="1400" dirty="0">
                          <a:effectLst/>
                        </a:rPr>
                        <a:t>12.1.1.1.</a:t>
                      </a:r>
                      <a:endParaRPr lang="lt-LT" sz="140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NVO,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9</a:t>
                      </a:r>
                      <a:endParaRPr lang="lt-LT" sz="1400" dirty="0">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0"/>
                  </a:ext>
                </a:extLst>
              </a:tr>
              <a:tr h="550635">
                <a:tc>
                  <a:txBody>
                    <a:bodyPr/>
                    <a:lstStyle/>
                    <a:p>
                      <a:pPr algn="just">
                        <a:lnSpc>
                          <a:spcPct val="115000"/>
                        </a:lnSpc>
                        <a:spcAft>
                          <a:spcPts val="0"/>
                        </a:spcAft>
                      </a:pPr>
                      <a:r>
                        <a:rPr lang="lt-LT" sz="1400" dirty="0">
                          <a:effectLst/>
                        </a:rPr>
                        <a:t>12.1.1.2.</a:t>
                      </a:r>
                      <a:endParaRPr lang="lt-LT" sz="140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vietos valdžios institucija (savivaldybė) arba valstybės institucija/organizacija,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2</a:t>
                      </a:r>
                      <a:endParaRPr lang="lt-LT" sz="1400" dirty="0">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1"/>
                  </a:ext>
                </a:extLst>
              </a:tr>
              <a:tr h="367090">
                <a:tc>
                  <a:txBody>
                    <a:bodyPr/>
                    <a:lstStyle/>
                    <a:p>
                      <a:pPr algn="just">
                        <a:lnSpc>
                          <a:spcPct val="115000"/>
                        </a:lnSpc>
                        <a:spcAft>
                          <a:spcPts val="0"/>
                        </a:spcAft>
                      </a:pPr>
                      <a:r>
                        <a:rPr lang="lt-LT" sz="1400" dirty="0">
                          <a:effectLst/>
                        </a:rPr>
                        <a:t>12.1.1.3.</a:t>
                      </a:r>
                      <a:endParaRPr lang="lt-LT" sz="140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MVĮ,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a:effectLst/>
                        </a:rPr>
                        <a:t>10</a:t>
                      </a:r>
                      <a:endParaRPr lang="lt-LT" sz="1400">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2"/>
                  </a:ext>
                </a:extLst>
              </a:tr>
              <a:tr h="367090">
                <a:tc>
                  <a:txBody>
                    <a:bodyPr/>
                    <a:lstStyle/>
                    <a:p>
                      <a:pPr algn="just">
                        <a:lnSpc>
                          <a:spcPct val="115000"/>
                        </a:lnSpc>
                        <a:spcAft>
                          <a:spcPts val="0"/>
                        </a:spcAft>
                      </a:pPr>
                      <a:r>
                        <a:rPr lang="lt-LT" sz="1400">
                          <a:effectLst/>
                        </a:rPr>
                        <a:t>12.1.1.4.</a:t>
                      </a:r>
                      <a:endParaRPr lang="lt-LT" sz="140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fiziniai asmenys,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a:effectLst/>
                        </a:rPr>
                        <a:t>8</a:t>
                      </a:r>
                      <a:endParaRPr lang="lt-LT" sz="1400">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3"/>
                  </a:ext>
                </a:extLst>
              </a:tr>
              <a:tr h="458863">
                <a:tc rowSpan="2">
                  <a:txBody>
                    <a:bodyPr/>
                    <a:lstStyle/>
                    <a:p>
                      <a:pPr algn="just">
                        <a:lnSpc>
                          <a:spcPct val="115000"/>
                        </a:lnSpc>
                        <a:spcAft>
                          <a:spcPts val="0"/>
                        </a:spcAft>
                      </a:pPr>
                      <a:r>
                        <a:rPr lang="lt-LT" sz="1400">
                          <a:effectLst/>
                        </a:rPr>
                        <a:t>12.1.1.4.1.</a:t>
                      </a:r>
                      <a:endParaRPr lang="lt-LT" sz="1400">
                        <a:effectLst/>
                        <a:latin typeface="Times New Roman"/>
                        <a:ea typeface="Calibri"/>
                      </a:endParaRPr>
                    </a:p>
                  </a:txBody>
                  <a:tcPr marL="59852" marR="59852" marT="0" marB="0"/>
                </a:tc>
                <a:tc rowSpan="2">
                  <a:txBody>
                    <a:bodyPr/>
                    <a:lstStyle/>
                    <a:p>
                      <a:pPr algn="just">
                        <a:lnSpc>
                          <a:spcPct val="115000"/>
                        </a:lnSpc>
                        <a:spcAft>
                          <a:spcPts val="0"/>
                        </a:spcAft>
                      </a:pPr>
                      <a:r>
                        <a:rPr lang="lt-LT" sz="1400">
                          <a:effectLst/>
                        </a:rPr>
                        <a:t>iš jų iki 40 m. </a:t>
                      </a:r>
                      <a:endParaRPr lang="lt-LT" sz="1400">
                        <a:effectLst/>
                        <a:latin typeface="Times New Roman"/>
                        <a:ea typeface="Calibri"/>
                      </a:endParaRPr>
                    </a:p>
                  </a:txBody>
                  <a:tcPr marL="59852" marR="59852" marT="0" marB="0"/>
                </a:tc>
                <a:tc rowSpan="2">
                  <a:txBody>
                    <a:bodyPr/>
                    <a:lstStyle/>
                    <a:p>
                      <a:pPr algn="ctr">
                        <a:lnSpc>
                          <a:spcPct val="115000"/>
                        </a:lnSpc>
                        <a:spcAft>
                          <a:spcPts val="0"/>
                        </a:spcAft>
                      </a:pPr>
                      <a:r>
                        <a:rPr lang="lt-LT" sz="1400">
                          <a:effectLst/>
                        </a:rPr>
                        <a:t>iš viso:</a:t>
                      </a:r>
                      <a:br>
                        <a:rPr lang="lt-LT" sz="1400">
                          <a:effectLst/>
                        </a:rPr>
                      </a:br>
                      <a:r>
                        <a:rPr lang="lt-LT" sz="1400">
                          <a:effectLst/>
                        </a:rPr>
                        <a:t>2</a:t>
                      </a:r>
                    </a:p>
                    <a:p>
                      <a:pPr algn="ctr">
                        <a:lnSpc>
                          <a:spcPct val="115000"/>
                        </a:lnSpc>
                        <a:spcAft>
                          <a:spcPts val="0"/>
                        </a:spcAft>
                      </a:pPr>
                      <a:r>
                        <a:rPr lang="lt-LT" sz="1400">
                          <a:effectLst/>
                        </a:rPr>
                        <a:t> </a:t>
                      </a:r>
                      <a:endParaRPr lang="lt-LT" sz="1400">
                        <a:effectLst/>
                        <a:latin typeface="Times New Roman"/>
                        <a:ea typeface="Calibri"/>
                      </a:endParaRPr>
                    </a:p>
                  </a:txBody>
                  <a:tcPr marL="59852" marR="59852" marT="0" marB="0" anchor="ctr"/>
                </a:tc>
                <a:tc>
                  <a:txBody>
                    <a:bodyPr/>
                    <a:lstStyle/>
                    <a:p>
                      <a:pPr algn="ctr">
                        <a:lnSpc>
                          <a:spcPct val="115000"/>
                        </a:lnSpc>
                        <a:spcAft>
                          <a:spcPts val="0"/>
                        </a:spcAft>
                      </a:pPr>
                      <a:r>
                        <a:rPr lang="lt-LT" sz="1400">
                          <a:effectLst/>
                        </a:rPr>
                        <a:t>moterų:</a:t>
                      </a:r>
                      <a:br>
                        <a:rPr lang="lt-LT" sz="1400">
                          <a:effectLst/>
                        </a:rPr>
                      </a:br>
                      <a:r>
                        <a:rPr lang="lt-LT" sz="1400">
                          <a:effectLst/>
                        </a:rPr>
                        <a:t>1</a:t>
                      </a:r>
                      <a:endParaRPr lang="lt-LT" sz="1400">
                        <a:effectLst/>
                        <a:latin typeface="Times New Roman"/>
                        <a:ea typeface="Calibri"/>
                      </a:endParaRPr>
                    </a:p>
                  </a:txBody>
                  <a:tcPr marL="59852" marR="59852" marT="0" marB="0" anchor="ctr"/>
                </a:tc>
                <a:extLst>
                  <a:ext uri="{0D108BD9-81ED-4DB2-BD59-A6C34878D82A}">
                    <a16:rowId xmlns:a16="http://schemas.microsoft.com/office/drawing/2014/main" val="10004"/>
                  </a:ext>
                </a:extLst>
              </a:tr>
              <a:tr h="305908">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15000"/>
                        </a:lnSpc>
                        <a:spcAft>
                          <a:spcPts val="0"/>
                        </a:spcAft>
                      </a:pPr>
                      <a:r>
                        <a:rPr lang="lt-LT" sz="1400">
                          <a:effectLst/>
                        </a:rPr>
                        <a:t>vyrų:</a:t>
                      </a:r>
                      <a:br>
                        <a:rPr lang="lt-LT" sz="1400">
                          <a:effectLst/>
                        </a:rPr>
                      </a:br>
                      <a:r>
                        <a:rPr lang="lt-LT" sz="1400">
                          <a:effectLst/>
                        </a:rPr>
                        <a:t>1</a:t>
                      </a:r>
                      <a:endParaRPr lang="lt-LT" sz="1400">
                        <a:effectLst/>
                        <a:latin typeface="Times New Roman"/>
                        <a:ea typeface="Calibri"/>
                      </a:endParaRPr>
                    </a:p>
                  </a:txBody>
                  <a:tcPr marL="59852" marR="59852" marT="0" marB="0" anchor="ctr"/>
                </a:tc>
                <a:extLst>
                  <a:ext uri="{0D108BD9-81ED-4DB2-BD59-A6C34878D82A}">
                    <a16:rowId xmlns:a16="http://schemas.microsoft.com/office/drawing/2014/main" val="10005"/>
                  </a:ext>
                </a:extLst>
              </a:tr>
              <a:tr h="305908">
                <a:tc rowSpan="2">
                  <a:txBody>
                    <a:bodyPr/>
                    <a:lstStyle/>
                    <a:p>
                      <a:pPr algn="just">
                        <a:lnSpc>
                          <a:spcPct val="115000"/>
                        </a:lnSpc>
                        <a:spcAft>
                          <a:spcPts val="0"/>
                        </a:spcAft>
                      </a:pPr>
                      <a:r>
                        <a:rPr lang="lt-LT" sz="1400">
                          <a:effectLst/>
                        </a:rPr>
                        <a:t>12.1.1.4.2.</a:t>
                      </a:r>
                      <a:endParaRPr lang="lt-LT" sz="1400">
                        <a:effectLst/>
                        <a:latin typeface="Times New Roman"/>
                        <a:ea typeface="Calibri"/>
                      </a:endParaRPr>
                    </a:p>
                  </a:txBody>
                  <a:tcPr marL="59852" marR="59852" marT="0" marB="0"/>
                </a:tc>
                <a:tc rowSpan="2">
                  <a:txBody>
                    <a:bodyPr/>
                    <a:lstStyle/>
                    <a:p>
                      <a:pPr algn="just">
                        <a:lnSpc>
                          <a:spcPct val="115000"/>
                        </a:lnSpc>
                        <a:spcAft>
                          <a:spcPts val="0"/>
                        </a:spcAft>
                      </a:pPr>
                      <a:r>
                        <a:rPr lang="lt-LT" sz="1400">
                          <a:effectLst/>
                        </a:rPr>
                        <a:t>iš jų daugiau kaip 40 m.  </a:t>
                      </a:r>
                      <a:endParaRPr lang="lt-LT" sz="1400">
                        <a:effectLst/>
                        <a:latin typeface="Times New Roman"/>
                        <a:ea typeface="Calibri"/>
                      </a:endParaRPr>
                    </a:p>
                  </a:txBody>
                  <a:tcPr marL="59852" marR="59852" marT="0" marB="0"/>
                </a:tc>
                <a:tc rowSpan="2">
                  <a:txBody>
                    <a:bodyPr/>
                    <a:lstStyle/>
                    <a:p>
                      <a:pPr algn="ctr">
                        <a:lnSpc>
                          <a:spcPct val="115000"/>
                        </a:lnSpc>
                        <a:spcAft>
                          <a:spcPts val="0"/>
                        </a:spcAft>
                      </a:pPr>
                      <a:r>
                        <a:rPr lang="lt-LT" sz="1400">
                          <a:effectLst/>
                        </a:rPr>
                        <a:t>iš viso</a:t>
                      </a:r>
                      <a:br>
                        <a:rPr lang="lt-LT" sz="1400">
                          <a:effectLst/>
                        </a:rPr>
                      </a:br>
                      <a:r>
                        <a:rPr lang="lt-LT" sz="1400">
                          <a:effectLst/>
                        </a:rPr>
                        <a:t>6:</a:t>
                      </a:r>
                    </a:p>
                    <a:p>
                      <a:pPr algn="ctr">
                        <a:lnSpc>
                          <a:spcPct val="115000"/>
                        </a:lnSpc>
                        <a:spcAft>
                          <a:spcPts val="0"/>
                        </a:spcAft>
                      </a:pPr>
                      <a:r>
                        <a:rPr lang="lt-LT" sz="1400">
                          <a:effectLst/>
                        </a:rPr>
                        <a:t> </a:t>
                      </a:r>
                      <a:endParaRPr lang="lt-LT" sz="1400">
                        <a:effectLst/>
                        <a:latin typeface="Times New Roman"/>
                        <a:ea typeface="Calibri"/>
                      </a:endParaRPr>
                    </a:p>
                  </a:txBody>
                  <a:tcPr marL="59852" marR="59852" marT="0" marB="0" anchor="ctr"/>
                </a:tc>
                <a:tc>
                  <a:txBody>
                    <a:bodyPr/>
                    <a:lstStyle/>
                    <a:p>
                      <a:pPr algn="ctr">
                        <a:lnSpc>
                          <a:spcPct val="115000"/>
                        </a:lnSpc>
                        <a:spcAft>
                          <a:spcPts val="0"/>
                        </a:spcAft>
                      </a:pPr>
                      <a:r>
                        <a:rPr lang="lt-LT" sz="1400">
                          <a:effectLst/>
                        </a:rPr>
                        <a:t>moterų: 2  </a:t>
                      </a:r>
                      <a:endParaRPr lang="lt-LT" sz="1400">
                        <a:effectLst/>
                        <a:latin typeface="Times New Roman"/>
                        <a:ea typeface="Calibri"/>
                      </a:endParaRPr>
                    </a:p>
                  </a:txBody>
                  <a:tcPr marL="59852" marR="59852" marT="0" marB="0" anchor="ctr"/>
                </a:tc>
                <a:extLst>
                  <a:ext uri="{0D108BD9-81ED-4DB2-BD59-A6C34878D82A}">
                    <a16:rowId xmlns:a16="http://schemas.microsoft.com/office/drawing/2014/main" val="10006"/>
                  </a:ext>
                </a:extLst>
              </a:tr>
              <a:tr h="305908">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15000"/>
                        </a:lnSpc>
                        <a:spcAft>
                          <a:spcPts val="0"/>
                        </a:spcAft>
                      </a:pPr>
                      <a:r>
                        <a:rPr lang="lt-LT" sz="1400">
                          <a:effectLst/>
                        </a:rPr>
                        <a:t>vyrų:</a:t>
                      </a:r>
                      <a:br>
                        <a:rPr lang="lt-LT" sz="1400">
                          <a:effectLst/>
                        </a:rPr>
                      </a:br>
                      <a:r>
                        <a:rPr lang="lt-LT" sz="1400">
                          <a:effectLst/>
                        </a:rPr>
                        <a:t>4</a:t>
                      </a:r>
                      <a:endParaRPr lang="lt-LT" sz="1400">
                        <a:effectLst/>
                        <a:latin typeface="Times New Roman"/>
                        <a:ea typeface="Calibri"/>
                      </a:endParaRPr>
                    </a:p>
                  </a:txBody>
                  <a:tcPr marL="59852" marR="59852" marT="0" marB="0" anchor="ctr"/>
                </a:tc>
                <a:extLst>
                  <a:ext uri="{0D108BD9-81ED-4DB2-BD59-A6C34878D82A}">
                    <a16:rowId xmlns:a16="http://schemas.microsoft.com/office/drawing/2014/main" val="10007"/>
                  </a:ext>
                </a:extLst>
              </a:tr>
              <a:tr h="550635">
                <a:tc>
                  <a:txBody>
                    <a:bodyPr/>
                    <a:lstStyle/>
                    <a:p>
                      <a:pPr algn="just">
                        <a:lnSpc>
                          <a:spcPct val="115000"/>
                        </a:lnSpc>
                        <a:spcAft>
                          <a:spcPts val="0"/>
                        </a:spcAft>
                      </a:pPr>
                      <a:r>
                        <a:rPr lang="lt-LT" sz="1400">
                          <a:effectLst/>
                        </a:rPr>
                        <a:t>12.1.1.5.</a:t>
                      </a:r>
                      <a:endParaRPr lang="lt-LT" sz="140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12.1.1.1–12.1.1.5 papunkčiuose neišvardyti asmenys,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4</a:t>
                      </a:r>
                    </a:p>
                    <a:p>
                      <a:pPr algn="ctr">
                        <a:lnSpc>
                          <a:spcPct val="115000"/>
                        </a:lnSpc>
                        <a:spcAft>
                          <a:spcPts val="0"/>
                        </a:spcAft>
                      </a:pPr>
                      <a:r>
                        <a:rPr lang="lt-LT" sz="1400" dirty="0">
                          <a:effectLst/>
                        </a:rPr>
                        <a:t> </a:t>
                      </a:r>
                      <a:endParaRPr lang="lt-LT" sz="1400" dirty="0">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8"/>
                  </a:ext>
                </a:extLst>
              </a:tr>
            </a:tbl>
          </a:graphicData>
        </a:graphic>
      </p:graphicFrame>
      <p:sp>
        <p:nvSpPr>
          <p:cNvPr id="7" name="Rectangle 6"/>
          <p:cNvSpPr/>
          <p:nvPr/>
        </p:nvSpPr>
        <p:spPr>
          <a:xfrm>
            <a:off x="533401" y="2133600"/>
            <a:ext cx="2895600" cy="1323439"/>
          </a:xfrm>
          <a:prstGeom prst="rect">
            <a:avLst/>
          </a:prstGeom>
        </p:spPr>
        <p:txBody>
          <a:bodyPr wrap="square">
            <a:spAutoFit/>
          </a:bodyPr>
          <a:lstStyle/>
          <a:p>
            <a:pPr marL="285750" indent="-285750">
              <a:buFont typeface="Arial" panose="020B0604020202020204" pitchFamily="34" charset="0"/>
              <a:buChar char="•"/>
            </a:pPr>
            <a:r>
              <a:rPr lang="lt-LT" dirty="0"/>
              <a:t>Projektų </a:t>
            </a:r>
            <a:r>
              <a:rPr lang="lt-LT" sz="4000" spc="-100" dirty="0">
                <a:solidFill>
                  <a:schemeClr val="tx2"/>
                </a:solidFill>
                <a:latin typeface="+mj-lt"/>
                <a:ea typeface="+mj-ea"/>
                <a:cs typeface="+mj-cs"/>
              </a:rPr>
              <a:t>33</a:t>
            </a:r>
          </a:p>
          <a:p>
            <a:pPr marL="285750" indent="-285750">
              <a:buFont typeface="Arial" panose="020B0604020202020204" pitchFamily="34" charset="0"/>
              <a:buChar char="•"/>
            </a:pPr>
            <a:r>
              <a:rPr lang="lt-LT" dirty="0"/>
              <a:t>Naujų darvo vietų </a:t>
            </a:r>
            <a:r>
              <a:rPr lang="lt-LT" sz="4000" spc="-100" dirty="0">
                <a:solidFill>
                  <a:schemeClr val="tx2"/>
                </a:solidFill>
                <a:latin typeface="+mj-lt"/>
                <a:ea typeface="+mj-ea"/>
                <a:cs typeface="+mj-cs"/>
              </a:rPr>
              <a:t>26</a:t>
            </a:r>
          </a:p>
        </p:txBody>
      </p:sp>
    </p:spTree>
    <p:extLst>
      <p:ext uri="{BB962C8B-B14F-4D97-AF65-F5344CB8AC3E}">
        <p14:creationId xmlns:p14="http://schemas.microsoft.com/office/powerpoint/2010/main" val="155883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r>
              <a:rPr lang="lt-LT" dirty="0"/>
              <a:t>Rokiškio kaimo VPS finansavimas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30480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19" name="Title 1"/>
          <p:cNvSpPr txBox="1">
            <a:spLocks/>
          </p:cNvSpPr>
          <p:nvPr/>
        </p:nvSpPr>
        <p:spPr>
          <a:xfrm>
            <a:off x="501134" y="1143000"/>
            <a:ext cx="5855311"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lt-LT" sz="3200" dirty="0"/>
              <a:t>Skirta (97 balai) - </a:t>
            </a:r>
            <a:r>
              <a:rPr lang="lt-LT" sz="3200" b="1" dirty="0"/>
              <a:t>2 .149 975 Eur</a:t>
            </a:r>
            <a:endParaRPr lang="lt-LT" sz="3200" dirty="0"/>
          </a:p>
        </p:txBody>
      </p:sp>
      <p:graphicFrame>
        <p:nvGraphicFramePr>
          <p:cNvPr id="15" name="Chart 14"/>
          <p:cNvGraphicFramePr>
            <a:graphicFrameLocks/>
          </p:cNvGraphicFramePr>
          <p:nvPr>
            <p:extLst>
              <p:ext uri="{D42A27DB-BD31-4B8C-83A1-F6EECF244321}">
                <p14:modId xmlns:p14="http://schemas.microsoft.com/office/powerpoint/2010/main" val="218019212"/>
              </p:ext>
            </p:extLst>
          </p:nvPr>
        </p:nvGraphicFramePr>
        <p:xfrm>
          <a:off x="474976" y="1957692"/>
          <a:ext cx="8077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142788" y="2179093"/>
            <a:ext cx="4877011" cy="646331"/>
          </a:xfrm>
          <a:prstGeom prst="rect">
            <a:avLst/>
          </a:prstGeom>
        </p:spPr>
        <p:txBody>
          <a:bodyPr wrap="square">
            <a:spAutoFit/>
          </a:bodyPr>
          <a:lstStyle/>
          <a:p>
            <a:r>
              <a:rPr lang="lt-LT" dirty="0"/>
              <a:t>Administravimui </a:t>
            </a:r>
            <a:r>
              <a:rPr lang="lt-LT" b="1" dirty="0"/>
              <a:t>429 995 Eur (20 proc.)</a:t>
            </a:r>
          </a:p>
          <a:p>
            <a:r>
              <a:rPr lang="lt-LT" dirty="0"/>
              <a:t>Vietos projektams </a:t>
            </a:r>
            <a:r>
              <a:rPr lang="lt-LT" b="1" dirty="0"/>
              <a:t>1.719 980 Eur (80 proc.)</a:t>
            </a:r>
            <a:endParaRPr lang="lt-LT" dirty="0"/>
          </a:p>
        </p:txBody>
      </p:sp>
    </p:spTree>
    <p:extLst>
      <p:ext uri="{BB962C8B-B14F-4D97-AF65-F5344CB8AC3E}">
        <p14:creationId xmlns:p14="http://schemas.microsoft.com/office/powerpoint/2010/main" val="305400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58" y="80749"/>
            <a:ext cx="8782242" cy="990600"/>
          </a:xfrm>
        </p:spPr>
        <p:txBody>
          <a:bodyPr>
            <a:normAutofit/>
          </a:bodyPr>
          <a:lstStyle/>
          <a:p>
            <a:r>
              <a:rPr lang="lt-LT" sz="3200" dirty="0"/>
              <a:t>Kvietimų grafikas (VPS 10 skyrius) po keitimų</a:t>
            </a:r>
          </a:p>
        </p:txBody>
      </p:sp>
      <p:graphicFrame>
        <p:nvGraphicFramePr>
          <p:cNvPr id="5" name="Table 4"/>
          <p:cNvGraphicFramePr>
            <a:graphicFrameLocks noGrp="1"/>
          </p:cNvGraphicFramePr>
          <p:nvPr>
            <p:extLst>
              <p:ext uri="{D42A27DB-BD31-4B8C-83A1-F6EECF244321}">
                <p14:modId xmlns:p14="http://schemas.microsoft.com/office/powerpoint/2010/main" val="3861911773"/>
              </p:ext>
            </p:extLst>
          </p:nvPr>
        </p:nvGraphicFramePr>
        <p:xfrm>
          <a:off x="76200" y="838200"/>
          <a:ext cx="8915400" cy="6010656"/>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304299">
                <a:tc>
                  <a:txBody>
                    <a:bodyPr/>
                    <a:lstStyle/>
                    <a:p>
                      <a:r>
                        <a:rPr lang="lt-LT" sz="1480" dirty="0"/>
                        <a:t>Metai, kada bus</a:t>
                      </a:r>
                      <a:r>
                        <a:rPr lang="lt-LT" sz="1480" baseline="0" dirty="0"/>
                        <a:t> kviečiama</a:t>
                      </a:r>
                      <a:endParaRPr lang="lt-LT" sz="1480" dirty="0"/>
                    </a:p>
                  </a:txBody>
                  <a:tcPr/>
                </a:tc>
                <a:tc>
                  <a:txBody>
                    <a:bodyPr/>
                    <a:lstStyle/>
                    <a:p>
                      <a:pPr marL="0" indent="0">
                        <a:buNone/>
                      </a:pPr>
                      <a:r>
                        <a:rPr lang="lt-LT" sz="1480" dirty="0"/>
                        <a:t>Priemonės</a:t>
                      </a:r>
                    </a:p>
                  </a:txBody>
                  <a:tcPr/>
                </a:tc>
                <a:extLst>
                  <a:ext uri="{0D108BD9-81ED-4DB2-BD59-A6C34878D82A}">
                    <a16:rowId xmlns:a16="http://schemas.microsoft.com/office/drawing/2014/main" val="10000"/>
                  </a:ext>
                </a:extLst>
              </a:tr>
              <a:tr h="704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80" b="1" dirty="0">
                          <a:solidFill>
                            <a:schemeClr val="tx1"/>
                          </a:solidFill>
                        </a:rPr>
                        <a:t>Pirmasis</a:t>
                      </a:r>
                      <a:r>
                        <a:rPr lang="lt-LT" sz="1480" b="0" dirty="0">
                          <a:solidFill>
                            <a:schemeClr val="tx1"/>
                          </a:solidFill>
                        </a:rPr>
                        <a:t>. 2018 I pusmetį</a:t>
                      </a:r>
                    </a:p>
                  </a:txBody>
                  <a:tcPr/>
                </a:tc>
                <a:tc>
                  <a:txBody>
                    <a:bodyPr/>
                    <a:lstStyle/>
                    <a:p>
                      <a:pPr marL="342900" indent="-342900">
                        <a:buAutoNum type="arabicPeriod"/>
                      </a:pPr>
                      <a:r>
                        <a:rPr lang="lt-LT" sz="1480" b="0" kern="1200" dirty="0">
                          <a:solidFill>
                            <a:schemeClr val="tx1"/>
                          </a:solidFill>
                          <a:effectLst/>
                          <a:latin typeface="+mn-lt"/>
                          <a:ea typeface="+mn-ea"/>
                          <a:cs typeface="+mn-cs"/>
                        </a:rPr>
                        <a:t>Kultūros ir gamtos paveldas</a:t>
                      </a:r>
                    </a:p>
                    <a:p>
                      <a:pPr marL="342900" indent="-342900">
                        <a:buAutoNum type="arabicPeriod"/>
                      </a:pPr>
                      <a:r>
                        <a:rPr lang="lt-LT" sz="1480" b="0" kern="1200" dirty="0">
                          <a:solidFill>
                            <a:schemeClr val="tx1"/>
                          </a:solidFill>
                          <a:effectLst/>
                          <a:latin typeface="+mn-lt"/>
                          <a:ea typeface="+mn-ea"/>
                          <a:cs typeface="+mn-cs"/>
                        </a:rPr>
                        <a:t>Ūkio ir verslo plėtra </a:t>
                      </a:r>
                    </a:p>
                    <a:p>
                      <a:pPr marL="342900" indent="-342900">
                        <a:buAutoNum type="arabicPeriod"/>
                      </a:pPr>
                      <a:r>
                        <a:rPr lang="lt-LT" sz="1480" b="0" kern="1200" dirty="0">
                          <a:solidFill>
                            <a:schemeClr val="tx1"/>
                          </a:solidFill>
                          <a:effectLst/>
                          <a:latin typeface="+mn-lt"/>
                          <a:ea typeface="+mn-ea"/>
                          <a:cs typeface="+mn-cs"/>
                        </a:rPr>
                        <a:t>Pagrindinės paslaugos ir kaimų atnaujinimas (savanoriai)</a:t>
                      </a:r>
                      <a:endParaRPr lang="lt-LT" sz="1480" b="0" dirty="0">
                        <a:solidFill>
                          <a:schemeClr val="tx1"/>
                        </a:solidFill>
                      </a:endParaRPr>
                    </a:p>
                  </a:txBody>
                  <a:tcPr/>
                </a:tc>
                <a:extLst>
                  <a:ext uri="{0D108BD9-81ED-4DB2-BD59-A6C34878D82A}">
                    <a16:rowId xmlns:a16="http://schemas.microsoft.com/office/drawing/2014/main" val="10001"/>
                  </a:ext>
                </a:extLst>
              </a:tr>
              <a:tr h="887539">
                <a:tc>
                  <a:txBody>
                    <a:bodyPr/>
                    <a:lstStyle/>
                    <a:p>
                      <a:r>
                        <a:rPr lang="lt-LT" sz="1480" b="1" dirty="0"/>
                        <a:t>Antrasis</a:t>
                      </a:r>
                      <a:r>
                        <a:rPr lang="lt-LT" sz="1480" dirty="0"/>
                        <a:t>. 2018 m. II pusmetis (pabaiga)</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480" kern="1200" dirty="0">
                          <a:solidFill>
                            <a:schemeClr val="tx1"/>
                          </a:solidFill>
                          <a:effectLst/>
                          <a:latin typeface="+mn-lt"/>
                          <a:ea typeface="+mn-ea"/>
                          <a:cs typeface="+mn-cs"/>
                        </a:rPr>
                        <a:t>Vietos projektų pareiškėjų ir vykdytojų mokymas, įgūdžių įgijimas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480" b="0" kern="1200" dirty="0">
                          <a:solidFill>
                            <a:schemeClr val="tx1"/>
                          </a:solidFill>
                          <a:effectLst/>
                          <a:latin typeface="+mn-lt"/>
                          <a:ea typeface="+mn-ea"/>
                          <a:cs typeface="+mn-cs"/>
                        </a:rPr>
                        <a:t>Ūkio ir verslo plėtra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480" b="0" kern="1200" dirty="0">
                          <a:solidFill>
                            <a:schemeClr val="tx1"/>
                          </a:solidFill>
                          <a:effectLst/>
                          <a:latin typeface="+mn-lt"/>
                          <a:ea typeface="+mn-ea"/>
                          <a:cs typeface="+mn-cs"/>
                        </a:rPr>
                        <a:t>Bendradarbiavimas</a:t>
                      </a:r>
                      <a:endParaRPr lang="lt-LT" sz="1480" b="0" dirty="0">
                        <a:solidFill>
                          <a:schemeClr val="tx1"/>
                        </a:solidFill>
                      </a:endParaRPr>
                    </a:p>
                  </a:txBody>
                  <a:tcPr/>
                </a:tc>
                <a:extLst>
                  <a:ext uri="{0D108BD9-81ED-4DB2-BD59-A6C34878D82A}">
                    <a16:rowId xmlns:a16="http://schemas.microsoft.com/office/drawing/2014/main" val="10002"/>
                  </a:ext>
                </a:extLst>
              </a:tr>
              <a:tr h="684673">
                <a:tc>
                  <a:txBody>
                    <a:bodyPr/>
                    <a:lstStyle/>
                    <a:p>
                      <a:r>
                        <a:rPr lang="lt-LT" sz="1480" b="1" dirty="0"/>
                        <a:t>Trečiasis</a:t>
                      </a:r>
                      <a:r>
                        <a:rPr lang="lt-LT" sz="1480" dirty="0"/>
                        <a:t>.</a:t>
                      </a:r>
                      <a:r>
                        <a:rPr lang="lt-LT" sz="1480" baseline="0" dirty="0"/>
                        <a:t> </a:t>
                      </a:r>
                      <a:r>
                        <a:rPr lang="lt-LT" sz="1480" dirty="0"/>
                        <a:t>2019 I pusmetis</a:t>
                      </a:r>
                    </a:p>
                  </a:txBody>
                  <a:tcPr/>
                </a:tc>
                <a:tc>
                  <a:txBody>
                    <a:bodyPr/>
                    <a:lstStyle/>
                    <a:p>
                      <a:pPr marL="342900" indent="-342900">
                        <a:buAutoNum type="arabicPeriod"/>
                      </a:pPr>
                      <a:r>
                        <a:rPr lang="lt-LT" sz="1480" b="0" kern="1200" dirty="0">
                          <a:solidFill>
                            <a:schemeClr val="tx1"/>
                          </a:solidFill>
                          <a:effectLst/>
                          <a:latin typeface="+mn-lt"/>
                          <a:ea typeface="+mn-ea"/>
                          <a:cs typeface="+mn-cs"/>
                        </a:rPr>
                        <a:t>Kultūros ir gamtos paveldas</a:t>
                      </a:r>
                    </a:p>
                    <a:p>
                      <a:pPr marL="342900" indent="-342900">
                        <a:buAutoNum type="arabicPeriod"/>
                      </a:pPr>
                      <a:r>
                        <a:rPr lang="lt-LT" sz="1480" b="0" kern="1200" dirty="0">
                          <a:solidFill>
                            <a:schemeClr val="tx1"/>
                          </a:solidFill>
                          <a:effectLst/>
                          <a:latin typeface="+mn-lt"/>
                          <a:ea typeface="+mn-ea"/>
                          <a:cs typeface="+mn-cs"/>
                        </a:rPr>
                        <a:t>Ūkio ir verslo plėtra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480" b="0" kern="1200" dirty="0">
                          <a:solidFill>
                            <a:schemeClr val="tx1"/>
                          </a:solidFill>
                          <a:effectLst/>
                          <a:latin typeface="+mn-lt"/>
                          <a:ea typeface="+mn-ea"/>
                          <a:cs typeface="+mn-cs"/>
                        </a:rPr>
                        <a:t>NVO socialinio verslo kūrimas ir plėtra</a:t>
                      </a:r>
                      <a:endParaRPr lang="lt-LT" sz="1480" b="1" dirty="0">
                        <a:solidFill>
                          <a:schemeClr val="tx1"/>
                        </a:solidFill>
                      </a:endParaRPr>
                    </a:p>
                  </a:txBody>
                  <a:tcPr/>
                </a:tc>
                <a:extLst>
                  <a:ext uri="{0D108BD9-81ED-4DB2-BD59-A6C34878D82A}">
                    <a16:rowId xmlns:a16="http://schemas.microsoft.com/office/drawing/2014/main" val="10003"/>
                  </a:ext>
                </a:extLst>
              </a:tr>
              <a:tr h="532524">
                <a:tc>
                  <a:txBody>
                    <a:bodyPr/>
                    <a:lstStyle/>
                    <a:p>
                      <a:r>
                        <a:rPr lang="lt-LT" sz="1480" b="1" dirty="0"/>
                        <a:t>Ketvirtasis. </a:t>
                      </a:r>
                      <a:r>
                        <a:rPr lang="lt-LT" sz="1480" b="0" dirty="0"/>
                        <a:t>2019 II pusmetis</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480" b="0" kern="1200" dirty="0">
                          <a:solidFill>
                            <a:schemeClr val="tx1"/>
                          </a:solidFill>
                          <a:effectLst/>
                          <a:latin typeface="+mn-lt"/>
                          <a:ea typeface="+mn-ea"/>
                          <a:cs typeface="+mn-cs"/>
                        </a:rPr>
                        <a:t>Ūkio ir verslo plėtra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480" b="0" kern="1200" dirty="0">
                          <a:solidFill>
                            <a:schemeClr val="tx1"/>
                          </a:solidFill>
                          <a:effectLst/>
                          <a:latin typeface="+mn-lt"/>
                          <a:ea typeface="+mn-ea"/>
                          <a:cs typeface="+mn-cs"/>
                        </a:rPr>
                        <a:t>Bendradarbiavimas</a:t>
                      </a:r>
                      <a:endParaRPr lang="lt-LT" sz="1480" b="0" dirty="0">
                        <a:solidFill>
                          <a:schemeClr val="tx1"/>
                        </a:solidFill>
                      </a:endParaRPr>
                    </a:p>
                  </a:txBody>
                  <a:tcPr/>
                </a:tc>
                <a:extLst>
                  <a:ext uri="{0D108BD9-81ED-4DB2-BD59-A6C34878D82A}">
                    <a16:rowId xmlns:a16="http://schemas.microsoft.com/office/drawing/2014/main" val="2568692624"/>
                  </a:ext>
                </a:extLst>
              </a:tr>
              <a:tr h="481807">
                <a:tc>
                  <a:txBody>
                    <a:bodyPr/>
                    <a:lstStyle/>
                    <a:p>
                      <a:r>
                        <a:rPr lang="lt-LT" sz="1480" dirty="0">
                          <a:solidFill>
                            <a:srgbClr val="C00000"/>
                          </a:solidFill>
                        </a:rPr>
                        <a:t>2020</a:t>
                      </a:r>
                    </a:p>
                  </a:txBody>
                  <a:tcPr/>
                </a:tc>
                <a:tc>
                  <a:txBody>
                    <a:bodyPr/>
                    <a:lstStyle/>
                    <a:p>
                      <a:pPr marL="0" indent="0">
                        <a:buNone/>
                      </a:pPr>
                      <a:r>
                        <a:rPr lang="lt-LT" sz="1480" b="0" dirty="0">
                          <a:solidFill>
                            <a:srgbClr val="C00000"/>
                          </a:solidFill>
                        </a:rPr>
                        <a:t>- Pasirengimas tarpiniam vertinimui, preliminarūs</a:t>
                      </a:r>
                      <a:r>
                        <a:rPr lang="lt-LT" sz="1480" b="0" baseline="0" dirty="0">
                          <a:solidFill>
                            <a:srgbClr val="C00000"/>
                          </a:solidFill>
                        </a:rPr>
                        <a:t> </a:t>
                      </a:r>
                      <a:r>
                        <a:rPr lang="lt-LT" sz="1480" b="0" dirty="0">
                          <a:solidFill>
                            <a:srgbClr val="C00000"/>
                          </a:solidFill>
                        </a:rPr>
                        <a:t>įsipareigojimai už (65 proc. VPS)</a:t>
                      </a:r>
                    </a:p>
                  </a:txBody>
                  <a:tcPr/>
                </a:tc>
                <a:extLst>
                  <a:ext uri="{0D108BD9-81ED-4DB2-BD59-A6C34878D82A}">
                    <a16:rowId xmlns:a16="http://schemas.microsoft.com/office/drawing/2014/main" val="10004"/>
                  </a:ext>
                </a:extLst>
              </a:tr>
              <a:tr h="887539">
                <a:tc>
                  <a:txBody>
                    <a:bodyPr/>
                    <a:lstStyle/>
                    <a:p>
                      <a:r>
                        <a:rPr lang="lt-LT" sz="1480" b="1" dirty="0">
                          <a:solidFill>
                            <a:schemeClr val="tx1"/>
                          </a:solidFill>
                        </a:rPr>
                        <a:t>Penktasis</a:t>
                      </a:r>
                      <a:r>
                        <a:rPr lang="lt-LT" sz="1480" dirty="0"/>
                        <a:t>. </a:t>
                      </a:r>
                      <a:r>
                        <a:rPr lang="lt-LT" sz="1480" dirty="0">
                          <a:solidFill>
                            <a:schemeClr val="tx1"/>
                          </a:solidFill>
                        </a:rPr>
                        <a:t>2020 II pusmetis</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480" b="0" kern="1200" dirty="0">
                          <a:solidFill>
                            <a:schemeClr val="tx1"/>
                          </a:solidFill>
                          <a:effectLst/>
                          <a:latin typeface="+mn-lt"/>
                          <a:ea typeface="+mn-ea"/>
                          <a:cs typeface="+mn-cs"/>
                        </a:rPr>
                        <a:t>Kultūros ir gamtos paveldas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480" kern="1200" dirty="0">
                          <a:solidFill>
                            <a:schemeClr val="dk1"/>
                          </a:solidFill>
                          <a:effectLst/>
                          <a:latin typeface="+mn-lt"/>
                          <a:ea typeface="+mn-ea"/>
                          <a:cs typeface="+mn-cs"/>
                        </a:rPr>
                        <a:t>Vietos projektų pareiškėjų ir vykdytojų mokymas, įgūdžių įgijimas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480" b="0" kern="1200" dirty="0">
                          <a:solidFill>
                            <a:schemeClr val="tx1"/>
                          </a:solidFill>
                          <a:effectLst/>
                          <a:latin typeface="+mn-lt"/>
                          <a:ea typeface="+mn-ea"/>
                          <a:cs typeface="+mn-cs"/>
                        </a:rPr>
                        <a:t>Ūkio ir verslo plėtra </a:t>
                      </a:r>
                      <a:endParaRPr lang="lt-LT" sz="1480" b="0" dirty="0">
                        <a:solidFill>
                          <a:schemeClr val="tx1"/>
                        </a:solidFill>
                      </a:endParaRPr>
                    </a:p>
                  </a:txBody>
                  <a:tcPr/>
                </a:tc>
                <a:extLst>
                  <a:ext uri="{0D108BD9-81ED-4DB2-BD59-A6C34878D82A}">
                    <a16:rowId xmlns:a16="http://schemas.microsoft.com/office/drawing/2014/main" val="10005"/>
                  </a:ext>
                </a:extLst>
              </a:tr>
              <a:tr h="684673">
                <a:tc>
                  <a:txBody>
                    <a:bodyPr/>
                    <a:lstStyle/>
                    <a:p>
                      <a:r>
                        <a:rPr lang="lt-LT" sz="1480" b="1" dirty="0"/>
                        <a:t>Šeštasis</a:t>
                      </a:r>
                      <a:r>
                        <a:rPr lang="lt-LT" sz="1480" dirty="0">
                          <a:solidFill>
                            <a:schemeClr val="tx1"/>
                          </a:solidFill>
                        </a:rPr>
                        <a:t>. 2021 I pusmetis</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480" b="0" kern="1200" dirty="0">
                          <a:solidFill>
                            <a:schemeClr val="tx1"/>
                          </a:solidFill>
                          <a:effectLst/>
                          <a:latin typeface="+mn-lt"/>
                          <a:ea typeface="+mn-ea"/>
                          <a:cs typeface="+mn-cs"/>
                        </a:rPr>
                        <a:t>NVO socialinio verslo kūrimas ir plėtra</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480" b="0" kern="1200" dirty="0">
                          <a:solidFill>
                            <a:schemeClr val="tx1"/>
                          </a:solidFill>
                          <a:effectLst/>
                          <a:latin typeface="+mn-lt"/>
                          <a:ea typeface="+mn-ea"/>
                          <a:cs typeface="+mn-cs"/>
                        </a:rPr>
                        <a:t>Bendradarbiavimas</a:t>
                      </a:r>
                      <a:endParaRPr lang="lt-LT" sz="1480" b="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480" b="0" kern="1200" dirty="0">
                          <a:solidFill>
                            <a:schemeClr val="tx1"/>
                          </a:solidFill>
                          <a:effectLst/>
                          <a:latin typeface="+mn-lt"/>
                          <a:ea typeface="+mn-ea"/>
                          <a:cs typeface="+mn-cs"/>
                        </a:rPr>
                        <a:t>Ūkio ir verslo plėtra (likučiai)</a:t>
                      </a:r>
                      <a:endParaRPr lang="lt-LT" sz="1480" b="0" dirty="0">
                        <a:solidFill>
                          <a:schemeClr val="tx1"/>
                        </a:solidFill>
                      </a:endParaRPr>
                    </a:p>
                  </a:txBody>
                  <a:tcPr/>
                </a:tc>
                <a:extLst>
                  <a:ext uri="{0D108BD9-81ED-4DB2-BD59-A6C34878D82A}">
                    <a16:rowId xmlns:a16="http://schemas.microsoft.com/office/drawing/2014/main" val="10006"/>
                  </a:ext>
                </a:extLst>
              </a:tr>
              <a:tr h="308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80" b="1" dirty="0"/>
                        <a:t>Septintasis</a:t>
                      </a:r>
                      <a:r>
                        <a:rPr lang="lt-LT" sz="1480" dirty="0"/>
                        <a:t>.</a:t>
                      </a:r>
                      <a:r>
                        <a:rPr lang="lt-LT" sz="1480" baseline="0" dirty="0"/>
                        <a:t> </a:t>
                      </a:r>
                      <a:r>
                        <a:rPr lang="lt-LT" sz="1480" dirty="0"/>
                        <a:t>2021 </a:t>
                      </a:r>
                      <a:r>
                        <a:rPr lang="lt-LT" sz="1480" baseline="0" dirty="0"/>
                        <a:t>II pusmetis</a:t>
                      </a:r>
                      <a:endParaRPr lang="lt-LT" sz="1480" dirty="0"/>
                    </a:p>
                  </a:txBody>
                  <a:tcPr/>
                </a:tc>
                <a:tc>
                  <a:txBody>
                    <a:bodyPr/>
                    <a:lstStyle/>
                    <a:p>
                      <a:pPr marL="342900" indent="-342900">
                        <a:buAutoNum type="arabicPeriod"/>
                      </a:pPr>
                      <a:r>
                        <a:rPr lang="lt-LT" sz="1480" b="0" dirty="0"/>
                        <a:t>Lėšų likučiai</a:t>
                      </a:r>
                    </a:p>
                  </a:txBody>
                  <a:tcPr/>
                </a:tc>
                <a:extLst>
                  <a:ext uri="{0D108BD9-81ED-4DB2-BD59-A6C34878D82A}">
                    <a16:rowId xmlns:a16="http://schemas.microsoft.com/office/drawing/2014/main" val="10007"/>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2958" y="838200"/>
            <a:ext cx="2914842" cy="450169"/>
          </a:xfrm>
          <a:prstGeom prst="rect">
            <a:avLst/>
          </a:prstGeom>
        </p:spPr>
      </p:pic>
    </p:spTree>
    <p:extLst>
      <p:ext uri="{BB962C8B-B14F-4D97-AF65-F5344CB8AC3E}">
        <p14:creationId xmlns:p14="http://schemas.microsoft.com/office/powerpoint/2010/main" val="329565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Ypatinga kontrolė</a:t>
            </a:r>
          </a:p>
        </p:txBody>
      </p:sp>
      <p:sp>
        <p:nvSpPr>
          <p:cNvPr id="3" name="Content Placeholder 2"/>
          <p:cNvSpPr>
            <a:spLocks noGrp="1"/>
          </p:cNvSpPr>
          <p:nvPr>
            <p:ph idx="1"/>
          </p:nvPr>
        </p:nvSpPr>
        <p:spPr/>
        <p:txBody>
          <a:bodyPr/>
          <a:lstStyle/>
          <a:p>
            <a:pPr marL="0" indent="0">
              <a:buNone/>
            </a:pPr>
            <a:r>
              <a:rPr lang="lt-LT" sz="2300" b="1" dirty="0">
                <a:latin typeface="Times New Roman" panose="02020603050405020304" pitchFamily="18" charset="0"/>
                <a:cs typeface="Times New Roman" panose="02020603050405020304" pitchFamily="18" charset="0"/>
              </a:rPr>
              <a:t>ES auditų išvados:</a:t>
            </a:r>
          </a:p>
          <a:p>
            <a:pPr lvl="1"/>
            <a:r>
              <a:rPr lang="lt-LT" dirty="0">
                <a:latin typeface="Times New Roman" panose="02020603050405020304" pitchFamily="18" charset="0"/>
                <a:cs typeface="Times New Roman" panose="02020603050405020304" pitchFamily="18" charset="0"/>
              </a:rPr>
              <a:t>didesni reikalavimai išlaidų būtinumo ir dydžio pagrįstumui;</a:t>
            </a:r>
          </a:p>
          <a:p>
            <a:pPr lvl="1"/>
            <a:r>
              <a:rPr lang="lt-LT" dirty="0">
                <a:latin typeface="Times New Roman" panose="02020603050405020304" pitchFamily="18" charset="0"/>
                <a:cs typeface="Times New Roman" panose="02020603050405020304" pitchFamily="18" charset="0"/>
              </a:rPr>
              <a:t>naujų darbo vietų rodiklio kontrolė;</a:t>
            </a:r>
          </a:p>
          <a:p>
            <a:pPr lvl="1"/>
            <a:r>
              <a:rPr lang="lt-LT" dirty="0">
                <a:latin typeface="Times New Roman" panose="02020603050405020304" pitchFamily="18" charset="0"/>
                <a:cs typeface="Times New Roman" panose="02020603050405020304" pitchFamily="18" charset="0"/>
              </a:rPr>
              <a:t>viešųjų privačių interesų derinimo kontrolė;</a:t>
            </a:r>
          </a:p>
          <a:p>
            <a:pPr lvl="1"/>
            <a:r>
              <a:rPr lang="lt-LT" dirty="0">
                <a:latin typeface="Times New Roman" panose="02020603050405020304" pitchFamily="18" charset="0"/>
                <a:cs typeface="Times New Roman" panose="02020603050405020304" pitchFamily="18" charset="0"/>
              </a:rPr>
              <a:t>įmonių susietumo kontrolė;</a:t>
            </a:r>
          </a:p>
          <a:p>
            <a:pPr lvl="1"/>
            <a:r>
              <a:rPr lang="lt-LT" dirty="0">
                <a:latin typeface="Times New Roman" panose="02020603050405020304" pitchFamily="18" charset="0"/>
                <a:cs typeface="Times New Roman" panose="02020603050405020304" pitchFamily="18" charset="0"/>
              </a:rPr>
              <a:t>dirbtinių sąlygų kontrolė.    </a:t>
            </a:r>
          </a:p>
          <a:p>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176628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7" name="Rectangle 6"/>
          <p:cNvSpPr/>
          <p:nvPr/>
        </p:nvSpPr>
        <p:spPr>
          <a:xfrm>
            <a:off x="1676113" y="331857"/>
            <a:ext cx="5740674" cy="707886"/>
          </a:xfrm>
          <a:prstGeom prst="rect">
            <a:avLst/>
          </a:prstGeom>
        </p:spPr>
        <p:txBody>
          <a:bodyPr wrap="none">
            <a:spAutoFit/>
          </a:bodyPr>
          <a:lstStyle/>
          <a:p>
            <a:pPr algn="ctr"/>
            <a:r>
              <a:rPr lang="lt-LT" sz="2000" dirty="0"/>
              <a:t>Strategija, teisės aktai, skelbimai apie kvietimus, </a:t>
            </a:r>
            <a:br>
              <a:rPr lang="lt-LT" sz="2000" dirty="0"/>
            </a:br>
            <a:r>
              <a:rPr lang="lt-LT" sz="2000" dirty="0"/>
              <a:t>renginius, konsultacijos, dažniausi klausimai</a:t>
            </a:r>
            <a:endParaRPr lang="lt-LT" dirty="0"/>
          </a:p>
        </p:txBody>
      </p:sp>
      <p:sp>
        <p:nvSpPr>
          <p:cNvPr id="2" name="Rectangle 1"/>
          <p:cNvSpPr/>
          <p:nvPr/>
        </p:nvSpPr>
        <p:spPr>
          <a:xfrm>
            <a:off x="-1137" y="6289687"/>
            <a:ext cx="4344537" cy="523220"/>
          </a:xfrm>
          <a:prstGeom prst="rect">
            <a:avLst/>
          </a:prstGeom>
        </p:spPr>
        <p:txBody>
          <a:bodyPr wrap="square">
            <a:spAutoFit/>
          </a:bodyPr>
          <a:lstStyle/>
          <a:p>
            <a:pPr algn="ctr"/>
            <a:r>
              <a:rPr lang="lt-LT" sz="2800" dirty="0">
                <a:solidFill>
                  <a:schemeClr val="tx2">
                    <a:lumMod val="75000"/>
                  </a:schemeClr>
                </a:solidFill>
              </a:rPr>
              <a:t>www.rokiskiovvg.lt</a:t>
            </a:r>
          </a:p>
        </p:txBody>
      </p:sp>
      <p:sp>
        <p:nvSpPr>
          <p:cNvPr id="10" name="Oval 9"/>
          <p:cNvSpPr/>
          <p:nvPr/>
        </p:nvSpPr>
        <p:spPr>
          <a:xfrm>
            <a:off x="120268" y="4610100"/>
            <a:ext cx="1600200" cy="2095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6" name="Paveikslėlis 5">
            <a:extLst>
              <a:ext uri="{FF2B5EF4-FFF2-40B4-BE49-F238E27FC236}">
                <a16:creationId xmlns:a16="http://schemas.microsoft.com/office/drawing/2014/main" id="{AC5D53D6-A40C-4A8E-B8C1-16082D03795C}"/>
              </a:ext>
            </a:extLst>
          </p:cNvPr>
          <p:cNvPicPr>
            <a:picLocks noChangeAspect="1"/>
          </p:cNvPicPr>
          <p:nvPr/>
        </p:nvPicPr>
        <p:blipFill>
          <a:blip r:embed="rId3"/>
          <a:stretch>
            <a:fillRect/>
          </a:stretch>
        </p:blipFill>
        <p:spPr>
          <a:xfrm>
            <a:off x="0" y="1066800"/>
            <a:ext cx="9144000" cy="5143500"/>
          </a:xfrm>
          <a:prstGeom prst="rect">
            <a:avLst/>
          </a:prstGeom>
        </p:spPr>
      </p:pic>
      <p:sp>
        <p:nvSpPr>
          <p:cNvPr id="8" name="Oval 7"/>
          <p:cNvSpPr/>
          <p:nvPr/>
        </p:nvSpPr>
        <p:spPr>
          <a:xfrm>
            <a:off x="5334000" y="1885950"/>
            <a:ext cx="3124200" cy="762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Oval 2"/>
          <p:cNvSpPr/>
          <p:nvPr/>
        </p:nvSpPr>
        <p:spPr>
          <a:xfrm>
            <a:off x="3667381" y="2857500"/>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Oval 8"/>
          <p:cNvSpPr/>
          <p:nvPr/>
        </p:nvSpPr>
        <p:spPr>
          <a:xfrm>
            <a:off x="53849" y="3221725"/>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Oval 10"/>
          <p:cNvSpPr/>
          <p:nvPr/>
        </p:nvSpPr>
        <p:spPr>
          <a:xfrm>
            <a:off x="53849" y="4248150"/>
            <a:ext cx="1600200" cy="2095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Oval 11"/>
          <p:cNvSpPr/>
          <p:nvPr/>
        </p:nvSpPr>
        <p:spPr>
          <a:xfrm>
            <a:off x="67497" y="3804029"/>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Oval 12"/>
          <p:cNvSpPr/>
          <p:nvPr/>
        </p:nvSpPr>
        <p:spPr>
          <a:xfrm>
            <a:off x="1624479" y="2438400"/>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54889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30480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28" name="Content Placeholder 2"/>
          <p:cNvSpPr txBox="1">
            <a:spLocks/>
          </p:cNvSpPr>
          <p:nvPr/>
        </p:nvSpPr>
        <p:spPr>
          <a:xfrm>
            <a:off x="26158" y="304800"/>
            <a:ext cx="5993642" cy="106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lt-LT" sz="2800" dirty="0"/>
              <a:t>II. Vietos projektams </a:t>
            </a:r>
            <a:r>
              <a:rPr lang="lt-LT" sz="2800" b="1" dirty="0"/>
              <a:t>1.719980 Eur</a:t>
            </a:r>
          </a:p>
          <a:p>
            <a:pPr marL="0" indent="0">
              <a:buFont typeface="Arial" pitchFamily="34" charset="0"/>
              <a:buNone/>
            </a:pPr>
            <a:r>
              <a:rPr lang="lt-LT" sz="2800" b="1" dirty="0">
                <a:solidFill>
                  <a:schemeClr val="bg2">
                    <a:lumMod val="25000"/>
                  </a:schemeClr>
                </a:solidFill>
              </a:rPr>
              <a:t>Lėšos pagal priemones</a:t>
            </a:r>
          </a:p>
        </p:txBody>
      </p:sp>
      <p:graphicFrame>
        <p:nvGraphicFramePr>
          <p:cNvPr id="31" name="Chart 30"/>
          <p:cNvGraphicFramePr>
            <a:graphicFrameLocks/>
          </p:cNvGraphicFramePr>
          <p:nvPr>
            <p:extLst>
              <p:ext uri="{D42A27DB-BD31-4B8C-83A1-F6EECF244321}">
                <p14:modId xmlns:p14="http://schemas.microsoft.com/office/powerpoint/2010/main" val="3158386234"/>
              </p:ext>
            </p:extLst>
          </p:nvPr>
        </p:nvGraphicFramePr>
        <p:xfrm>
          <a:off x="457200" y="1447800"/>
          <a:ext cx="83820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935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6987"/>
            <a:ext cx="8229600" cy="990600"/>
          </a:xfrm>
        </p:spPr>
        <p:txBody>
          <a:bodyPr/>
          <a:lstStyle/>
          <a:p>
            <a:r>
              <a:rPr lang="lt-LT" dirty="0"/>
              <a:t>VVG vertybės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30480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Rectangle 5"/>
          <p:cNvSpPr/>
          <p:nvPr/>
        </p:nvSpPr>
        <p:spPr>
          <a:xfrm>
            <a:off x="228600" y="1189434"/>
            <a:ext cx="8763000" cy="3077766"/>
          </a:xfrm>
          <a:prstGeom prst="rect">
            <a:avLst/>
          </a:prstGeom>
        </p:spPr>
        <p:txBody>
          <a:bodyPr wrap="square">
            <a:spAutoFit/>
          </a:bodyPr>
          <a:lstStyle/>
          <a:p>
            <a:r>
              <a:rPr lang="lt-LT" b="1" dirty="0"/>
              <a:t>Bendruomeniškumas</a:t>
            </a:r>
            <a:r>
              <a:rPr lang="lt-LT" dirty="0"/>
              <a:t>, </a:t>
            </a:r>
            <a:r>
              <a:rPr lang="lt-LT" sz="1400" dirty="0"/>
              <a:t>kaip įsitikinimas, jog esi atsakingas už savo veiksmus ir savo pasirinkimus toje bendruomenėje, kurioje gyveni.</a:t>
            </a:r>
          </a:p>
          <a:p>
            <a:r>
              <a:rPr lang="lt-LT" b="1" dirty="0"/>
              <a:t>Savanorystė</a:t>
            </a:r>
            <a:r>
              <a:rPr lang="lt-LT" dirty="0"/>
              <a:t>, </a:t>
            </a:r>
            <a:r>
              <a:rPr lang="lt-LT" sz="1400" dirty="0"/>
              <a:t>kaip laisvas apsisprendimas skirti savo laiko, kompetencijų ir savo patirties visuomenės naudai</a:t>
            </a:r>
            <a:r>
              <a:rPr lang="lt-LT" dirty="0"/>
              <a:t>.</a:t>
            </a:r>
          </a:p>
          <a:p>
            <a:r>
              <a:rPr lang="lt-LT" b="1" dirty="0"/>
              <a:t>Iniciatyvumas</a:t>
            </a:r>
            <a:r>
              <a:rPr lang="lt-LT" dirty="0"/>
              <a:t>, </a:t>
            </a:r>
            <a:r>
              <a:rPr lang="lt-LT" sz="1400" dirty="0"/>
              <a:t>kaip gebėjimas savarankiškai pradėti ir kitus paskatinti veikti.</a:t>
            </a:r>
          </a:p>
          <a:p>
            <a:r>
              <a:rPr lang="lt-LT" b="1" dirty="0"/>
              <a:t>Inovatyvumas</a:t>
            </a:r>
            <a:r>
              <a:rPr lang="lt-LT" dirty="0"/>
              <a:t>, </a:t>
            </a:r>
            <a:r>
              <a:rPr lang="lt-LT" sz="1400" dirty="0"/>
              <a:t>kaip sėkmingas naujų idėjų ir metodų taikymas.</a:t>
            </a:r>
          </a:p>
          <a:p>
            <a:r>
              <a:rPr lang="lt-LT" b="1" dirty="0"/>
              <a:t>Paveldo puoselėjimas</a:t>
            </a:r>
            <a:r>
              <a:rPr lang="lt-LT" dirty="0"/>
              <a:t>, </a:t>
            </a:r>
            <a:r>
              <a:rPr lang="lt-LT" sz="1400" dirty="0"/>
              <a:t>kaip tapatumo vertybė, stiprinanti žmogaus ir krašto ryšį.</a:t>
            </a:r>
          </a:p>
          <a:p>
            <a:r>
              <a:rPr lang="lt-LT" b="1" dirty="0"/>
              <a:t>Skaidrumas</a:t>
            </a:r>
            <a:r>
              <a:rPr lang="lt-LT" dirty="0"/>
              <a:t>, </a:t>
            </a:r>
            <a:r>
              <a:rPr lang="lt-LT" sz="1400" dirty="0"/>
              <a:t>kaip suprasta pareiga veikti sąžiningai, matomai, nuspėjamai ir suprantamai.</a:t>
            </a:r>
          </a:p>
          <a:p>
            <a:r>
              <a:rPr lang="lt-LT" b="1" dirty="0"/>
              <a:t>Atvirumas</a:t>
            </a:r>
            <a:r>
              <a:rPr lang="lt-LT" dirty="0"/>
              <a:t>, </a:t>
            </a:r>
            <a:r>
              <a:rPr lang="lt-LT" sz="1400" dirty="0"/>
              <a:t>kaip suvoktas organizacijos atvirumas naujiems nariams, pritariantiems organizacijos vertybėms, misijai ir veiklai</a:t>
            </a:r>
            <a:r>
              <a:rPr lang="lt-LT" dirty="0"/>
              <a:t>.</a:t>
            </a:r>
          </a:p>
          <a:p>
            <a:r>
              <a:rPr lang="lt-LT" b="1" dirty="0"/>
              <a:t>Pilietiškumas</a:t>
            </a:r>
            <a:r>
              <a:rPr lang="lt-LT" dirty="0"/>
              <a:t>, </a:t>
            </a:r>
            <a:r>
              <a:rPr lang="lt-LT" sz="1400" dirty="0"/>
              <a:t>kaip suprastas įsipareigojimas savo valstybei, tautai, jos vertybėms. </a:t>
            </a:r>
          </a:p>
        </p:txBody>
      </p:sp>
      <p:sp>
        <p:nvSpPr>
          <p:cNvPr id="8" name="Title 1"/>
          <p:cNvSpPr txBox="1">
            <a:spLocks/>
          </p:cNvSpPr>
          <p:nvPr/>
        </p:nvSpPr>
        <p:spPr>
          <a:xfrm>
            <a:off x="457200" y="41910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lt-LT" dirty="0"/>
              <a:t>VPS Vizija</a:t>
            </a:r>
          </a:p>
        </p:txBody>
      </p:sp>
      <p:sp>
        <p:nvSpPr>
          <p:cNvPr id="9" name="Content Placeholder 2"/>
          <p:cNvSpPr>
            <a:spLocks noGrp="1"/>
          </p:cNvSpPr>
          <p:nvPr>
            <p:ph idx="1"/>
          </p:nvPr>
        </p:nvSpPr>
        <p:spPr>
          <a:xfrm>
            <a:off x="304800" y="5105400"/>
            <a:ext cx="8229600" cy="1453787"/>
          </a:xfrm>
        </p:spPr>
        <p:txBody>
          <a:bodyPr>
            <a:noAutofit/>
          </a:bodyPr>
          <a:lstStyle/>
          <a:p>
            <a:pPr marL="0" indent="0">
              <a:buNone/>
            </a:pPr>
            <a:r>
              <a:rPr lang="lt-LT" sz="1800" dirty="0"/>
              <a:t>Rokiškio r. kaimo vietovės taps patrauklesnės jame gyvenantiems ir atvykstantiems. Pagerėjus kaimo infrastruktūrai ir gyvenimo kokybei, stiprės ir plėtosis </a:t>
            </a:r>
            <a:r>
              <a:rPr lang="lt-LT" sz="1800" dirty="0">
                <a:solidFill>
                  <a:srgbClr val="0070C0"/>
                </a:solidFill>
              </a:rPr>
              <a:t>konkurencingi</a:t>
            </a:r>
            <a:r>
              <a:rPr lang="lt-LT" sz="1800" dirty="0"/>
              <a:t> verslai. Vietos bendruomenės stiprins viešųjų paslaugų ir socialinių verslų plėtrą. Tradicijos, papročiai, kraštovaizdis, kultūros paveldas taps kaimo traukos objektais.</a:t>
            </a:r>
          </a:p>
        </p:txBody>
      </p:sp>
    </p:spTree>
    <p:extLst>
      <p:ext uri="{BB962C8B-B14F-4D97-AF65-F5344CB8AC3E}">
        <p14:creationId xmlns:p14="http://schemas.microsoft.com/office/powerpoint/2010/main" val="402654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r>
              <a:rPr lang="lt-LT" dirty="0"/>
              <a:t>Reikalavimai valdybos nariams, specialistams</a:t>
            </a:r>
          </a:p>
        </p:txBody>
      </p:sp>
      <p:sp>
        <p:nvSpPr>
          <p:cNvPr id="3" name="Content Placeholder 2"/>
          <p:cNvSpPr>
            <a:spLocks noGrp="1"/>
          </p:cNvSpPr>
          <p:nvPr>
            <p:ph idx="1"/>
          </p:nvPr>
        </p:nvSpPr>
        <p:spPr>
          <a:xfrm>
            <a:off x="152400" y="1143000"/>
            <a:ext cx="8763000" cy="4876800"/>
          </a:xfrm>
        </p:spPr>
        <p:txBody>
          <a:bodyPr/>
          <a:lstStyle/>
          <a:p>
            <a:r>
              <a:rPr lang="lt-LT" dirty="0"/>
              <a:t>Viešieji privatūs interesai (pareiga nusišalinti)</a:t>
            </a:r>
          </a:p>
          <a:p>
            <a:r>
              <a:rPr lang="lt-LT" dirty="0"/>
              <a:t>Atstovavimo proporcijos: 35- 49 proc. pilietininkai</a:t>
            </a:r>
          </a:p>
          <a:p>
            <a:r>
              <a:rPr lang="lt-LT" dirty="0"/>
              <a:t>Iki 35 proc. verslas; iki 30 proc. vietos valdžia (reglamentuota naujai); privalomi reikalingi kursai</a:t>
            </a:r>
          </a:p>
          <a:p>
            <a:r>
              <a:rPr lang="lt-LT" dirty="0"/>
              <a:t>Rotacija kas 3 metai, 1/3 sektoriaus valdybos narių (bent po vieną iš kiekvieno sektoriaus)</a:t>
            </a:r>
          </a:p>
          <a:p>
            <a:r>
              <a:rPr lang="lt-LT" dirty="0"/>
              <a:t>Būti atvira naujiems nariams (nario mokestis reglamentuojamas max dydis)</a:t>
            </a:r>
          </a:p>
          <a:p>
            <a:r>
              <a:rPr lang="lt-LT" dirty="0"/>
              <a:t>Užtikrinti VPS administravimo, metodinius ir finansų valdymo gebėjimus</a:t>
            </a:r>
          </a:p>
          <a:p>
            <a:endParaRPr lang="lt-LT" dirty="0"/>
          </a:p>
          <a:p>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354770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Valdymas ir stebėsena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021" y="457200"/>
            <a:ext cx="2914842" cy="450169"/>
          </a:xfrm>
          <a:prstGeom prst="rect">
            <a:avLst/>
          </a:prstGeom>
        </p:spPr>
      </p:pic>
      <p:pic>
        <p:nvPicPr>
          <p:cNvPr id="1026" name="Picture 2" descr="VVG valdymo 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20070"/>
            <a:ext cx="817245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04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VPS III dalis. LEADER PRINCIPAI </a:t>
            </a:r>
          </a:p>
        </p:txBody>
      </p:sp>
      <p:sp>
        <p:nvSpPr>
          <p:cNvPr id="3" name="Content Placeholder 2"/>
          <p:cNvSpPr>
            <a:spLocks noGrp="1"/>
          </p:cNvSpPr>
          <p:nvPr>
            <p:ph idx="1"/>
          </p:nvPr>
        </p:nvSpPr>
        <p:spPr>
          <a:xfrm>
            <a:off x="457200" y="1472066"/>
            <a:ext cx="8229600" cy="4876800"/>
          </a:xfrm>
        </p:spPr>
        <p:txBody>
          <a:bodyPr>
            <a:normAutofit fontScale="92500" lnSpcReduction="10000"/>
          </a:bodyPr>
          <a:lstStyle/>
          <a:p>
            <a:pPr marL="0" indent="0">
              <a:buNone/>
            </a:pPr>
            <a:r>
              <a:rPr lang="lt-LT" dirty="0"/>
              <a:t>Laikytis visu laikotarpiu:</a:t>
            </a:r>
          </a:p>
          <a:p>
            <a:pPr marL="0" indent="0">
              <a:buNone/>
            </a:pPr>
            <a:r>
              <a:rPr lang="lt-LT" sz="2000" b="1" dirty="0"/>
              <a:t>Teritorinis</a:t>
            </a:r>
            <a:r>
              <a:rPr lang="lt-LT" sz="2000" dirty="0"/>
              <a:t>. </a:t>
            </a:r>
            <a:r>
              <a:rPr lang="lt-LT" sz="1800" dirty="0"/>
              <a:t>Atstovaujama visa teritorija: keliant kandidatus į valdybą pilietininkus seniūnijų pagrindu; siekiama kuo platesnio projektinės veiklos ir naudos gavėjų pasiskirstymo.</a:t>
            </a:r>
          </a:p>
          <a:p>
            <a:pPr marL="0" indent="0">
              <a:buNone/>
            </a:pPr>
            <a:r>
              <a:rPr lang="lt-LT" sz="2000" b="1" dirty="0"/>
              <a:t>„Iš apačios į viršų“.  </a:t>
            </a:r>
            <a:r>
              <a:rPr lang="lt-LT" sz="1800" dirty="0"/>
              <a:t>Valdyboje vidutiniškai 80 proc. narių pilietininkai ir verslo sektorių atstovai; Strategijos priežiūros darbo grupė</a:t>
            </a:r>
            <a:r>
              <a:rPr lang="lt-LT" sz="1600" dirty="0"/>
              <a:t>. </a:t>
            </a:r>
          </a:p>
          <a:p>
            <a:pPr marL="0" indent="0">
              <a:buNone/>
            </a:pPr>
            <a:r>
              <a:rPr lang="lt-LT" sz="2000" b="1" dirty="0"/>
              <a:t>Partnerystė.</a:t>
            </a:r>
            <a:r>
              <a:rPr lang="lt-LT" sz="2000" dirty="0"/>
              <a:t> </a:t>
            </a:r>
            <a:r>
              <a:rPr lang="lt-LT" sz="1800" dirty="0"/>
              <a:t>3 sektorių bendradarbiavimas.</a:t>
            </a:r>
          </a:p>
          <a:p>
            <a:pPr marL="0" indent="0">
              <a:buNone/>
            </a:pPr>
            <a:r>
              <a:rPr lang="lt-LT" sz="2000" b="1" dirty="0"/>
              <a:t>Inovacijų.</a:t>
            </a:r>
            <a:r>
              <a:rPr lang="lt-LT" sz="2000" dirty="0"/>
              <a:t> </a:t>
            </a:r>
            <a:r>
              <a:rPr lang="lt-LT" sz="1800" dirty="0"/>
              <a:t>VPS: šešiose iš septynių veiklos sričių vietos projektų prioritetinis kokybės kriterijus yra projekto naujoviškumas (septintoji – pati priemonė yra inovatyvi – NVO socialinis verslas).</a:t>
            </a:r>
          </a:p>
          <a:p>
            <a:pPr marL="0" indent="0">
              <a:buNone/>
            </a:pPr>
            <a:r>
              <a:rPr lang="lt-LT" sz="2000" b="1" dirty="0"/>
              <a:t>Integruoto požiūrio. </a:t>
            </a:r>
            <a:r>
              <a:rPr lang="lt-LT" sz="1800" dirty="0"/>
              <a:t>VVG organizacinis aspektas „Kaimo bendruomenių plėtros ir kaimo aplinkotvarkos problemų“.</a:t>
            </a:r>
          </a:p>
          <a:p>
            <a:pPr marL="0" indent="0">
              <a:buNone/>
            </a:pPr>
            <a:r>
              <a:rPr lang="lt-LT" sz="2000" b="1" dirty="0"/>
              <a:t>Tinklaveikos ir bendradarbiavimo. </a:t>
            </a:r>
            <a:r>
              <a:rPr lang="lt-LT" sz="1800" dirty="0"/>
              <a:t>VVG plati ir aktyvi partnerystė (attovaujama VVG tinklui LEADER darbo ir koordinacinėse grupėse) ir užsienio partnerių įvairiapusė patirtis.</a:t>
            </a:r>
          </a:p>
          <a:p>
            <a:pPr marL="0" indent="0">
              <a:buNone/>
            </a:pPr>
            <a:r>
              <a:rPr lang="lt-LT" sz="2000" b="1" dirty="0"/>
              <a:t>Vietos finansavimo ir valdymo. </a:t>
            </a:r>
            <a:r>
              <a:rPr lang="lt-LT" sz="1800" dirty="0"/>
              <a:t>Dėmesys savanoriškam darbui ir savanorystei. NVO projektų tvarumas per kitas finansines programas.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54889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VPS III dalis. Horizontalieji PRINCIPAI</a:t>
            </a:r>
          </a:p>
        </p:txBody>
      </p:sp>
      <p:sp>
        <p:nvSpPr>
          <p:cNvPr id="3" name="Content Placeholder 2"/>
          <p:cNvSpPr>
            <a:spLocks noGrp="1"/>
          </p:cNvSpPr>
          <p:nvPr>
            <p:ph idx="1"/>
          </p:nvPr>
        </p:nvSpPr>
        <p:spPr>
          <a:xfrm>
            <a:off x="457200" y="1472066"/>
            <a:ext cx="8229600" cy="5136228"/>
          </a:xfrm>
        </p:spPr>
        <p:txBody>
          <a:bodyPr>
            <a:normAutofit/>
          </a:bodyPr>
          <a:lstStyle/>
          <a:p>
            <a:pPr marL="0" indent="0">
              <a:buNone/>
            </a:pPr>
            <a:r>
              <a:rPr lang="lt-LT" dirty="0"/>
              <a:t>Laikytis visu laikotarpiu:</a:t>
            </a:r>
          </a:p>
          <a:p>
            <a:pPr marL="0" indent="0">
              <a:buNone/>
            </a:pPr>
            <a:r>
              <a:rPr lang="lt-LT" sz="2000" b="1" dirty="0"/>
              <a:t>Jaunimo</a:t>
            </a:r>
            <a:r>
              <a:rPr lang="lt-LT" sz="2000" dirty="0"/>
              <a:t>. </a:t>
            </a:r>
          </a:p>
          <a:p>
            <a:pPr marL="274320" lvl="1" indent="0">
              <a:spcBef>
                <a:spcPts val="0"/>
              </a:spcBef>
              <a:buNone/>
            </a:pPr>
            <a:r>
              <a:rPr lang="lt-LT" sz="1600" dirty="0"/>
              <a:t>- </a:t>
            </a:r>
            <a:r>
              <a:rPr lang="lt-LT" sz="1800" dirty="0"/>
              <a:t>Įsitraukimas į valdybą, nemažiau nei 35 proc. (7 iš 20 narių privalu išlaikyti visą laikotarpį)</a:t>
            </a:r>
          </a:p>
          <a:p>
            <a:pPr marL="274320" lvl="1" indent="0">
              <a:spcBef>
                <a:spcPts val="0"/>
              </a:spcBef>
              <a:buNone/>
            </a:pPr>
            <a:r>
              <a:rPr lang="lt-LT" sz="1800" dirty="0"/>
              <a:t>- Prioritetiniai balai 2 priemonėse (savanorių bei verslo).</a:t>
            </a:r>
          </a:p>
          <a:p>
            <a:pPr marL="274320" lvl="1" indent="0">
              <a:spcBef>
                <a:spcPts val="0"/>
              </a:spcBef>
              <a:buNone/>
            </a:pPr>
            <a:r>
              <a:rPr lang="lt-LT" sz="1800" dirty="0"/>
              <a:t>- Dėmesys aktyvinant (ne tik pareiškėjus, bet ir moksleivius).</a:t>
            </a:r>
          </a:p>
          <a:p>
            <a:pPr marL="0" indent="0">
              <a:buNone/>
            </a:pPr>
            <a:r>
              <a:rPr lang="lt-LT" sz="2000" b="1" dirty="0"/>
              <a:t>Kultūra</a:t>
            </a:r>
            <a:r>
              <a:rPr lang="lt-LT" sz="2000" dirty="0"/>
              <a:t>. </a:t>
            </a:r>
          </a:p>
          <a:p>
            <a:pPr marL="274320" lvl="1" indent="0">
              <a:spcBef>
                <a:spcPts val="0"/>
              </a:spcBef>
              <a:buNone/>
            </a:pPr>
            <a:r>
              <a:rPr lang="lt-LT" sz="1800" dirty="0"/>
              <a:t>Suplanuota tiesioginė priemonė „Kultūros ir gamtos paveldas“, dar dviejose priemonėse prioritetinis kokybės kriterijus (savanorių – </a:t>
            </a:r>
            <a:r>
              <a:rPr lang="lt-LT" sz="1800" dirty="0">
                <a:solidFill>
                  <a:srgbClr val="0070C0"/>
                </a:solidFill>
              </a:rPr>
              <a:t>per taisymą buvo pradingęs, bet rengiant sąlygas atkursime,</a:t>
            </a:r>
            <a:r>
              <a:rPr lang="lt-LT" sz="1800" dirty="0"/>
              <a:t> ir NVO soc. verslas). </a:t>
            </a:r>
          </a:p>
          <a:p>
            <a:pPr marL="0" indent="0">
              <a:spcBef>
                <a:spcPts val="0"/>
              </a:spcBef>
              <a:buNone/>
            </a:pPr>
            <a:r>
              <a:rPr lang="lt-LT" sz="2000" b="1" dirty="0"/>
              <a:t>Darnus vystymasis </a:t>
            </a:r>
          </a:p>
          <a:p>
            <a:pPr marL="274320" lvl="1" indent="0">
              <a:spcBef>
                <a:spcPts val="0"/>
              </a:spcBef>
              <a:buNone/>
            </a:pPr>
            <a:r>
              <a:rPr lang="lt-LT" sz="1800" dirty="0"/>
              <a:t>Suplanuota tiesioginė priemonė „Kultūros ir gamtos paveldas“.</a:t>
            </a:r>
          </a:p>
          <a:p>
            <a:pPr marL="274320" lvl="1" indent="0">
              <a:spcBef>
                <a:spcPts val="0"/>
              </a:spcBef>
              <a:buNone/>
            </a:pPr>
            <a:r>
              <a:rPr lang="lt-LT" sz="1800" dirty="0"/>
              <a:t>Kontrolė, kad vietos projektas neturėtų neigiamos įtakos teritorijos darniam vystymuisi.</a:t>
            </a:r>
          </a:p>
          <a:p>
            <a:pPr marL="0" indent="0">
              <a:buNone/>
            </a:pPr>
            <a:r>
              <a:rPr lang="lt-LT" sz="2000" b="1" dirty="0"/>
              <a:t>Moterų ir vyrų lygios galimybės ir nediskriminavimo </a:t>
            </a:r>
            <a:endParaRPr lang="lt-LT" sz="2000" dirty="0"/>
          </a:p>
          <a:p>
            <a:pPr marL="0" indent="0">
              <a:buNone/>
            </a:pPr>
            <a:endParaRPr lang="lt-LT"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55838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1295400"/>
            <a:ext cx="4343400" cy="2514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ounded Rectangle 10"/>
          <p:cNvSpPr/>
          <p:nvPr/>
        </p:nvSpPr>
        <p:spPr>
          <a:xfrm>
            <a:off x="4648200" y="1296473"/>
            <a:ext cx="4267200" cy="112046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55641" y="304800"/>
            <a:ext cx="8229600" cy="990600"/>
          </a:xfrm>
        </p:spPr>
        <p:txBody>
          <a:bodyPr/>
          <a:lstStyle/>
          <a:p>
            <a:r>
              <a:rPr lang="lt-LT" dirty="0"/>
              <a:t>Prioritetai ir priemonės</a:t>
            </a:r>
          </a:p>
        </p:txBody>
      </p:sp>
      <p:sp>
        <p:nvSpPr>
          <p:cNvPr id="3" name="Content Placeholder 2"/>
          <p:cNvSpPr>
            <a:spLocks noGrp="1"/>
          </p:cNvSpPr>
          <p:nvPr>
            <p:ph idx="1"/>
          </p:nvPr>
        </p:nvSpPr>
        <p:spPr>
          <a:xfrm>
            <a:off x="4714779" y="1426335"/>
            <a:ext cx="3429000" cy="914400"/>
          </a:xfrm>
        </p:spPr>
        <p:txBody>
          <a:bodyPr/>
          <a:lstStyle/>
          <a:p>
            <a:pPr marL="0" indent="0">
              <a:buNone/>
            </a:pPr>
            <a:r>
              <a:rPr lang="lt-LT" dirty="0"/>
              <a:t>II. Verslumo skatinimas </a:t>
            </a:r>
            <a:br>
              <a:rPr lang="lt-LT" dirty="0"/>
            </a:br>
            <a:r>
              <a:rPr lang="lt-LT" b="1" dirty="0"/>
              <a:t>1 399 980 Eur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Content Placeholder 2"/>
          <p:cNvSpPr txBox="1">
            <a:spLocks/>
          </p:cNvSpPr>
          <p:nvPr/>
        </p:nvSpPr>
        <p:spPr>
          <a:xfrm>
            <a:off x="152400" y="1447800"/>
            <a:ext cx="4343400" cy="2286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lt-LT" dirty="0"/>
              <a:t>I. Kaimų atnaujinimas, investuojant į paveldo, turizmo traukos objektus ir kaimų gyventojų viešųjų problemų sprendinius </a:t>
            </a:r>
            <a:br>
              <a:rPr lang="lt-LT" b="1" dirty="0"/>
            </a:br>
            <a:r>
              <a:rPr lang="lt-LT" b="1" dirty="0"/>
              <a:t>320 000 Eur</a:t>
            </a:r>
            <a:endParaRPr lang="lt-LT" dirty="0"/>
          </a:p>
        </p:txBody>
      </p:sp>
      <p:sp>
        <p:nvSpPr>
          <p:cNvPr id="12" name="Rectangle 11"/>
          <p:cNvSpPr/>
          <p:nvPr/>
        </p:nvSpPr>
        <p:spPr>
          <a:xfrm>
            <a:off x="455641" y="3962400"/>
            <a:ext cx="3659160" cy="2031325"/>
          </a:xfrm>
          <a:prstGeom prst="rect">
            <a:avLst/>
          </a:prstGeom>
        </p:spPr>
        <p:txBody>
          <a:bodyPr wrap="square">
            <a:spAutoFit/>
          </a:bodyPr>
          <a:lstStyle/>
          <a:p>
            <a:r>
              <a:rPr lang="lt-LT" dirty="0"/>
              <a:t>1.1. Kultūros ir gamtos paveldas</a:t>
            </a:r>
            <a:br>
              <a:rPr lang="lt-LT" dirty="0"/>
            </a:br>
            <a:r>
              <a:rPr lang="lt-LT" dirty="0">
                <a:solidFill>
                  <a:schemeClr val="bg2">
                    <a:lumMod val="25000"/>
                  </a:schemeClr>
                </a:solidFill>
              </a:rPr>
              <a:t>160 000 Eur</a:t>
            </a:r>
          </a:p>
          <a:p>
            <a:endParaRPr lang="lt-LT" b="1" dirty="0"/>
          </a:p>
          <a:p>
            <a:r>
              <a:rPr lang="lt-LT" dirty="0"/>
              <a:t>1.2. Pagrindinės paslaugos ir kaimų atnaujinimas</a:t>
            </a:r>
            <a:br>
              <a:rPr lang="lt-LT" dirty="0"/>
            </a:br>
            <a:r>
              <a:rPr lang="lt-LT" dirty="0">
                <a:solidFill>
                  <a:schemeClr val="bg2">
                    <a:lumMod val="25000"/>
                  </a:schemeClr>
                </a:solidFill>
              </a:rPr>
              <a:t>160 000 Eur</a:t>
            </a:r>
          </a:p>
          <a:p>
            <a:endParaRPr lang="lt-LT" dirty="0"/>
          </a:p>
        </p:txBody>
      </p:sp>
      <p:sp>
        <p:nvSpPr>
          <p:cNvPr id="16" name="Rectangle 15"/>
          <p:cNvSpPr/>
          <p:nvPr/>
        </p:nvSpPr>
        <p:spPr>
          <a:xfrm>
            <a:off x="4800600" y="2552700"/>
            <a:ext cx="3962400" cy="3693319"/>
          </a:xfrm>
          <a:prstGeom prst="rect">
            <a:avLst/>
          </a:prstGeom>
        </p:spPr>
        <p:txBody>
          <a:bodyPr wrap="square">
            <a:spAutoFit/>
          </a:bodyPr>
          <a:lstStyle/>
          <a:p>
            <a:r>
              <a:rPr lang="lt-LT" dirty="0"/>
              <a:t>2.1. Vietos projektų pareiškėjų ir vykdytojų mokymas, įgūdžių įgijimas</a:t>
            </a:r>
            <a:br>
              <a:rPr lang="lt-LT" dirty="0"/>
            </a:br>
            <a:r>
              <a:rPr lang="lt-LT" dirty="0">
                <a:solidFill>
                  <a:schemeClr val="bg2">
                    <a:lumMod val="25000"/>
                  </a:schemeClr>
                </a:solidFill>
              </a:rPr>
              <a:t>18 000 Eur</a:t>
            </a:r>
          </a:p>
          <a:p>
            <a:endParaRPr lang="lt-LT" dirty="0"/>
          </a:p>
          <a:p>
            <a:r>
              <a:rPr lang="lt-LT" dirty="0"/>
              <a:t>2.2. Ūkio ir verslo plėtra </a:t>
            </a:r>
            <a:br>
              <a:rPr lang="lt-LT" dirty="0"/>
            </a:br>
            <a:r>
              <a:rPr lang="lt-LT" dirty="0">
                <a:solidFill>
                  <a:schemeClr val="bg2">
                    <a:lumMod val="25000"/>
                  </a:schemeClr>
                </a:solidFill>
              </a:rPr>
              <a:t>865 000 Eur</a:t>
            </a:r>
          </a:p>
          <a:p>
            <a:endParaRPr lang="lt-LT" dirty="0"/>
          </a:p>
          <a:p>
            <a:r>
              <a:rPr lang="lt-LT" dirty="0"/>
              <a:t>2.3. NVO socialinio verslo kūrimas ir plėtra</a:t>
            </a:r>
          </a:p>
          <a:p>
            <a:r>
              <a:rPr lang="lt-LT" dirty="0">
                <a:solidFill>
                  <a:schemeClr val="bg2">
                    <a:lumMod val="25000"/>
                  </a:schemeClr>
                </a:solidFill>
              </a:rPr>
              <a:t>425 000 Eur</a:t>
            </a:r>
          </a:p>
          <a:p>
            <a:endParaRPr lang="lt-LT" dirty="0"/>
          </a:p>
          <a:p>
            <a:r>
              <a:rPr lang="lt-LT" dirty="0"/>
              <a:t>2.4. Bendradarbiavimas</a:t>
            </a:r>
            <a:br>
              <a:rPr lang="lt-LT" dirty="0"/>
            </a:br>
            <a:r>
              <a:rPr lang="lt-LT" dirty="0">
                <a:solidFill>
                  <a:schemeClr val="bg2">
                    <a:lumMod val="25000"/>
                  </a:schemeClr>
                </a:solidFill>
              </a:rPr>
              <a:t>91 980 Eur</a:t>
            </a:r>
          </a:p>
        </p:txBody>
      </p:sp>
    </p:spTree>
    <p:extLst>
      <p:ext uri="{BB962C8B-B14F-4D97-AF65-F5344CB8AC3E}">
        <p14:creationId xmlns:p14="http://schemas.microsoft.com/office/powerpoint/2010/main" val="3548897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764</TotalTime>
  <Words>2166</Words>
  <Application>Microsoft Office PowerPoint</Application>
  <PresentationFormat>Demonstracija ekrane (4:3)</PresentationFormat>
  <Paragraphs>373</Paragraphs>
  <Slides>22</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22</vt:i4>
      </vt:variant>
    </vt:vector>
  </HeadingPairs>
  <TitlesOfParts>
    <vt:vector size="26" baseType="lpstr">
      <vt:lpstr>Arial</vt:lpstr>
      <vt:lpstr>Calibri</vt:lpstr>
      <vt:lpstr>Times New Roman</vt:lpstr>
      <vt:lpstr>Clarity</vt:lpstr>
      <vt:lpstr>Rokiškio kaimo strategija 2014-2020 aktualijos</vt:lpstr>
      <vt:lpstr>Rokiškio kaimo VPS finansavimas</vt:lpstr>
      <vt:lpstr>„PowerPoint“ pateiktis</vt:lpstr>
      <vt:lpstr>VVG vertybės</vt:lpstr>
      <vt:lpstr>Reikalavimai valdybos nariams, specialistams</vt:lpstr>
      <vt:lpstr>Valdymas ir stebėsena</vt:lpstr>
      <vt:lpstr>VPS III dalis. LEADER PRINCIPAI </vt:lpstr>
      <vt:lpstr>VPS III dalis. Horizontalieji PRINCIPAI</vt:lpstr>
      <vt:lpstr>Prioritetai ir priemonės</vt:lpstr>
      <vt:lpstr>I prioriteto 1.1. priemonė (VPS 9 skyrius)</vt:lpstr>
      <vt:lpstr>I prioriteto 1.2. priemonė (VPS 9 skyrius)</vt:lpstr>
      <vt:lpstr>I prioriteto 1.2. priemonė (VPS 9 skyrius)</vt:lpstr>
      <vt:lpstr>II prioriteto 2.1. priemonė (VPS 9 skyrius)</vt:lpstr>
      <vt:lpstr>II prioriteto 2.2. priemonė (VPS 9 skyrius)</vt:lpstr>
      <vt:lpstr>II prioriteto 2.2 priemonė (VPS 9 skyrius)</vt:lpstr>
      <vt:lpstr>II prioriteto 2.3. priemonė (VPS 9 skyrius)</vt:lpstr>
      <vt:lpstr>II prioriteto 2.3. priemonė (VPS 9 skyrius)</vt:lpstr>
      <vt:lpstr>II prioriteto 2.4. priemonė (VPS 9 skyrius)</vt:lpstr>
      <vt:lpstr>Rodikliai (VPS 12 skyrius)</vt:lpstr>
      <vt:lpstr>Kvietimų grafikas (VPS 10 skyrius) po keitimų</vt:lpstr>
      <vt:lpstr>Ypatinga kontrolė</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Rokiškio kaimo strategija 2014-2020</dc:title>
  <dc:creator>ProBook2</dc:creator>
  <cp:lastModifiedBy>Raimonda Viliminie</cp:lastModifiedBy>
  <cp:revision>99</cp:revision>
  <cp:lastPrinted>2017-04-14T10:58:29Z</cp:lastPrinted>
  <dcterms:created xsi:type="dcterms:W3CDTF">2006-08-16T00:00:00Z</dcterms:created>
  <dcterms:modified xsi:type="dcterms:W3CDTF">2019-04-18T10:19:53Z</dcterms:modified>
</cp:coreProperties>
</file>