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91" r:id="rId3"/>
    <p:sldId id="290" r:id="rId4"/>
    <p:sldId id="258" r:id="rId5"/>
    <p:sldId id="270" r:id="rId6"/>
    <p:sldId id="294" r:id="rId7"/>
    <p:sldId id="295" r:id="rId8"/>
    <p:sldId id="296" r:id="rId9"/>
    <p:sldId id="259" r:id="rId10"/>
    <p:sldId id="292" r:id="rId11"/>
    <p:sldId id="293" r:id="rId12"/>
    <p:sldId id="262" r:id="rId13"/>
    <p:sldId id="276" r:id="rId14"/>
    <p:sldId id="297" r:id="rId15"/>
    <p:sldId id="279" r:id="rId16"/>
    <p:sldId id="265" r:id="rId17"/>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7" autoAdjust="0"/>
    <p:restoredTop sz="94684" autoAdjust="0"/>
  </p:normalViewPr>
  <p:slideViewPr>
    <p:cSldViewPr>
      <p:cViewPr varScale="1">
        <p:scale>
          <a:sx n="81" d="100"/>
          <a:sy n="81" d="100"/>
        </p:scale>
        <p:origin x="1392" y="-96"/>
      </p:cViewPr>
      <p:guideLst>
        <p:guide orient="horz" pos="2160"/>
        <p:guide pos="2880"/>
      </p:guideLst>
    </p:cSldViewPr>
  </p:slideViewPr>
  <p:outlineViewPr>
    <p:cViewPr>
      <p:scale>
        <a:sx n="33" d="100"/>
        <a:sy n="33" d="100"/>
      </p:scale>
      <p:origin x="36" y="94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cat>
            <c:strRef>
              <c:f>Sheet1!$A$10:$A$11</c:f>
              <c:strCache>
                <c:ptCount val="2"/>
                <c:pt idx="0">
                  <c:v>Administravimui</c:v>
                </c:pt>
                <c:pt idx="1">
                  <c:v>Vietos projektams</c:v>
                </c:pt>
              </c:strCache>
            </c:strRef>
          </c:cat>
          <c:val>
            <c:numRef>
              <c:f>Sheet1!$B$10:$B$11</c:f>
              <c:numCache>
                <c:formatCode>#,##0</c:formatCode>
                <c:ptCount val="2"/>
                <c:pt idx="0" formatCode="General">
                  <c:v>429995</c:v>
                </c:pt>
                <c:pt idx="1">
                  <c:v>1719980</c:v>
                </c:pt>
              </c:numCache>
            </c:numRef>
          </c:val>
          <c:extLst>
            <c:ext xmlns:c16="http://schemas.microsoft.com/office/drawing/2014/chart" uri="{C3380CC4-5D6E-409C-BE32-E72D297353CC}">
              <c16:uniqueId val="{00000000-16B8-4BB5-853B-EB46AD04B947}"/>
            </c:ext>
          </c:extLst>
        </c:ser>
        <c:ser>
          <c:idx val="1"/>
          <c:order val="1"/>
          <c:invertIfNegative val="0"/>
          <c:cat>
            <c:strRef>
              <c:f>Sheet1!$A$10:$A$11</c:f>
              <c:strCache>
                <c:ptCount val="2"/>
                <c:pt idx="0">
                  <c:v>Administravimui</c:v>
                </c:pt>
                <c:pt idx="1">
                  <c:v>Vietos projektams</c:v>
                </c:pt>
              </c:strCache>
            </c:strRef>
          </c:cat>
          <c:val>
            <c:numRef>
              <c:f>Sheet1!$C$10:$C$11</c:f>
              <c:numCache>
                <c:formatCode>General</c:formatCode>
                <c:ptCount val="2"/>
                <c:pt idx="0">
                  <c:v>107499</c:v>
                </c:pt>
              </c:numCache>
            </c:numRef>
          </c:val>
          <c:extLst>
            <c:ext xmlns:c16="http://schemas.microsoft.com/office/drawing/2014/chart" uri="{C3380CC4-5D6E-409C-BE32-E72D297353CC}">
              <c16:uniqueId val="{00000001-16B8-4BB5-853B-EB46AD04B947}"/>
            </c:ext>
          </c:extLst>
        </c:ser>
        <c:dLbls>
          <c:showLegendKey val="0"/>
          <c:showVal val="0"/>
          <c:showCatName val="0"/>
          <c:showSerName val="0"/>
          <c:showPercent val="0"/>
          <c:showBubbleSize val="0"/>
        </c:dLbls>
        <c:gapWidth val="150"/>
        <c:overlap val="100"/>
        <c:axId val="-1730527024"/>
        <c:axId val="-1730519952"/>
      </c:barChart>
      <c:catAx>
        <c:axId val="-1730527024"/>
        <c:scaling>
          <c:orientation val="minMax"/>
        </c:scaling>
        <c:delete val="0"/>
        <c:axPos val="b"/>
        <c:numFmt formatCode="General" sourceLinked="0"/>
        <c:majorTickMark val="out"/>
        <c:minorTickMark val="none"/>
        <c:tickLblPos val="nextTo"/>
        <c:txPr>
          <a:bodyPr/>
          <a:lstStyle/>
          <a:p>
            <a:pPr>
              <a:defRPr sz="1600"/>
            </a:pPr>
            <a:endParaRPr lang="en-US"/>
          </a:p>
        </c:txPr>
        <c:crossAx val="-1730519952"/>
        <c:crosses val="autoZero"/>
        <c:auto val="1"/>
        <c:lblAlgn val="ctr"/>
        <c:lblOffset val="100"/>
        <c:noMultiLvlLbl val="0"/>
      </c:catAx>
      <c:valAx>
        <c:axId val="-1730519952"/>
        <c:scaling>
          <c:orientation val="minMax"/>
        </c:scaling>
        <c:delete val="0"/>
        <c:axPos val="l"/>
        <c:majorGridlines/>
        <c:numFmt formatCode="General" sourceLinked="1"/>
        <c:majorTickMark val="out"/>
        <c:minorTickMark val="none"/>
        <c:tickLblPos val="nextTo"/>
        <c:crossAx val="-17305270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dLbls>
            <c:dLbl>
              <c:idx val="0"/>
              <c:layout>
                <c:manualLayout>
                  <c:x val="2.0219160104986877E-2"/>
                  <c:y val="1.388888888888888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1B4-44F7-A246-2F0AE1F39F76}"/>
                </c:ext>
              </c:extLst>
            </c:dLbl>
            <c:dLbl>
              <c:idx val="1"/>
              <c:layout>
                <c:manualLayout>
                  <c:x val="1.745538057742782E-2"/>
                  <c:y val="6.526319626713327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1B4-44F7-A246-2F0AE1F39F76}"/>
                </c:ext>
              </c:extLst>
            </c:dLbl>
            <c:dLbl>
              <c:idx val="2"/>
              <c:layout>
                <c:manualLayout>
                  <c:x val="2.6007874015748032E-2"/>
                  <c:y val="2.81124234470691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1B4-44F7-A246-2F0AE1F39F76}"/>
                </c:ext>
              </c:extLst>
            </c:dLbl>
            <c:dLbl>
              <c:idx val="3"/>
              <c:layout>
                <c:manualLayout>
                  <c:x val="-3.0883639545056866E-4"/>
                  <c:y val="-4.80544619422572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1B4-44F7-A246-2F0AE1F39F76}"/>
                </c:ext>
              </c:extLst>
            </c:dLbl>
            <c:dLbl>
              <c:idx val="4"/>
              <c:layout>
                <c:manualLayout>
                  <c:x val="-0.12449715660542432"/>
                  <c:y val="-0.1486599591717701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61B4-44F7-A246-2F0AE1F39F76}"/>
                </c:ext>
              </c:extLst>
            </c:dLbl>
            <c:dLbl>
              <c:idx val="5"/>
              <c:layout>
                <c:manualLayout>
                  <c:x val="-8.1946631671041114E-3"/>
                  <c:y val="0.2472258675998833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1B4-44F7-A246-2F0AE1F39F76}"/>
                </c:ext>
              </c:extLst>
            </c:dLbl>
            <c:spPr>
              <a:noFill/>
              <a:ln>
                <a:noFill/>
              </a:ln>
              <a:effectLst/>
            </c:spPr>
            <c:txPr>
              <a:bodyPr/>
              <a:lstStyle/>
              <a:p>
                <a:pPr>
                  <a:defRPr sz="16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Sheet1!$A$1:$A$7</c:f>
              <c:strCache>
                <c:ptCount val="7"/>
                <c:pt idx="0">
                  <c:v>Paveldas</c:v>
                </c:pt>
                <c:pt idx="1">
                  <c:v>Savanoriai</c:v>
                </c:pt>
                <c:pt idx="2">
                  <c:v>Mokymai</c:v>
                </c:pt>
                <c:pt idx="3">
                  <c:v>Verslo pradžia</c:v>
                </c:pt>
                <c:pt idx="4">
                  <c:v>Verslo plėtra</c:v>
                </c:pt>
                <c:pt idx="5">
                  <c:v>NVO verslas</c:v>
                </c:pt>
                <c:pt idx="6">
                  <c:v>Bendradarbiavimas</c:v>
                </c:pt>
              </c:strCache>
            </c:strRef>
          </c:cat>
          <c:val>
            <c:numRef>
              <c:f>Sheet1!$B$1:$B$7</c:f>
              <c:numCache>
                <c:formatCode>General</c:formatCode>
                <c:ptCount val="7"/>
                <c:pt idx="0">
                  <c:v>160</c:v>
                </c:pt>
                <c:pt idx="1">
                  <c:v>160</c:v>
                </c:pt>
                <c:pt idx="2">
                  <c:v>18</c:v>
                </c:pt>
                <c:pt idx="3">
                  <c:v>400</c:v>
                </c:pt>
                <c:pt idx="4">
                  <c:v>465</c:v>
                </c:pt>
                <c:pt idx="5">
                  <c:v>425</c:v>
                </c:pt>
                <c:pt idx="6">
                  <c:v>92</c:v>
                </c:pt>
              </c:numCache>
            </c:numRef>
          </c:val>
          <c:extLst>
            <c:ext xmlns:c16="http://schemas.microsoft.com/office/drawing/2014/chart" uri="{C3380CC4-5D6E-409C-BE32-E72D297353CC}">
              <c16:uniqueId val="{00000006-61B4-44F7-A246-2F0AE1F39F76}"/>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C3B21099-9CCE-4BB7-963F-F1A0964652E4}" type="datetimeFigureOut">
              <a:rPr lang="lt-LT" smtClean="0"/>
              <a:t>2020-11-13</a:t>
            </a:fld>
            <a:endParaRPr lang="lt-LT"/>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3060811D-9754-4DF2-9EF6-A7066C70B225}" type="slidenum">
              <a:rPr lang="lt-LT" smtClean="0"/>
              <a:t>‹#›</a:t>
            </a:fld>
            <a:endParaRPr lang="lt-LT"/>
          </a:p>
        </p:txBody>
      </p:sp>
    </p:spTree>
    <p:extLst>
      <p:ext uri="{BB962C8B-B14F-4D97-AF65-F5344CB8AC3E}">
        <p14:creationId xmlns:p14="http://schemas.microsoft.com/office/powerpoint/2010/main" val="595226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6724AE69-4484-4D21-9DE2-3A346ECD68D1}" type="datetimeFigureOut">
              <a:rPr lang="lt-LT" smtClean="0"/>
              <a:t>2020-11-13</a:t>
            </a:fld>
            <a:endParaRPr lang="lt-LT"/>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3D782EAF-AE8C-4A81-A7AA-BD6E653D52D7}" type="slidenum">
              <a:rPr lang="lt-LT" smtClean="0"/>
              <a:t>‹#›</a:t>
            </a:fld>
            <a:endParaRPr lang="lt-LT"/>
          </a:p>
        </p:txBody>
      </p:sp>
    </p:spTree>
    <p:extLst>
      <p:ext uri="{BB962C8B-B14F-4D97-AF65-F5344CB8AC3E}">
        <p14:creationId xmlns:p14="http://schemas.microsoft.com/office/powerpoint/2010/main" val="324723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11/13/2020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a:t>Rokiškio kaimo</a:t>
            </a:r>
            <a:br>
              <a:rPr lang="lt-LT" dirty="0"/>
            </a:br>
            <a:r>
              <a:rPr lang="lt-LT"/>
              <a:t>strategija 2014-2020</a:t>
            </a:r>
            <a:endParaRPr lang="lt-LT" dirty="0"/>
          </a:p>
        </p:txBody>
      </p:sp>
      <p:sp>
        <p:nvSpPr>
          <p:cNvPr id="3" name="Subtitle 2"/>
          <p:cNvSpPr>
            <a:spLocks noGrp="1"/>
          </p:cNvSpPr>
          <p:nvPr>
            <p:ph type="subTitle" idx="1"/>
          </p:nvPr>
        </p:nvSpPr>
        <p:spPr/>
        <p:txBody>
          <a:bodyPr/>
          <a:lstStyle/>
          <a:p>
            <a:r>
              <a:rPr lang="lt-LT" dirty="0"/>
              <a:t>2020 m. birželis</a:t>
            </a:r>
          </a:p>
          <a:p>
            <a:r>
              <a:rPr lang="lt-LT" dirty="0"/>
              <a:t>Visuotinis susirinkimas</a:t>
            </a:r>
          </a:p>
          <a:p>
            <a:r>
              <a:rPr lang="lt-LT" dirty="0"/>
              <a:t>Raimonda Stankevičiūtė-Vilimienė</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5867400"/>
            <a:ext cx="5581842" cy="862061"/>
          </a:xfrm>
          <a:prstGeom prst="rect">
            <a:avLst/>
          </a:prstGeom>
        </p:spPr>
      </p:pic>
    </p:spTree>
    <p:extLst>
      <p:ext uri="{BB962C8B-B14F-4D97-AF65-F5344CB8AC3E}">
        <p14:creationId xmlns:p14="http://schemas.microsoft.com/office/powerpoint/2010/main" val="399312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1025996"/>
            <a:ext cx="8845435" cy="12954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55641" y="216632"/>
            <a:ext cx="8229600" cy="1078768"/>
          </a:xfrm>
        </p:spPr>
        <p:txBody>
          <a:bodyPr>
            <a:normAutofit/>
          </a:bodyPr>
          <a:lstStyle/>
          <a:p>
            <a:r>
              <a:rPr lang="lt-LT" sz="3600" dirty="0"/>
              <a:t>Prioritetai ir priemonės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 name="Content Placeholder 2"/>
          <p:cNvSpPr txBox="1">
            <a:spLocks/>
          </p:cNvSpPr>
          <p:nvPr/>
        </p:nvSpPr>
        <p:spPr>
          <a:xfrm>
            <a:off x="152400" y="1178396"/>
            <a:ext cx="8610600" cy="114300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lt-LT" dirty="0"/>
              <a:t>I. Kaimų atnaujinimas, investuojant į paveldo, turizmo traukos objektus ir kaimų gyventojų viešųjų problemų sprendinius </a:t>
            </a:r>
            <a:br>
              <a:rPr lang="lt-LT" dirty="0"/>
            </a:br>
            <a:r>
              <a:rPr lang="lt-LT" b="1" dirty="0"/>
              <a:t>320 000 Eur</a:t>
            </a:r>
            <a:endParaRPr lang="lt-LT" dirty="0"/>
          </a:p>
        </p:txBody>
      </p:sp>
      <p:sp>
        <p:nvSpPr>
          <p:cNvPr id="12" name="Rectangle 11"/>
          <p:cNvSpPr/>
          <p:nvPr/>
        </p:nvSpPr>
        <p:spPr>
          <a:xfrm>
            <a:off x="4129811" y="2955934"/>
            <a:ext cx="3519334" cy="2585323"/>
          </a:xfrm>
          <a:prstGeom prst="rect">
            <a:avLst/>
          </a:prstGeom>
        </p:spPr>
        <p:txBody>
          <a:bodyPr wrap="square">
            <a:spAutoFit/>
          </a:bodyPr>
          <a:lstStyle/>
          <a:p>
            <a:r>
              <a:rPr lang="lt-LT" dirty="0"/>
              <a:t>1.1. Kultūros ir gamtos paveldas</a:t>
            </a:r>
            <a:br>
              <a:rPr lang="lt-LT" dirty="0"/>
            </a:br>
            <a:r>
              <a:rPr lang="lt-LT" dirty="0">
                <a:solidFill>
                  <a:schemeClr val="bg2">
                    <a:lumMod val="25000"/>
                  </a:schemeClr>
                </a:solidFill>
              </a:rPr>
              <a:t>2 VP, skirta 160 000 Eur/ </a:t>
            </a:r>
            <a:r>
              <a:rPr lang="lt-LT" dirty="0">
                <a:solidFill>
                  <a:srgbClr val="FF0000"/>
                </a:solidFill>
              </a:rPr>
              <a:t>1 VP, </a:t>
            </a:r>
            <a:r>
              <a:rPr lang="lt-LT" dirty="0" err="1">
                <a:solidFill>
                  <a:srgbClr val="FF0000"/>
                </a:solidFill>
              </a:rPr>
              <a:t>sukontraktuota</a:t>
            </a:r>
            <a:r>
              <a:rPr lang="lt-LT" dirty="0">
                <a:solidFill>
                  <a:srgbClr val="FF0000"/>
                </a:solidFill>
              </a:rPr>
              <a:t> 74 307 Eur</a:t>
            </a:r>
          </a:p>
          <a:p>
            <a:endParaRPr lang="lt-LT" b="1" dirty="0"/>
          </a:p>
          <a:p>
            <a:r>
              <a:rPr lang="lt-LT" dirty="0"/>
              <a:t>1.2. Pagrindinės paslaugos ir kaimų atnaujinimas</a:t>
            </a:r>
            <a:br>
              <a:rPr lang="lt-LT" dirty="0"/>
            </a:br>
            <a:r>
              <a:rPr lang="lt-LT" dirty="0">
                <a:solidFill>
                  <a:schemeClr val="bg2">
                    <a:lumMod val="25000"/>
                  </a:schemeClr>
                </a:solidFill>
              </a:rPr>
              <a:t>4 VP 160 000 Eur/ </a:t>
            </a:r>
            <a:r>
              <a:rPr lang="lt-LT" dirty="0">
                <a:solidFill>
                  <a:srgbClr val="FF0000"/>
                </a:solidFill>
              </a:rPr>
              <a:t>2 VP (abu įgyvendinti), </a:t>
            </a:r>
            <a:r>
              <a:rPr lang="lt-LT" dirty="0" err="1">
                <a:solidFill>
                  <a:srgbClr val="FF0000"/>
                </a:solidFill>
              </a:rPr>
              <a:t>sukontraktuota</a:t>
            </a:r>
            <a:r>
              <a:rPr lang="lt-LT" dirty="0">
                <a:solidFill>
                  <a:srgbClr val="FF0000"/>
                </a:solidFill>
              </a:rPr>
              <a:t> </a:t>
            </a:r>
            <a:br>
              <a:rPr lang="lt-LT" dirty="0">
                <a:solidFill>
                  <a:srgbClr val="FF0000"/>
                </a:solidFill>
              </a:rPr>
            </a:br>
            <a:r>
              <a:rPr lang="lt-LT" dirty="0">
                <a:solidFill>
                  <a:srgbClr val="FF0000"/>
                </a:solidFill>
              </a:rPr>
              <a:t>64 721 Eur</a:t>
            </a:r>
            <a:endParaRPr lang="lt-LT" dirty="0"/>
          </a:p>
        </p:txBody>
      </p:sp>
      <p:sp>
        <p:nvSpPr>
          <p:cNvPr id="11" name="Stačiakampis: suapvalinti kampai 10">
            <a:extLst>
              <a:ext uri="{FF2B5EF4-FFF2-40B4-BE49-F238E27FC236}">
                <a16:creationId xmlns:a16="http://schemas.microsoft.com/office/drawing/2014/main" id="{A0FD949B-E8D3-48C8-94F6-744AFB44FDA1}"/>
              </a:ext>
            </a:extLst>
          </p:cNvPr>
          <p:cNvSpPr/>
          <p:nvPr/>
        </p:nvSpPr>
        <p:spPr>
          <a:xfrm>
            <a:off x="7639322" y="2834521"/>
            <a:ext cx="1371600" cy="14478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čiakampis 2">
            <a:extLst>
              <a:ext uri="{FF2B5EF4-FFF2-40B4-BE49-F238E27FC236}">
                <a16:creationId xmlns:a16="http://schemas.microsoft.com/office/drawing/2014/main" id="{F95CB4BA-2D32-4658-9A80-323C147AC218}"/>
              </a:ext>
            </a:extLst>
          </p:cNvPr>
          <p:cNvSpPr/>
          <p:nvPr/>
        </p:nvSpPr>
        <p:spPr>
          <a:xfrm>
            <a:off x="7697611" y="3118990"/>
            <a:ext cx="1371600" cy="646331"/>
          </a:xfrm>
          <a:prstGeom prst="rect">
            <a:avLst/>
          </a:prstGeom>
        </p:spPr>
        <p:txBody>
          <a:bodyPr wrap="square">
            <a:spAutoFit/>
          </a:bodyPr>
          <a:lstStyle/>
          <a:p>
            <a:r>
              <a:rPr lang="lt-LT" dirty="0">
                <a:solidFill>
                  <a:schemeClr val="accent5">
                    <a:lumMod val="75000"/>
                  </a:schemeClr>
                </a:solidFill>
              </a:rPr>
              <a:t>&gt; 50 proc., 2 kvietimai</a:t>
            </a:r>
          </a:p>
        </p:txBody>
      </p:sp>
      <p:sp>
        <p:nvSpPr>
          <p:cNvPr id="13" name="Stačiakampis: suapvalinti kampai 12">
            <a:extLst>
              <a:ext uri="{FF2B5EF4-FFF2-40B4-BE49-F238E27FC236}">
                <a16:creationId xmlns:a16="http://schemas.microsoft.com/office/drawing/2014/main" id="{590F0217-BA47-4991-959F-83748832E72F}"/>
              </a:ext>
            </a:extLst>
          </p:cNvPr>
          <p:cNvSpPr/>
          <p:nvPr/>
        </p:nvSpPr>
        <p:spPr>
          <a:xfrm>
            <a:off x="7620000" y="4434721"/>
            <a:ext cx="1371600" cy="14478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13">
            <a:extLst>
              <a:ext uri="{FF2B5EF4-FFF2-40B4-BE49-F238E27FC236}">
                <a16:creationId xmlns:a16="http://schemas.microsoft.com/office/drawing/2014/main" id="{69243F54-D9B5-43CF-A042-1A2A28BC5A5E}"/>
              </a:ext>
            </a:extLst>
          </p:cNvPr>
          <p:cNvSpPr/>
          <p:nvPr/>
        </p:nvSpPr>
        <p:spPr>
          <a:xfrm>
            <a:off x="7678289" y="4719190"/>
            <a:ext cx="1371600" cy="646331"/>
          </a:xfrm>
          <a:prstGeom prst="rect">
            <a:avLst/>
          </a:prstGeom>
        </p:spPr>
        <p:txBody>
          <a:bodyPr wrap="square">
            <a:spAutoFit/>
          </a:bodyPr>
          <a:lstStyle/>
          <a:p>
            <a:r>
              <a:rPr lang="lt-LT" dirty="0">
                <a:solidFill>
                  <a:schemeClr val="accent5">
                    <a:lumMod val="75000"/>
                  </a:schemeClr>
                </a:solidFill>
              </a:rPr>
              <a:t>&gt; 50 proc., 2 kvietimai</a:t>
            </a:r>
          </a:p>
        </p:txBody>
      </p:sp>
      <p:pic>
        <p:nvPicPr>
          <p:cNvPr id="3074" name="Picture 2" descr="Kamajų koplyčioje – paroda „Kauno spalvos“ | Gimtasis Rokiškis">
            <a:extLst>
              <a:ext uri="{FF2B5EF4-FFF2-40B4-BE49-F238E27FC236}">
                <a16:creationId xmlns:a16="http://schemas.microsoft.com/office/drawing/2014/main" id="{24317812-442F-46DF-BAED-4EB1BDD538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997" y="2453521"/>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tanas Strazdas – Vikipedija">
            <a:extLst>
              <a:ext uri="{FF2B5EF4-FFF2-40B4-BE49-F238E27FC236}">
                <a16:creationId xmlns:a16="http://schemas.microsoft.com/office/drawing/2014/main" id="{0D58C637-060F-4B4F-B694-0E2ACF027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4449" y="2793294"/>
            <a:ext cx="1437734" cy="27479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DA4B395-41B8-41C7-8EC4-F5A9BD69D42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832"/>
          <a:stretch/>
        </p:blipFill>
        <p:spPr bwMode="auto">
          <a:xfrm>
            <a:off x="206838" y="4343400"/>
            <a:ext cx="1578597" cy="158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58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6200" y="987892"/>
            <a:ext cx="8991600" cy="73332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55641" y="156038"/>
            <a:ext cx="8229600" cy="1139362"/>
          </a:xfrm>
        </p:spPr>
        <p:txBody>
          <a:bodyPr>
            <a:normAutofit/>
          </a:bodyPr>
          <a:lstStyle/>
          <a:p>
            <a:r>
              <a:rPr lang="lt-LT" sz="3600" dirty="0"/>
              <a:t>Prioritetai ir priemonės</a:t>
            </a:r>
          </a:p>
        </p:txBody>
      </p:sp>
      <p:sp>
        <p:nvSpPr>
          <p:cNvPr id="3" name="Content Placeholder 2"/>
          <p:cNvSpPr>
            <a:spLocks noGrp="1"/>
          </p:cNvSpPr>
          <p:nvPr>
            <p:ph idx="1"/>
          </p:nvPr>
        </p:nvSpPr>
        <p:spPr>
          <a:xfrm>
            <a:off x="522219" y="1117754"/>
            <a:ext cx="8163021" cy="603462"/>
          </a:xfrm>
        </p:spPr>
        <p:txBody>
          <a:bodyPr/>
          <a:lstStyle/>
          <a:p>
            <a:pPr marL="0" indent="0">
              <a:buNone/>
            </a:pPr>
            <a:r>
              <a:rPr lang="lt-LT" dirty="0"/>
              <a:t>II. Verslumo skatinimas </a:t>
            </a:r>
            <a:r>
              <a:rPr lang="lt-LT" b="1" dirty="0"/>
              <a:t>1 399 980 Eur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1792" y="396566"/>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16" name="Rectangle 15"/>
          <p:cNvSpPr/>
          <p:nvPr/>
        </p:nvSpPr>
        <p:spPr>
          <a:xfrm>
            <a:off x="208175" y="1869865"/>
            <a:ext cx="7396113" cy="3416320"/>
          </a:xfrm>
          <a:prstGeom prst="rect">
            <a:avLst/>
          </a:prstGeom>
        </p:spPr>
        <p:txBody>
          <a:bodyPr wrap="square">
            <a:spAutoFit/>
          </a:bodyPr>
          <a:lstStyle/>
          <a:p>
            <a:r>
              <a:rPr lang="lt-LT" dirty="0"/>
              <a:t>2.1. Vietos projektų pareiškėjų ir vykdytojų mokymas, įgūdžių įgijimas </a:t>
            </a:r>
            <a:br>
              <a:rPr lang="lt-LT" dirty="0"/>
            </a:br>
            <a:r>
              <a:rPr lang="lt-LT" dirty="0">
                <a:solidFill>
                  <a:schemeClr val="bg2">
                    <a:lumMod val="25000"/>
                  </a:schemeClr>
                </a:solidFill>
              </a:rPr>
              <a:t>2 VP, 18 000 Eur/ </a:t>
            </a:r>
            <a:r>
              <a:rPr lang="lt-LT" dirty="0">
                <a:solidFill>
                  <a:srgbClr val="FF0000"/>
                </a:solidFill>
              </a:rPr>
              <a:t>1 VP, </a:t>
            </a:r>
            <a:r>
              <a:rPr lang="lt-LT" dirty="0" err="1">
                <a:solidFill>
                  <a:srgbClr val="FF0000"/>
                </a:solidFill>
              </a:rPr>
              <a:t>sukontraktuota</a:t>
            </a:r>
            <a:r>
              <a:rPr lang="lt-LT" dirty="0">
                <a:solidFill>
                  <a:srgbClr val="FF0000"/>
                </a:solidFill>
              </a:rPr>
              <a:t> 9 000 Eur</a:t>
            </a:r>
          </a:p>
          <a:p>
            <a:br>
              <a:rPr lang="lt-LT" dirty="0"/>
            </a:br>
            <a:r>
              <a:rPr lang="lt-LT" dirty="0"/>
              <a:t>2.2. Ūkio ir verslo plėtra </a:t>
            </a:r>
            <a:br>
              <a:rPr lang="lt-LT" dirty="0"/>
            </a:br>
            <a:r>
              <a:rPr lang="lt-LT" dirty="0">
                <a:solidFill>
                  <a:schemeClr val="bg2">
                    <a:lumMod val="25000"/>
                  </a:schemeClr>
                </a:solidFill>
              </a:rPr>
              <a:t>865 000 Eur (pradžia 8 VP, 400 000 Eur, plėtra 10 VP/ 465 000 Eur)</a:t>
            </a:r>
          </a:p>
          <a:p>
            <a:r>
              <a:rPr lang="lt-LT" dirty="0">
                <a:solidFill>
                  <a:srgbClr val="FF0000"/>
                </a:solidFill>
              </a:rPr>
              <a:t>248 000Eur (pradžia 5 VP, 120 278 Eur, plėtra 4 VP/ 127 819 Eur)</a:t>
            </a:r>
          </a:p>
          <a:p>
            <a:endParaRPr lang="lt-LT" dirty="0"/>
          </a:p>
          <a:p>
            <a:r>
              <a:rPr lang="lt-LT" dirty="0"/>
              <a:t>2.3. NVO socialinio verslo kūrimas ir plėtra</a:t>
            </a:r>
          </a:p>
          <a:p>
            <a:r>
              <a:rPr lang="lt-LT" dirty="0">
                <a:solidFill>
                  <a:srgbClr val="FF0000"/>
                </a:solidFill>
              </a:rPr>
              <a:t>5 VP, 425 000 Eur/ 2 VP, 170 000 Eur  </a:t>
            </a:r>
          </a:p>
          <a:p>
            <a:endParaRPr lang="lt-LT" dirty="0"/>
          </a:p>
          <a:p>
            <a:r>
              <a:rPr lang="lt-LT" dirty="0"/>
              <a:t>2.4. Bendradarbiavimas</a:t>
            </a:r>
            <a:br>
              <a:rPr lang="lt-LT" dirty="0"/>
            </a:br>
            <a:r>
              <a:rPr lang="lt-LT" dirty="0">
                <a:solidFill>
                  <a:schemeClr val="bg2">
                    <a:lumMod val="25000"/>
                  </a:schemeClr>
                </a:solidFill>
              </a:rPr>
              <a:t>2 VP, 91 980 Eur/ - </a:t>
            </a:r>
            <a:r>
              <a:rPr lang="lt-LT" dirty="0">
                <a:solidFill>
                  <a:srgbClr val="FF0000"/>
                </a:solidFill>
              </a:rPr>
              <a:t>0</a:t>
            </a:r>
          </a:p>
        </p:txBody>
      </p:sp>
      <p:sp>
        <p:nvSpPr>
          <p:cNvPr id="8" name="Stačiakampis: suapvalinti kampai 7">
            <a:extLst>
              <a:ext uri="{FF2B5EF4-FFF2-40B4-BE49-F238E27FC236}">
                <a16:creationId xmlns:a16="http://schemas.microsoft.com/office/drawing/2014/main" id="{01E0F9DD-02CF-42D0-AAAA-78CFA4B31A99}"/>
              </a:ext>
            </a:extLst>
          </p:cNvPr>
          <p:cNvSpPr/>
          <p:nvPr/>
        </p:nvSpPr>
        <p:spPr>
          <a:xfrm>
            <a:off x="7620000" y="1806358"/>
            <a:ext cx="1371600" cy="86064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8">
            <a:extLst>
              <a:ext uri="{FF2B5EF4-FFF2-40B4-BE49-F238E27FC236}">
                <a16:creationId xmlns:a16="http://schemas.microsoft.com/office/drawing/2014/main" id="{320AB3AD-B9FF-4E99-9BBA-B1227ABB182B}"/>
              </a:ext>
            </a:extLst>
          </p:cNvPr>
          <p:cNvSpPr/>
          <p:nvPr/>
        </p:nvSpPr>
        <p:spPr>
          <a:xfrm>
            <a:off x="7635711" y="1916951"/>
            <a:ext cx="1371600" cy="646331"/>
          </a:xfrm>
          <a:prstGeom prst="rect">
            <a:avLst/>
          </a:prstGeom>
        </p:spPr>
        <p:txBody>
          <a:bodyPr wrap="square">
            <a:spAutoFit/>
          </a:bodyPr>
          <a:lstStyle/>
          <a:p>
            <a:r>
              <a:rPr lang="lt-LT" dirty="0">
                <a:solidFill>
                  <a:schemeClr val="accent5">
                    <a:lumMod val="75000"/>
                  </a:schemeClr>
                </a:solidFill>
              </a:rPr>
              <a:t>&gt; 50 proc., 1 kvietimas</a:t>
            </a:r>
          </a:p>
        </p:txBody>
      </p:sp>
      <p:sp>
        <p:nvSpPr>
          <p:cNvPr id="10" name="Stačiakampis: suapvalinti kampai 9">
            <a:extLst>
              <a:ext uri="{FF2B5EF4-FFF2-40B4-BE49-F238E27FC236}">
                <a16:creationId xmlns:a16="http://schemas.microsoft.com/office/drawing/2014/main" id="{9E5ECB4A-E195-4962-A35F-AAF7E20E7E06}"/>
              </a:ext>
            </a:extLst>
          </p:cNvPr>
          <p:cNvSpPr/>
          <p:nvPr/>
        </p:nvSpPr>
        <p:spPr>
          <a:xfrm>
            <a:off x="7620000" y="2759017"/>
            <a:ext cx="1371600" cy="86064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11">
            <a:extLst>
              <a:ext uri="{FF2B5EF4-FFF2-40B4-BE49-F238E27FC236}">
                <a16:creationId xmlns:a16="http://schemas.microsoft.com/office/drawing/2014/main" id="{07BC758B-D1C0-4B23-9BD6-C4DBE0EFF292}"/>
              </a:ext>
            </a:extLst>
          </p:cNvPr>
          <p:cNvSpPr/>
          <p:nvPr/>
        </p:nvSpPr>
        <p:spPr>
          <a:xfrm>
            <a:off x="7635711" y="2869610"/>
            <a:ext cx="1371600" cy="646331"/>
          </a:xfrm>
          <a:prstGeom prst="rect">
            <a:avLst/>
          </a:prstGeom>
        </p:spPr>
        <p:txBody>
          <a:bodyPr wrap="square">
            <a:spAutoFit/>
          </a:bodyPr>
          <a:lstStyle/>
          <a:p>
            <a:r>
              <a:rPr lang="lt-LT" dirty="0">
                <a:solidFill>
                  <a:schemeClr val="accent5">
                    <a:lumMod val="75000"/>
                  </a:schemeClr>
                </a:solidFill>
              </a:rPr>
              <a:t>&lt; </a:t>
            </a:r>
            <a:r>
              <a:rPr lang="lt-LT" dirty="0">
                <a:solidFill>
                  <a:srgbClr val="FF0000"/>
                </a:solidFill>
              </a:rPr>
              <a:t>30 proc</a:t>
            </a:r>
            <a:r>
              <a:rPr lang="lt-LT" dirty="0">
                <a:solidFill>
                  <a:schemeClr val="accent5">
                    <a:lumMod val="75000"/>
                  </a:schemeClr>
                </a:solidFill>
              </a:rPr>
              <a:t>., 4 kvietimas</a:t>
            </a:r>
          </a:p>
        </p:txBody>
      </p:sp>
      <p:sp>
        <p:nvSpPr>
          <p:cNvPr id="13" name="Stačiakampis: suapvalinti kampai 12">
            <a:extLst>
              <a:ext uri="{FF2B5EF4-FFF2-40B4-BE49-F238E27FC236}">
                <a16:creationId xmlns:a16="http://schemas.microsoft.com/office/drawing/2014/main" id="{50D81B28-0E21-4442-AAE8-6D985C67BBFC}"/>
              </a:ext>
            </a:extLst>
          </p:cNvPr>
          <p:cNvSpPr/>
          <p:nvPr/>
        </p:nvSpPr>
        <p:spPr>
          <a:xfrm>
            <a:off x="7604288" y="3730252"/>
            <a:ext cx="1371600" cy="86064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13">
            <a:extLst>
              <a:ext uri="{FF2B5EF4-FFF2-40B4-BE49-F238E27FC236}">
                <a16:creationId xmlns:a16="http://schemas.microsoft.com/office/drawing/2014/main" id="{A24799ED-895E-4414-8671-2EA95E25382B}"/>
              </a:ext>
            </a:extLst>
          </p:cNvPr>
          <p:cNvSpPr/>
          <p:nvPr/>
        </p:nvSpPr>
        <p:spPr>
          <a:xfrm>
            <a:off x="7619999" y="3840845"/>
            <a:ext cx="1371600" cy="646331"/>
          </a:xfrm>
          <a:prstGeom prst="rect">
            <a:avLst/>
          </a:prstGeom>
        </p:spPr>
        <p:txBody>
          <a:bodyPr wrap="square">
            <a:spAutoFit/>
          </a:bodyPr>
          <a:lstStyle/>
          <a:p>
            <a:r>
              <a:rPr lang="lt-LT" dirty="0">
                <a:solidFill>
                  <a:schemeClr val="accent5">
                    <a:lumMod val="75000"/>
                  </a:schemeClr>
                </a:solidFill>
              </a:rPr>
              <a:t>&gt; 50 proc., 1 kvietimas</a:t>
            </a:r>
          </a:p>
        </p:txBody>
      </p:sp>
      <p:sp>
        <p:nvSpPr>
          <p:cNvPr id="15" name="Stačiakampis: suapvalinti kampai 14">
            <a:extLst>
              <a:ext uri="{FF2B5EF4-FFF2-40B4-BE49-F238E27FC236}">
                <a16:creationId xmlns:a16="http://schemas.microsoft.com/office/drawing/2014/main" id="{7BB8782A-BB3D-4DE0-9D27-6BA4867ECEC0}"/>
              </a:ext>
            </a:extLst>
          </p:cNvPr>
          <p:cNvSpPr/>
          <p:nvPr/>
        </p:nvSpPr>
        <p:spPr>
          <a:xfrm>
            <a:off x="7619213" y="4700648"/>
            <a:ext cx="1371600" cy="86064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16">
            <a:extLst>
              <a:ext uri="{FF2B5EF4-FFF2-40B4-BE49-F238E27FC236}">
                <a16:creationId xmlns:a16="http://schemas.microsoft.com/office/drawing/2014/main" id="{63E9E0D2-A836-4264-93BA-53F9BB6FA6D1}"/>
              </a:ext>
            </a:extLst>
          </p:cNvPr>
          <p:cNvSpPr/>
          <p:nvPr/>
        </p:nvSpPr>
        <p:spPr>
          <a:xfrm>
            <a:off x="7634924" y="4811241"/>
            <a:ext cx="1371600" cy="646331"/>
          </a:xfrm>
          <a:prstGeom prst="rect">
            <a:avLst/>
          </a:prstGeom>
        </p:spPr>
        <p:txBody>
          <a:bodyPr wrap="square">
            <a:spAutoFit/>
          </a:bodyPr>
          <a:lstStyle/>
          <a:p>
            <a:r>
              <a:rPr lang="lt-LT" dirty="0">
                <a:solidFill>
                  <a:srgbClr val="FF0000"/>
                </a:solidFill>
              </a:rPr>
              <a:t>0 proc., </a:t>
            </a:r>
            <a:br>
              <a:rPr lang="lt-LT" dirty="0">
                <a:solidFill>
                  <a:srgbClr val="FF0000"/>
                </a:solidFill>
              </a:rPr>
            </a:br>
            <a:r>
              <a:rPr lang="lt-LT" dirty="0">
                <a:solidFill>
                  <a:srgbClr val="FF0000"/>
                </a:solidFill>
              </a:rPr>
              <a:t>2 kvietimai</a:t>
            </a:r>
          </a:p>
        </p:txBody>
      </p:sp>
      <p:pic>
        <p:nvPicPr>
          <p:cNvPr id="7" name="Paveikslėlis 6" descr="Paveikslėlis, kuriame yra laukas, automobilis, kelias, stovi&#10;&#10;Automatiškai sugeneruotas aprašymas">
            <a:extLst>
              <a:ext uri="{FF2B5EF4-FFF2-40B4-BE49-F238E27FC236}">
                <a16:creationId xmlns:a16="http://schemas.microsoft.com/office/drawing/2014/main" id="{24375466-99D9-4AC1-99E3-EEA6E5712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76288"/>
            <a:ext cx="1904892" cy="1269928"/>
          </a:xfrm>
          <a:prstGeom prst="rect">
            <a:avLst/>
          </a:prstGeom>
        </p:spPr>
      </p:pic>
      <p:pic>
        <p:nvPicPr>
          <p:cNvPr id="19" name="Paveikslėlis 18" descr="Paveikslėlis, kuriame yra stovi, laukas, transportas, balta&#10;&#10;Automatiškai sugeneruotas aprašymas">
            <a:extLst>
              <a:ext uri="{FF2B5EF4-FFF2-40B4-BE49-F238E27FC236}">
                <a16:creationId xmlns:a16="http://schemas.microsoft.com/office/drawing/2014/main" id="{A26A2B2B-B1C1-4EAE-9DB7-498DA654F8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7866" y="5576288"/>
            <a:ext cx="958614" cy="1281712"/>
          </a:xfrm>
          <a:prstGeom prst="rect">
            <a:avLst/>
          </a:prstGeom>
        </p:spPr>
      </p:pic>
      <p:pic>
        <p:nvPicPr>
          <p:cNvPr id="5122" name="Picture 2">
            <a:extLst>
              <a:ext uri="{FF2B5EF4-FFF2-40B4-BE49-F238E27FC236}">
                <a16:creationId xmlns:a16="http://schemas.microsoft.com/office/drawing/2014/main" id="{693D71A5-BBDD-4CD4-AF22-E589E25CAB5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3356"/>
          <a:stretch/>
        </p:blipFill>
        <p:spPr bwMode="auto">
          <a:xfrm>
            <a:off x="2895600" y="5561290"/>
            <a:ext cx="3051084" cy="12962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2A6FB167-820F-4E41-9E1B-079751432C4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298" r="25000"/>
          <a:stretch/>
        </p:blipFill>
        <p:spPr bwMode="auto">
          <a:xfrm>
            <a:off x="5946684" y="5518608"/>
            <a:ext cx="1600200" cy="133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85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705600" cy="990600"/>
          </a:xfrm>
        </p:spPr>
        <p:txBody>
          <a:bodyPr>
            <a:normAutofit/>
          </a:bodyPr>
          <a:lstStyle/>
          <a:p>
            <a:r>
              <a:rPr lang="lt-LT" dirty="0"/>
              <a:t>Rodikliai (VPS 12 skyrius)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00220" y="4956515"/>
            <a:ext cx="2914842" cy="45016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55446957"/>
              </p:ext>
            </p:extLst>
          </p:nvPr>
        </p:nvGraphicFramePr>
        <p:xfrm>
          <a:off x="2354702" y="1969394"/>
          <a:ext cx="6789298" cy="4888606"/>
        </p:xfrm>
        <a:graphic>
          <a:graphicData uri="http://schemas.openxmlformats.org/drawingml/2006/table">
            <a:tbl>
              <a:tblPr firstRow="1" firstCol="1" bandRow="1">
                <a:tableStyleId>{5C22544A-7EE6-4342-B048-85BDC9FD1C3A}</a:tableStyleId>
              </a:tblPr>
              <a:tblGrid>
                <a:gridCol w="9906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455298">
                  <a:extLst>
                    <a:ext uri="{9D8B030D-6E8A-4147-A177-3AD203B41FA5}">
                      <a16:colId xmlns:a16="http://schemas.microsoft.com/office/drawing/2014/main" val="20003"/>
                    </a:ext>
                  </a:extLst>
                </a:gridCol>
              </a:tblGrid>
              <a:tr h="550635">
                <a:tc>
                  <a:txBody>
                    <a:bodyPr/>
                    <a:lstStyle/>
                    <a:p>
                      <a:pPr algn="just">
                        <a:lnSpc>
                          <a:spcPct val="115000"/>
                        </a:lnSpc>
                        <a:spcAft>
                          <a:spcPts val="0"/>
                        </a:spcAft>
                      </a:pPr>
                      <a:r>
                        <a:rPr lang="lt-LT" sz="1400" b="0" dirty="0">
                          <a:effectLst/>
                        </a:rPr>
                        <a:t>12.1.1.1.</a:t>
                      </a:r>
                      <a:endParaRPr lang="lt-LT" sz="1400" b="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NVO,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9/ </a:t>
                      </a:r>
                      <a:r>
                        <a:rPr lang="lt-LT" sz="1400" b="1" dirty="0">
                          <a:solidFill>
                            <a:srgbClr val="FF0000"/>
                          </a:solidFill>
                          <a:effectLst/>
                        </a:rPr>
                        <a:t>4</a:t>
                      </a:r>
                      <a:endParaRPr lang="lt-LT" sz="1400" dirty="0">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0"/>
                  </a:ext>
                </a:extLst>
              </a:tr>
              <a:tr h="550635">
                <a:tc>
                  <a:txBody>
                    <a:bodyPr/>
                    <a:lstStyle/>
                    <a:p>
                      <a:pPr algn="just">
                        <a:lnSpc>
                          <a:spcPct val="115000"/>
                        </a:lnSpc>
                        <a:spcAft>
                          <a:spcPts val="0"/>
                        </a:spcAft>
                      </a:pPr>
                      <a:r>
                        <a:rPr lang="lt-LT" sz="1400" b="0" dirty="0">
                          <a:effectLst/>
                        </a:rPr>
                        <a:t>12.1.1.2.</a:t>
                      </a:r>
                      <a:endParaRPr lang="lt-LT" sz="1400" b="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vietos valdžios institucija (savivaldybė) arba valstybės institucija/organizacija,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2/ </a:t>
                      </a:r>
                      <a:r>
                        <a:rPr lang="lt-LT" sz="1400" b="1" dirty="0">
                          <a:solidFill>
                            <a:srgbClr val="FF0000"/>
                          </a:solidFill>
                          <a:effectLst/>
                        </a:rPr>
                        <a:t>2</a:t>
                      </a:r>
                      <a:endParaRPr lang="lt-LT" sz="1400" b="1" dirty="0">
                        <a:solidFill>
                          <a:srgbClr val="FF0000"/>
                        </a:solidFill>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1"/>
                  </a:ext>
                </a:extLst>
              </a:tr>
              <a:tr h="367090">
                <a:tc>
                  <a:txBody>
                    <a:bodyPr/>
                    <a:lstStyle/>
                    <a:p>
                      <a:pPr algn="just">
                        <a:lnSpc>
                          <a:spcPct val="115000"/>
                        </a:lnSpc>
                        <a:spcAft>
                          <a:spcPts val="0"/>
                        </a:spcAft>
                      </a:pPr>
                      <a:r>
                        <a:rPr lang="lt-LT" sz="1400" b="0" dirty="0">
                          <a:effectLst/>
                        </a:rPr>
                        <a:t>12.1.1.3.</a:t>
                      </a:r>
                      <a:endParaRPr lang="lt-LT" sz="1400" b="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MVĮ,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10/ </a:t>
                      </a:r>
                      <a:r>
                        <a:rPr lang="lt-LT" sz="1400" b="1" dirty="0">
                          <a:solidFill>
                            <a:srgbClr val="FF0000"/>
                          </a:solidFill>
                          <a:effectLst/>
                        </a:rPr>
                        <a:t>5</a:t>
                      </a:r>
                      <a:endParaRPr lang="lt-LT" sz="1400" b="1" dirty="0">
                        <a:solidFill>
                          <a:srgbClr val="FF0000"/>
                        </a:solidFill>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2"/>
                  </a:ext>
                </a:extLst>
              </a:tr>
              <a:tr h="367090">
                <a:tc>
                  <a:txBody>
                    <a:bodyPr/>
                    <a:lstStyle/>
                    <a:p>
                      <a:pPr algn="just">
                        <a:lnSpc>
                          <a:spcPct val="115000"/>
                        </a:lnSpc>
                        <a:spcAft>
                          <a:spcPts val="0"/>
                        </a:spcAft>
                      </a:pPr>
                      <a:r>
                        <a:rPr lang="lt-LT" sz="1400" b="0">
                          <a:effectLst/>
                        </a:rPr>
                        <a:t>12.1.1.4.</a:t>
                      </a:r>
                      <a:endParaRPr lang="lt-LT" sz="1400" b="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fiziniai asmenys,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8/ </a:t>
                      </a:r>
                      <a:r>
                        <a:rPr lang="lt-LT" sz="1400" b="1" dirty="0">
                          <a:solidFill>
                            <a:srgbClr val="FF0000"/>
                          </a:solidFill>
                          <a:effectLst/>
                        </a:rPr>
                        <a:t>4</a:t>
                      </a:r>
                      <a:endParaRPr lang="lt-LT" sz="1400" b="1" dirty="0">
                        <a:solidFill>
                          <a:srgbClr val="FF0000"/>
                        </a:solidFill>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3"/>
                  </a:ext>
                </a:extLst>
              </a:tr>
              <a:tr h="458863">
                <a:tc rowSpan="2">
                  <a:txBody>
                    <a:bodyPr/>
                    <a:lstStyle/>
                    <a:p>
                      <a:pPr algn="just">
                        <a:lnSpc>
                          <a:spcPct val="115000"/>
                        </a:lnSpc>
                        <a:spcAft>
                          <a:spcPts val="0"/>
                        </a:spcAft>
                      </a:pPr>
                      <a:r>
                        <a:rPr lang="lt-LT" sz="1400" b="0">
                          <a:effectLst/>
                        </a:rPr>
                        <a:t>12.1.1.4.1.</a:t>
                      </a:r>
                      <a:endParaRPr lang="lt-LT" sz="1400" b="0">
                        <a:effectLst/>
                        <a:latin typeface="Times New Roman"/>
                        <a:ea typeface="Calibri"/>
                      </a:endParaRPr>
                    </a:p>
                  </a:txBody>
                  <a:tcPr marL="59852" marR="59852" marT="0" marB="0"/>
                </a:tc>
                <a:tc rowSpan="2">
                  <a:txBody>
                    <a:bodyPr/>
                    <a:lstStyle/>
                    <a:p>
                      <a:pPr algn="just">
                        <a:lnSpc>
                          <a:spcPct val="115000"/>
                        </a:lnSpc>
                        <a:spcAft>
                          <a:spcPts val="0"/>
                        </a:spcAft>
                      </a:pPr>
                      <a:r>
                        <a:rPr lang="lt-LT" sz="1400">
                          <a:effectLst/>
                        </a:rPr>
                        <a:t>iš jų iki 40 m. </a:t>
                      </a:r>
                      <a:endParaRPr lang="lt-LT" sz="1400">
                        <a:effectLst/>
                        <a:latin typeface="Times New Roman"/>
                        <a:ea typeface="Calibri"/>
                      </a:endParaRPr>
                    </a:p>
                  </a:txBody>
                  <a:tcPr marL="59852" marR="59852" marT="0" marB="0"/>
                </a:tc>
                <a:tc rowSpan="2">
                  <a:txBody>
                    <a:bodyPr/>
                    <a:lstStyle/>
                    <a:p>
                      <a:pPr algn="ctr">
                        <a:lnSpc>
                          <a:spcPct val="115000"/>
                        </a:lnSpc>
                        <a:spcAft>
                          <a:spcPts val="0"/>
                        </a:spcAft>
                      </a:pPr>
                      <a:r>
                        <a:rPr lang="lt-LT" sz="1400" dirty="0">
                          <a:effectLst/>
                        </a:rPr>
                        <a:t>iš viso:</a:t>
                      </a:r>
                      <a:br>
                        <a:rPr lang="lt-LT" sz="1400" dirty="0">
                          <a:effectLst/>
                        </a:rPr>
                      </a:br>
                      <a:r>
                        <a:rPr lang="lt-LT" sz="1400" dirty="0">
                          <a:effectLst/>
                        </a:rPr>
                        <a:t>2/ </a:t>
                      </a:r>
                      <a:r>
                        <a:rPr lang="lt-LT" sz="1400" dirty="0">
                          <a:solidFill>
                            <a:srgbClr val="FF0000"/>
                          </a:solidFill>
                          <a:effectLst/>
                        </a:rPr>
                        <a:t>2</a:t>
                      </a:r>
                    </a:p>
                    <a:p>
                      <a:pPr algn="ctr">
                        <a:lnSpc>
                          <a:spcPct val="115000"/>
                        </a:lnSpc>
                        <a:spcAft>
                          <a:spcPts val="0"/>
                        </a:spcAft>
                      </a:pPr>
                      <a:r>
                        <a:rPr lang="lt-LT" sz="1400" dirty="0">
                          <a:effectLst/>
                        </a:rPr>
                        <a:t> </a:t>
                      </a:r>
                      <a:endParaRPr lang="lt-LT" sz="1400" dirty="0">
                        <a:effectLst/>
                        <a:latin typeface="Times New Roman"/>
                        <a:ea typeface="Calibri"/>
                      </a:endParaRPr>
                    </a:p>
                  </a:txBody>
                  <a:tcPr marL="59852" marR="59852" marT="0" marB="0" anchor="ctr"/>
                </a:tc>
                <a:tc>
                  <a:txBody>
                    <a:bodyPr/>
                    <a:lstStyle/>
                    <a:p>
                      <a:pPr algn="ctr">
                        <a:lnSpc>
                          <a:spcPct val="115000"/>
                        </a:lnSpc>
                        <a:spcAft>
                          <a:spcPts val="0"/>
                        </a:spcAft>
                      </a:pPr>
                      <a:r>
                        <a:rPr lang="lt-LT" sz="1400">
                          <a:effectLst/>
                        </a:rPr>
                        <a:t>moterų:</a:t>
                      </a:r>
                      <a:br>
                        <a:rPr lang="lt-LT" sz="1400">
                          <a:effectLst/>
                        </a:rPr>
                      </a:br>
                      <a:r>
                        <a:rPr lang="lt-LT" sz="1400">
                          <a:effectLst/>
                        </a:rPr>
                        <a:t>1</a:t>
                      </a:r>
                      <a:endParaRPr lang="lt-LT" sz="1400">
                        <a:effectLst/>
                        <a:latin typeface="Times New Roman"/>
                        <a:ea typeface="Calibri"/>
                      </a:endParaRPr>
                    </a:p>
                  </a:txBody>
                  <a:tcPr marL="59852" marR="59852" marT="0" marB="0" anchor="ctr"/>
                </a:tc>
                <a:extLst>
                  <a:ext uri="{0D108BD9-81ED-4DB2-BD59-A6C34878D82A}">
                    <a16:rowId xmlns:a16="http://schemas.microsoft.com/office/drawing/2014/main" val="10004"/>
                  </a:ext>
                </a:extLst>
              </a:tr>
              <a:tr h="305908">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15000"/>
                        </a:lnSpc>
                        <a:spcAft>
                          <a:spcPts val="0"/>
                        </a:spcAft>
                      </a:pPr>
                      <a:r>
                        <a:rPr lang="lt-LT" sz="1400" dirty="0">
                          <a:effectLst/>
                        </a:rPr>
                        <a:t>vyrų:</a:t>
                      </a:r>
                      <a:br>
                        <a:rPr lang="lt-LT" sz="1400" dirty="0">
                          <a:effectLst/>
                        </a:rPr>
                      </a:br>
                      <a:r>
                        <a:rPr lang="lt-LT" sz="1400" dirty="0">
                          <a:effectLst/>
                        </a:rPr>
                        <a:t>1/ </a:t>
                      </a:r>
                      <a:r>
                        <a:rPr lang="lt-LT" sz="1400" b="1" dirty="0">
                          <a:solidFill>
                            <a:srgbClr val="FF0000"/>
                          </a:solidFill>
                          <a:effectLst/>
                        </a:rPr>
                        <a:t>2</a:t>
                      </a:r>
                      <a:endParaRPr lang="lt-LT" sz="1400" b="1" dirty="0">
                        <a:solidFill>
                          <a:srgbClr val="FF0000"/>
                        </a:solidFill>
                        <a:effectLst/>
                        <a:latin typeface="Times New Roman"/>
                        <a:ea typeface="Calibri"/>
                      </a:endParaRPr>
                    </a:p>
                  </a:txBody>
                  <a:tcPr marL="59852" marR="59852" marT="0" marB="0" anchor="ctr"/>
                </a:tc>
                <a:extLst>
                  <a:ext uri="{0D108BD9-81ED-4DB2-BD59-A6C34878D82A}">
                    <a16:rowId xmlns:a16="http://schemas.microsoft.com/office/drawing/2014/main" val="10005"/>
                  </a:ext>
                </a:extLst>
              </a:tr>
              <a:tr h="305908">
                <a:tc rowSpan="2">
                  <a:txBody>
                    <a:bodyPr/>
                    <a:lstStyle/>
                    <a:p>
                      <a:pPr algn="just">
                        <a:lnSpc>
                          <a:spcPct val="115000"/>
                        </a:lnSpc>
                        <a:spcAft>
                          <a:spcPts val="0"/>
                        </a:spcAft>
                      </a:pPr>
                      <a:r>
                        <a:rPr lang="lt-LT" sz="1400" b="0">
                          <a:effectLst/>
                        </a:rPr>
                        <a:t>12.1.1.4.2.</a:t>
                      </a:r>
                      <a:endParaRPr lang="lt-LT" sz="1400" b="0">
                        <a:effectLst/>
                        <a:latin typeface="Times New Roman"/>
                        <a:ea typeface="Calibri"/>
                      </a:endParaRPr>
                    </a:p>
                  </a:txBody>
                  <a:tcPr marL="59852" marR="59852" marT="0" marB="0"/>
                </a:tc>
                <a:tc rowSpan="2">
                  <a:txBody>
                    <a:bodyPr/>
                    <a:lstStyle/>
                    <a:p>
                      <a:pPr algn="just">
                        <a:lnSpc>
                          <a:spcPct val="115000"/>
                        </a:lnSpc>
                        <a:spcAft>
                          <a:spcPts val="0"/>
                        </a:spcAft>
                      </a:pPr>
                      <a:r>
                        <a:rPr lang="lt-LT" sz="1400">
                          <a:effectLst/>
                        </a:rPr>
                        <a:t>iš jų daugiau kaip 40 m.  </a:t>
                      </a:r>
                      <a:endParaRPr lang="lt-LT" sz="1400">
                        <a:effectLst/>
                        <a:latin typeface="Times New Roman"/>
                        <a:ea typeface="Calibri"/>
                      </a:endParaRPr>
                    </a:p>
                  </a:txBody>
                  <a:tcPr marL="59852" marR="59852" marT="0" marB="0"/>
                </a:tc>
                <a:tc rowSpan="2">
                  <a:txBody>
                    <a:bodyPr/>
                    <a:lstStyle/>
                    <a:p>
                      <a:pPr algn="ctr">
                        <a:lnSpc>
                          <a:spcPct val="115000"/>
                        </a:lnSpc>
                        <a:spcAft>
                          <a:spcPts val="0"/>
                        </a:spcAft>
                      </a:pPr>
                      <a:r>
                        <a:rPr lang="lt-LT" sz="1400" dirty="0">
                          <a:effectLst/>
                        </a:rPr>
                        <a:t>iš viso</a:t>
                      </a:r>
                      <a:br>
                        <a:rPr lang="lt-LT" sz="1400" dirty="0">
                          <a:effectLst/>
                        </a:rPr>
                      </a:br>
                      <a:r>
                        <a:rPr lang="lt-LT" sz="1400" dirty="0">
                          <a:effectLst/>
                        </a:rPr>
                        <a:t>6/ </a:t>
                      </a:r>
                      <a:r>
                        <a:rPr lang="lt-LT" sz="1400" dirty="0">
                          <a:solidFill>
                            <a:srgbClr val="FF0000"/>
                          </a:solidFill>
                          <a:effectLst/>
                        </a:rPr>
                        <a:t>2</a:t>
                      </a:r>
                    </a:p>
                    <a:p>
                      <a:pPr algn="ctr">
                        <a:lnSpc>
                          <a:spcPct val="115000"/>
                        </a:lnSpc>
                        <a:spcAft>
                          <a:spcPts val="0"/>
                        </a:spcAft>
                      </a:pPr>
                      <a:r>
                        <a:rPr lang="lt-LT" sz="1400" dirty="0">
                          <a:effectLst/>
                        </a:rPr>
                        <a:t> </a:t>
                      </a:r>
                      <a:endParaRPr lang="lt-LT" sz="1400" dirty="0">
                        <a:effectLst/>
                        <a:latin typeface="Times New Roman"/>
                        <a:ea typeface="Calibri"/>
                      </a:endParaRPr>
                    </a:p>
                  </a:txBody>
                  <a:tcPr marL="59852" marR="59852" marT="0" marB="0" anchor="ctr"/>
                </a:tc>
                <a:tc>
                  <a:txBody>
                    <a:bodyPr/>
                    <a:lstStyle/>
                    <a:p>
                      <a:pPr algn="ctr">
                        <a:lnSpc>
                          <a:spcPct val="115000"/>
                        </a:lnSpc>
                        <a:spcAft>
                          <a:spcPts val="0"/>
                        </a:spcAft>
                      </a:pPr>
                      <a:r>
                        <a:rPr lang="lt-LT" sz="1400" dirty="0">
                          <a:effectLst/>
                        </a:rPr>
                        <a:t>moterų: 2/ </a:t>
                      </a:r>
                      <a:r>
                        <a:rPr lang="lt-LT" sz="1400" b="1" dirty="0">
                          <a:solidFill>
                            <a:srgbClr val="FF0000"/>
                          </a:solidFill>
                          <a:effectLst/>
                        </a:rPr>
                        <a:t>2</a:t>
                      </a:r>
                      <a:r>
                        <a:rPr lang="lt-LT" sz="1400" b="1" dirty="0">
                          <a:effectLst/>
                        </a:rPr>
                        <a:t>  </a:t>
                      </a:r>
                      <a:endParaRPr lang="lt-LT" sz="1400" b="1" dirty="0">
                        <a:effectLst/>
                        <a:latin typeface="Times New Roman"/>
                        <a:ea typeface="Calibri"/>
                      </a:endParaRPr>
                    </a:p>
                  </a:txBody>
                  <a:tcPr marL="59852" marR="59852" marT="0" marB="0" anchor="ctr"/>
                </a:tc>
                <a:extLst>
                  <a:ext uri="{0D108BD9-81ED-4DB2-BD59-A6C34878D82A}">
                    <a16:rowId xmlns:a16="http://schemas.microsoft.com/office/drawing/2014/main" val="10006"/>
                  </a:ext>
                </a:extLst>
              </a:tr>
              <a:tr h="305908">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15000"/>
                        </a:lnSpc>
                        <a:spcAft>
                          <a:spcPts val="0"/>
                        </a:spcAft>
                      </a:pPr>
                      <a:r>
                        <a:rPr lang="lt-LT" sz="1400">
                          <a:effectLst/>
                        </a:rPr>
                        <a:t>vyrų:</a:t>
                      </a:r>
                      <a:br>
                        <a:rPr lang="lt-LT" sz="1400">
                          <a:effectLst/>
                        </a:rPr>
                      </a:br>
                      <a:r>
                        <a:rPr lang="lt-LT" sz="1400">
                          <a:effectLst/>
                        </a:rPr>
                        <a:t>4</a:t>
                      </a:r>
                      <a:endParaRPr lang="lt-LT" sz="1400">
                        <a:effectLst/>
                        <a:latin typeface="Times New Roman"/>
                        <a:ea typeface="Calibri"/>
                      </a:endParaRPr>
                    </a:p>
                  </a:txBody>
                  <a:tcPr marL="59852" marR="59852" marT="0" marB="0" anchor="ctr"/>
                </a:tc>
                <a:extLst>
                  <a:ext uri="{0D108BD9-81ED-4DB2-BD59-A6C34878D82A}">
                    <a16:rowId xmlns:a16="http://schemas.microsoft.com/office/drawing/2014/main" val="10007"/>
                  </a:ext>
                </a:extLst>
              </a:tr>
              <a:tr h="550635">
                <a:tc>
                  <a:txBody>
                    <a:bodyPr/>
                    <a:lstStyle/>
                    <a:p>
                      <a:pPr algn="just">
                        <a:lnSpc>
                          <a:spcPct val="115000"/>
                        </a:lnSpc>
                        <a:spcAft>
                          <a:spcPts val="0"/>
                        </a:spcAft>
                      </a:pPr>
                      <a:r>
                        <a:rPr lang="lt-LT" sz="1400" b="0" dirty="0">
                          <a:effectLst/>
                        </a:rPr>
                        <a:t>12.1.1.5.</a:t>
                      </a:r>
                      <a:endParaRPr lang="lt-LT" sz="1400" b="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12.1.1.1–12.1.1.5 papunkčiuose neišvardyti asmenys,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4/</a:t>
                      </a:r>
                      <a:endParaRPr lang="lt-LT" sz="1400" b="1" dirty="0">
                        <a:solidFill>
                          <a:srgbClr val="FF0000"/>
                        </a:solidFill>
                        <a:effectLst/>
                      </a:endParaRPr>
                    </a:p>
                    <a:p>
                      <a:pPr algn="ctr">
                        <a:lnSpc>
                          <a:spcPct val="115000"/>
                        </a:lnSpc>
                        <a:spcAft>
                          <a:spcPts val="0"/>
                        </a:spcAft>
                      </a:pPr>
                      <a:r>
                        <a:rPr lang="lt-LT" sz="1400" dirty="0">
                          <a:effectLst/>
                        </a:rPr>
                        <a:t> </a:t>
                      </a:r>
                      <a:endParaRPr lang="lt-LT" sz="1400" dirty="0">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8"/>
                  </a:ext>
                </a:extLst>
              </a:tr>
            </a:tbl>
          </a:graphicData>
        </a:graphic>
      </p:graphicFrame>
      <p:sp>
        <p:nvSpPr>
          <p:cNvPr id="7" name="Rectangle 6"/>
          <p:cNvSpPr/>
          <p:nvPr/>
        </p:nvSpPr>
        <p:spPr>
          <a:xfrm>
            <a:off x="53776" y="1676400"/>
            <a:ext cx="2384624" cy="1877437"/>
          </a:xfrm>
          <a:prstGeom prst="rect">
            <a:avLst/>
          </a:prstGeom>
        </p:spPr>
        <p:txBody>
          <a:bodyPr wrap="square">
            <a:spAutoFit/>
          </a:bodyPr>
          <a:lstStyle/>
          <a:p>
            <a:pPr marL="285750" indent="-285750">
              <a:buFont typeface="Arial" panose="020B0604020202020204" pitchFamily="34" charset="0"/>
              <a:buChar char="•"/>
            </a:pPr>
            <a:r>
              <a:rPr lang="lt-LT" dirty="0"/>
              <a:t>Projektų </a:t>
            </a:r>
          </a:p>
          <a:p>
            <a:r>
              <a:rPr lang="lt-LT" sz="4000" spc="-100" dirty="0">
                <a:solidFill>
                  <a:schemeClr val="tx2"/>
                </a:solidFill>
                <a:latin typeface="+mj-lt"/>
                <a:ea typeface="+mj-ea"/>
                <a:cs typeface="+mj-cs"/>
              </a:rPr>
              <a:t>33/ </a:t>
            </a:r>
            <a:r>
              <a:rPr lang="lt-LT" sz="4000" spc="-100" dirty="0">
                <a:solidFill>
                  <a:srgbClr val="FF0000"/>
                </a:solidFill>
                <a:latin typeface="+mj-lt"/>
                <a:ea typeface="+mj-ea"/>
                <a:cs typeface="+mj-cs"/>
              </a:rPr>
              <a:t>15</a:t>
            </a:r>
          </a:p>
          <a:p>
            <a:pPr marL="285750" indent="-285750">
              <a:buFont typeface="Arial" panose="020B0604020202020204" pitchFamily="34" charset="0"/>
              <a:buChar char="•"/>
            </a:pPr>
            <a:r>
              <a:rPr lang="lt-LT" dirty="0"/>
              <a:t>Naujų darbo vietų</a:t>
            </a:r>
          </a:p>
          <a:p>
            <a:r>
              <a:rPr lang="lt-LT" sz="4000" spc="-100" dirty="0">
                <a:solidFill>
                  <a:schemeClr val="tx2"/>
                </a:solidFill>
                <a:latin typeface="+mj-lt"/>
                <a:ea typeface="+mj-ea"/>
                <a:cs typeface="+mj-cs"/>
              </a:rPr>
              <a:t>26/ </a:t>
            </a:r>
            <a:r>
              <a:rPr lang="lt-LT" sz="4000" spc="-100" dirty="0">
                <a:solidFill>
                  <a:srgbClr val="FF0000"/>
                </a:solidFill>
                <a:latin typeface="+mj-lt"/>
                <a:ea typeface="+mj-ea"/>
                <a:cs typeface="+mj-cs"/>
              </a:rPr>
              <a:t>14,2</a:t>
            </a:r>
          </a:p>
        </p:txBody>
      </p:sp>
    </p:spTree>
    <p:extLst>
      <p:ext uri="{BB962C8B-B14F-4D97-AF65-F5344CB8AC3E}">
        <p14:creationId xmlns:p14="http://schemas.microsoft.com/office/powerpoint/2010/main" val="155883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749"/>
            <a:ext cx="9124950" cy="990600"/>
          </a:xfrm>
        </p:spPr>
        <p:txBody>
          <a:bodyPr>
            <a:normAutofit fontScale="90000"/>
          </a:bodyPr>
          <a:lstStyle/>
          <a:p>
            <a:r>
              <a:rPr lang="lt-LT" sz="3600" dirty="0"/>
              <a:t>Kvietimų grafikas (VPS 10 skyrius) ir aptarti keitimai</a:t>
            </a:r>
          </a:p>
        </p:txBody>
      </p:sp>
      <p:graphicFrame>
        <p:nvGraphicFramePr>
          <p:cNvPr id="5" name="Table 4"/>
          <p:cNvGraphicFramePr>
            <a:graphicFrameLocks noGrp="1"/>
          </p:cNvGraphicFramePr>
          <p:nvPr>
            <p:extLst>
              <p:ext uri="{D42A27DB-BD31-4B8C-83A1-F6EECF244321}">
                <p14:modId xmlns:p14="http://schemas.microsoft.com/office/powerpoint/2010/main" val="918198562"/>
              </p:ext>
            </p:extLst>
          </p:nvPr>
        </p:nvGraphicFramePr>
        <p:xfrm>
          <a:off x="19050" y="859481"/>
          <a:ext cx="9144000" cy="6070600"/>
        </p:xfrm>
        <a:graphic>
          <a:graphicData uri="http://schemas.openxmlformats.org/drawingml/2006/table">
            <a:tbl>
              <a:tblPr firstRow="1" bandRow="1">
                <a:tableStyleId>{5C22544A-7EE6-4342-B048-85BDC9FD1C3A}</a:tableStyleId>
              </a:tblPr>
              <a:tblGrid>
                <a:gridCol w="3153104">
                  <a:extLst>
                    <a:ext uri="{9D8B030D-6E8A-4147-A177-3AD203B41FA5}">
                      <a16:colId xmlns:a16="http://schemas.microsoft.com/office/drawing/2014/main" val="20000"/>
                    </a:ext>
                  </a:extLst>
                </a:gridCol>
                <a:gridCol w="5990896">
                  <a:extLst>
                    <a:ext uri="{9D8B030D-6E8A-4147-A177-3AD203B41FA5}">
                      <a16:colId xmlns:a16="http://schemas.microsoft.com/office/drawing/2014/main" val="20001"/>
                    </a:ext>
                  </a:extLst>
                </a:gridCol>
              </a:tblGrid>
              <a:tr h="216970">
                <a:tc>
                  <a:txBody>
                    <a:bodyPr/>
                    <a:lstStyle/>
                    <a:p>
                      <a:r>
                        <a:rPr lang="lt-LT" dirty="0"/>
                        <a:t>Metai, kada bus</a:t>
                      </a:r>
                      <a:r>
                        <a:rPr lang="lt-LT" baseline="0" dirty="0"/>
                        <a:t> kviečiama</a:t>
                      </a:r>
                      <a:endParaRPr lang="lt-LT" dirty="0"/>
                    </a:p>
                  </a:txBody>
                  <a:tcPr/>
                </a:tc>
                <a:tc>
                  <a:txBody>
                    <a:bodyPr/>
                    <a:lstStyle/>
                    <a:p>
                      <a:pPr marL="0" indent="0">
                        <a:buNone/>
                      </a:pPr>
                      <a:r>
                        <a:rPr lang="lt-LT" dirty="0"/>
                        <a:t>Priemonės</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b="1" dirty="0">
                          <a:solidFill>
                            <a:schemeClr val="tx1"/>
                          </a:solidFill>
                        </a:rPr>
                        <a:t>Pirmasis</a:t>
                      </a:r>
                      <a:r>
                        <a:rPr lang="lt-LT" b="0" dirty="0">
                          <a:solidFill>
                            <a:schemeClr val="tx1"/>
                          </a:solidFill>
                        </a:rPr>
                        <a:t>. </a:t>
                      </a:r>
                      <a:r>
                        <a:rPr lang="lt-LT" sz="1600" b="0" dirty="0">
                          <a:solidFill>
                            <a:srgbClr val="FF0000"/>
                          </a:solidFill>
                        </a:rPr>
                        <a:t>2018 I pusmetį</a:t>
                      </a:r>
                    </a:p>
                  </a:txBody>
                  <a:tcPr/>
                </a:tc>
                <a:tc>
                  <a:txBody>
                    <a:bodyPr/>
                    <a:lstStyle/>
                    <a:p>
                      <a:pPr marL="342900" indent="-342900">
                        <a:buAutoNum type="arabicPeriod"/>
                      </a:pPr>
                      <a:r>
                        <a:rPr lang="lt-LT" sz="1600" b="0" kern="1200" dirty="0">
                          <a:solidFill>
                            <a:schemeClr val="tx1"/>
                          </a:solidFill>
                          <a:effectLst/>
                          <a:latin typeface="+mn-lt"/>
                          <a:ea typeface="+mn-ea"/>
                          <a:cs typeface="+mn-cs"/>
                        </a:rPr>
                        <a:t>Kultūros ir gamtos paveldas (50 proc. lėšų)</a:t>
                      </a:r>
                    </a:p>
                    <a:p>
                      <a:pPr marL="342900" indent="-342900">
                        <a:buAutoNum type="arabicPeriod"/>
                      </a:pPr>
                      <a:r>
                        <a:rPr lang="lt-LT" sz="1600" b="0" kern="1200" dirty="0">
                          <a:solidFill>
                            <a:schemeClr val="tx1"/>
                          </a:solidFill>
                          <a:effectLst/>
                          <a:latin typeface="+mn-lt"/>
                          <a:ea typeface="+mn-ea"/>
                          <a:cs typeface="+mn-cs"/>
                        </a:rPr>
                        <a:t>Pagrindinės paslaugos ir kaimų atnaujinimas (savanoriai) (50 proc. lėšų)</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Ūkio ir verslo plėtra (beveik 50 proc. lėšų)</a:t>
                      </a:r>
                    </a:p>
                  </a:txBody>
                  <a:tcPr/>
                </a:tc>
                <a:extLst>
                  <a:ext uri="{0D108BD9-81ED-4DB2-BD59-A6C34878D82A}">
                    <a16:rowId xmlns:a16="http://schemas.microsoft.com/office/drawing/2014/main" val="10001"/>
                  </a:ext>
                </a:extLst>
              </a:tr>
              <a:tr h="370840">
                <a:tc>
                  <a:txBody>
                    <a:bodyPr/>
                    <a:lstStyle/>
                    <a:p>
                      <a:r>
                        <a:rPr lang="lt-LT" b="1" dirty="0"/>
                        <a:t>Antrasis</a:t>
                      </a:r>
                      <a:r>
                        <a:rPr lang="lt-LT" dirty="0"/>
                        <a:t>. 2018 m. II pusmetis</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Vietos projektų pareiškėjų ir vykdytojų mokymas, įgūdžių įgijimas (50 proc. lėšų)</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NVO socialinio verslo kūrimas ir plėtra (50 proc. lėšų)</a:t>
                      </a:r>
                      <a:endParaRPr lang="lt-LT" sz="1600" b="1"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Bendradarbiavimas (50 proc. lėšų)</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Ūkio ir verslo plėtra  (25 proc. lėšų + likučiai I kvietimo)</a:t>
                      </a:r>
                    </a:p>
                  </a:txBody>
                  <a:tcPr/>
                </a:tc>
                <a:extLst>
                  <a:ext uri="{0D108BD9-81ED-4DB2-BD59-A6C34878D82A}">
                    <a16:rowId xmlns:a16="http://schemas.microsoft.com/office/drawing/2014/main" val="10002"/>
                  </a:ext>
                </a:extLst>
              </a:tr>
              <a:tr h="370840">
                <a:tc>
                  <a:txBody>
                    <a:bodyPr/>
                    <a:lstStyle/>
                    <a:p>
                      <a:r>
                        <a:rPr lang="lt-LT" b="1" dirty="0">
                          <a:solidFill>
                            <a:srgbClr val="FF0000"/>
                          </a:solidFill>
                        </a:rPr>
                        <a:t>2019 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600" b="1" kern="1200" dirty="0">
                          <a:solidFill>
                            <a:srgbClr val="FF0000"/>
                          </a:solidFill>
                          <a:effectLst/>
                          <a:latin typeface="+mn-lt"/>
                          <a:ea typeface="+mn-ea"/>
                          <a:cs typeface="+mn-cs"/>
                        </a:rPr>
                        <a:t>Pasirengimas tarpiniam vertinimui</a:t>
                      </a:r>
                    </a:p>
                  </a:txBody>
                  <a:tcPr/>
                </a:tc>
                <a:extLst>
                  <a:ext uri="{0D108BD9-81ED-4DB2-BD59-A6C34878D82A}">
                    <a16:rowId xmlns:a16="http://schemas.microsoft.com/office/drawing/2014/main" val="10003"/>
                  </a:ext>
                </a:extLst>
              </a:tr>
              <a:tr h="370840">
                <a:tc>
                  <a:txBody>
                    <a:bodyPr/>
                    <a:lstStyle/>
                    <a:p>
                      <a:r>
                        <a:rPr lang="lt-LT" b="1" dirty="0"/>
                        <a:t>Trečiasis</a:t>
                      </a:r>
                      <a:r>
                        <a:rPr lang="lt-LT" dirty="0"/>
                        <a:t>.</a:t>
                      </a:r>
                      <a:r>
                        <a:rPr lang="lt-LT" baseline="0" dirty="0"/>
                        <a:t> </a:t>
                      </a:r>
                      <a:r>
                        <a:rPr lang="lt-LT" dirty="0"/>
                        <a:t>2020 II pusmetis</a:t>
                      </a:r>
                    </a:p>
                  </a:txBody>
                  <a:tcPr/>
                </a:tc>
                <a:tc>
                  <a:txBody>
                    <a:bodyPr/>
                    <a:lstStyle/>
                    <a:p>
                      <a:pPr marL="342900" indent="-342900">
                        <a:buAutoNum type="arabicPeriod"/>
                      </a:pPr>
                      <a:r>
                        <a:rPr lang="lt-LT" sz="1600" b="0" kern="1200" dirty="0">
                          <a:solidFill>
                            <a:schemeClr val="tx1"/>
                          </a:solidFill>
                          <a:effectLst/>
                          <a:latin typeface="+mn-lt"/>
                          <a:ea typeface="+mn-ea"/>
                          <a:cs typeface="+mn-cs"/>
                        </a:rPr>
                        <a:t>Kultūros ir gamtos paveldas (50 proc. lėšų+ likučiai)</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Pagrindinės paslaugos ir kaimų atnaujinimas (savanoriai) (50 proc. lėšų+ likučiai)</a:t>
                      </a:r>
                    </a:p>
                    <a:p>
                      <a:pPr marL="342900" indent="-342900">
                        <a:buAutoNum type="arabicPeriod"/>
                      </a:pPr>
                      <a:r>
                        <a:rPr lang="lt-LT" sz="1600" b="0" kern="1200" dirty="0">
                          <a:solidFill>
                            <a:schemeClr val="tx1"/>
                          </a:solidFill>
                          <a:effectLst/>
                          <a:latin typeface="+mn-lt"/>
                          <a:ea typeface="+mn-ea"/>
                          <a:cs typeface="+mn-cs"/>
                        </a:rPr>
                        <a:t>Ūkio ir verslo plėtra (25 proc. lėšų + likučiai) </a:t>
                      </a:r>
                    </a:p>
                  </a:txBody>
                  <a:tcPr/>
                </a:tc>
                <a:extLst>
                  <a:ext uri="{0D108BD9-81ED-4DB2-BD59-A6C34878D82A}">
                    <a16:rowId xmlns:a16="http://schemas.microsoft.com/office/drawing/2014/main" val="10004"/>
                  </a:ext>
                </a:extLst>
              </a:tr>
              <a:tr h="370840">
                <a:tc>
                  <a:txBody>
                    <a:bodyPr/>
                    <a:lstStyle/>
                    <a:p>
                      <a:r>
                        <a:rPr lang="lt-LT" b="1" dirty="0"/>
                        <a:t>Ketvirtasis</a:t>
                      </a:r>
                      <a:r>
                        <a:rPr lang="lt-LT" dirty="0"/>
                        <a:t>. </a:t>
                      </a:r>
                      <a:r>
                        <a:rPr lang="lt-LT" dirty="0">
                          <a:solidFill>
                            <a:schemeClr val="tx1"/>
                          </a:solidFill>
                        </a:rPr>
                        <a:t>2021 I</a:t>
                      </a:r>
                      <a:r>
                        <a:rPr lang="lt-LT" baseline="0" dirty="0">
                          <a:solidFill>
                            <a:schemeClr val="tx1"/>
                          </a:solidFill>
                        </a:rPr>
                        <a:t> - </a:t>
                      </a:r>
                      <a:r>
                        <a:rPr lang="lt-LT" dirty="0">
                          <a:solidFill>
                            <a:schemeClr val="tx1"/>
                          </a:solidFill>
                        </a:rPr>
                        <a:t>II pusmetis</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strike="sngStrike" kern="1200" dirty="0">
                          <a:solidFill>
                            <a:srgbClr val="FF0000"/>
                          </a:solidFill>
                          <a:effectLst/>
                          <a:latin typeface="+mn-lt"/>
                          <a:ea typeface="+mn-ea"/>
                          <a:cs typeface="+mn-cs"/>
                        </a:rPr>
                        <a:t>Vietos projektų pareiškėjų ir vykdytojų mokymas, įgūdžių įgijimas (50 proc. lėšų+ likučiai)</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NVO socialinio verslo kūrimas ir plėtra (50 proc. lėšų+ likučiai)</a:t>
                      </a:r>
                      <a:endParaRPr lang="lt-LT" sz="1600" b="1" dirty="0">
                        <a:solidFill>
                          <a:schemeClr val="tx1"/>
                        </a:solidFill>
                      </a:endParaRPr>
                    </a:p>
                    <a:p>
                      <a:pPr marL="342900" indent="-342900">
                        <a:buAutoNum type="arabicPeriod"/>
                      </a:pPr>
                      <a:r>
                        <a:rPr lang="lt-LT" sz="1600" b="0" kern="1200" dirty="0">
                          <a:solidFill>
                            <a:schemeClr val="tx1"/>
                          </a:solidFill>
                          <a:effectLst/>
                          <a:latin typeface="+mn-lt"/>
                          <a:ea typeface="+mn-ea"/>
                          <a:cs typeface="+mn-cs"/>
                        </a:rPr>
                        <a:t>Bendradarbiavimas (</a:t>
                      </a:r>
                      <a:r>
                        <a:rPr lang="lt-LT" sz="1600" b="0" kern="1200" dirty="0">
                          <a:solidFill>
                            <a:srgbClr val="FF0000"/>
                          </a:solidFill>
                          <a:effectLst/>
                          <a:latin typeface="+mn-lt"/>
                          <a:ea typeface="+mn-ea"/>
                          <a:cs typeface="+mn-cs"/>
                        </a:rPr>
                        <a:t>100 proc. lėšų</a:t>
                      </a:r>
                      <a:r>
                        <a:rPr lang="lt-LT" sz="1600" b="0" kern="1200" dirty="0">
                          <a:solidFill>
                            <a:schemeClr val="tx1"/>
                          </a:solidFill>
                          <a:effectLst/>
                          <a:latin typeface="+mn-lt"/>
                          <a:ea typeface="+mn-ea"/>
                          <a:cs typeface="+mn-cs"/>
                        </a:rPr>
                        <a:t>)</a:t>
                      </a:r>
                    </a:p>
                  </a:txBody>
                  <a:tcPr/>
                </a:tc>
                <a:extLst>
                  <a:ext uri="{0D108BD9-81ED-4DB2-BD59-A6C34878D82A}">
                    <a16:rowId xmlns:a16="http://schemas.microsoft.com/office/drawing/2014/main" val="10005"/>
                  </a:ext>
                </a:extLst>
              </a:tr>
              <a:tr h="370840">
                <a:tc>
                  <a:txBody>
                    <a:bodyPr/>
                    <a:lstStyle/>
                    <a:p>
                      <a:r>
                        <a:rPr lang="lt-LT" b="1" dirty="0">
                          <a:solidFill>
                            <a:schemeClr val="tx1"/>
                          </a:solidFill>
                        </a:rPr>
                        <a:t>Penktasis</a:t>
                      </a:r>
                      <a:r>
                        <a:rPr lang="lt-LT" dirty="0">
                          <a:solidFill>
                            <a:schemeClr val="tx1"/>
                          </a:solidFill>
                        </a:rPr>
                        <a:t>. 2021 II pusmetis</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Ūkio ir verslo plėtra (plėtoti)</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dirty="0"/>
                        <a:t>Lėšų likučiai</a:t>
                      </a:r>
                      <a:endParaRPr lang="lt-LT" sz="1600" b="0" dirty="0">
                        <a:solidFill>
                          <a:schemeClr val="tx1"/>
                        </a:solidFill>
                      </a:endParaRPr>
                    </a:p>
                  </a:txBody>
                  <a:tcPr/>
                </a:tc>
                <a:extLst>
                  <a:ext uri="{0D108BD9-81ED-4DB2-BD59-A6C34878D82A}">
                    <a16:rowId xmlns:a16="http://schemas.microsoft.com/office/drawing/2014/main" val="10006"/>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77000"/>
            <a:ext cx="2914842" cy="450169"/>
          </a:xfrm>
          <a:prstGeom prst="rect">
            <a:avLst/>
          </a:prstGeom>
        </p:spPr>
      </p:pic>
      <p:sp>
        <p:nvSpPr>
          <p:cNvPr id="3" name="Stačiakampis 2">
            <a:extLst>
              <a:ext uri="{FF2B5EF4-FFF2-40B4-BE49-F238E27FC236}">
                <a16:creationId xmlns:a16="http://schemas.microsoft.com/office/drawing/2014/main" id="{7CAEE2F7-529A-43DC-80E0-054BAEB120B3}"/>
              </a:ext>
            </a:extLst>
          </p:cNvPr>
          <p:cNvSpPr/>
          <p:nvPr/>
        </p:nvSpPr>
        <p:spPr>
          <a:xfrm>
            <a:off x="866775" y="3026012"/>
            <a:ext cx="2228850" cy="465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rgbClr val="FF0000"/>
                </a:solidFill>
              </a:rPr>
              <a:t>2019 m. Įterpti 2 kvietimai</a:t>
            </a:r>
            <a:endParaRPr lang="en-US" sz="1400" dirty="0">
              <a:solidFill>
                <a:srgbClr val="FF0000"/>
              </a:solidFill>
            </a:endParaRPr>
          </a:p>
        </p:txBody>
      </p:sp>
      <p:sp>
        <p:nvSpPr>
          <p:cNvPr id="7" name="Stačiakampis 6">
            <a:extLst>
              <a:ext uri="{FF2B5EF4-FFF2-40B4-BE49-F238E27FC236}">
                <a16:creationId xmlns:a16="http://schemas.microsoft.com/office/drawing/2014/main" id="{F268272C-96A6-4508-94B1-E72A2EE9BAF2}"/>
              </a:ext>
            </a:extLst>
          </p:cNvPr>
          <p:cNvSpPr/>
          <p:nvPr/>
        </p:nvSpPr>
        <p:spPr>
          <a:xfrm>
            <a:off x="-1" y="4268168"/>
            <a:ext cx="3200401" cy="837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rgbClr val="FF0000"/>
                </a:solidFill>
              </a:rPr>
              <a:t>2020 m. Įterptas papildomas kvietimas  pavasarį: verslui ir savanoriams, į rudens kvietimą perkelti mokymai</a:t>
            </a:r>
            <a:endParaRPr lang="en-US" sz="1400" dirty="0">
              <a:solidFill>
                <a:srgbClr val="FF0000"/>
              </a:solidFill>
            </a:endParaRPr>
          </a:p>
        </p:txBody>
      </p:sp>
      <p:sp>
        <p:nvSpPr>
          <p:cNvPr id="8" name="Stačiakampis 7">
            <a:extLst>
              <a:ext uri="{FF2B5EF4-FFF2-40B4-BE49-F238E27FC236}">
                <a16:creationId xmlns:a16="http://schemas.microsoft.com/office/drawing/2014/main" id="{336178E7-E02F-4FA8-BBA4-D96CE81FE39B}"/>
              </a:ext>
            </a:extLst>
          </p:cNvPr>
          <p:cNvSpPr/>
          <p:nvPr/>
        </p:nvSpPr>
        <p:spPr>
          <a:xfrm>
            <a:off x="971550" y="5715001"/>
            <a:ext cx="2228850" cy="632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rgbClr val="FF0000"/>
                </a:solidFill>
              </a:rPr>
              <a:t>Bus siekiama pakeisti Bendradarbiavimo veiklos sritį į turizmą</a:t>
            </a:r>
            <a:endParaRPr lang="en-US" sz="1400" dirty="0">
              <a:solidFill>
                <a:srgbClr val="FF0000"/>
              </a:solidFill>
            </a:endParaRPr>
          </a:p>
        </p:txBody>
      </p:sp>
    </p:spTree>
    <p:extLst>
      <p:ext uri="{BB962C8B-B14F-4D97-AF65-F5344CB8AC3E}">
        <p14:creationId xmlns:p14="http://schemas.microsoft.com/office/powerpoint/2010/main" val="329565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749"/>
            <a:ext cx="9124950" cy="778732"/>
          </a:xfrm>
        </p:spPr>
        <p:txBody>
          <a:bodyPr>
            <a:normAutofit/>
          </a:bodyPr>
          <a:lstStyle/>
          <a:p>
            <a:r>
              <a:rPr lang="lt-LT" sz="2800" dirty="0"/>
              <a:t>Bendradarbiavimo priemonės veiklos srities keitimas</a:t>
            </a:r>
          </a:p>
        </p:txBody>
      </p:sp>
      <p:graphicFrame>
        <p:nvGraphicFramePr>
          <p:cNvPr id="5" name="Table 4"/>
          <p:cNvGraphicFramePr>
            <a:graphicFrameLocks noGrp="1"/>
          </p:cNvGraphicFramePr>
          <p:nvPr>
            <p:extLst>
              <p:ext uri="{D42A27DB-BD31-4B8C-83A1-F6EECF244321}">
                <p14:modId xmlns:p14="http://schemas.microsoft.com/office/powerpoint/2010/main" val="1227089549"/>
              </p:ext>
            </p:extLst>
          </p:nvPr>
        </p:nvGraphicFramePr>
        <p:xfrm>
          <a:off x="19050" y="762000"/>
          <a:ext cx="9144000" cy="6606477"/>
        </p:xfrm>
        <a:graphic>
          <a:graphicData uri="http://schemas.openxmlformats.org/drawingml/2006/table">
            <a:tbl>
              <a:tblPr firstRow="1" bandRow="1">
                <a:tableStyleId>{5C22544A-7EE6-4342-B048-85BDC9FD1C3A}</a:tableStyleId>
              </a:tblPr>
              <a:tblGrid>
                <a:gridCol w="4629150">
                  <a:extLst>
                    <a:ext uri="{9D8B030D-6E8A-4147-A177-3AD203B41FA5}">
                      <a16:colId xmlns:a16="http://schemas.microsoft.com/office/drawing/2014/main" val="20000"/>
                    </a:ext>
                  </a:extLst>
                </a:gridCol>
                <a:gridCol w="4514850">
                  <a:extLst>
                    <a:ext uri="{9D8B030D-6E8A-4147-A177-3AD203B41FA5}">
                      <a16:colId xmlns:a16="http://schemas.microsoft.com/office/drawing/2014/main" val="20001"/>
                    </a:ext>
                  </a:extLst>
                </a:gridCol>
              </a:tblGrid>
              <a:tr h="348976">
                <a:tc>
                  <a:txBody>
                    <a:bodyPr/>
                    <a:lstStyle/>
                    <a:p>
                      <a:r>
                        <a:rPr lang="lt-LT" dirty="0"/>
                        <a:t>Esama veiklos sritis</a:t>
                      </a:r>
                    </a:p>
                  </a:txBody>
                  <a:tcPr/>
                </a:tc>
                <a:tc>
                  <a:txBody>
                    <a:bodyPr/>
                    <a:lstStyle/>
                    <a:p>
                      <a:pPr marL="0" indent="0">
                        <a:buNone/>
                      </a:pPr>
                      <a:r>
                        <a:rPr lang="lt-LT" dirty="0"/>
                        <a:t>Siūloma keisti</a:t>
                      </a:r>
                    </a:p>
                  </a:txBody>
                  <a:tcPr/>
                </a:tc>
                <a:extLst>
                  <a:ext uri="{0D108BD9-81ED-4DB2-BD59-A6C34878D82A}">
                    <a16:rowId xmlns:a16="http://schemas.microsoft.com/office/drawing/2014/main" val="10000"/>
                  </a:ext>
                </a:extLst>
              </a:tr>
              <a:tr h="737758">
                <a:tc>
                  <a:txBody>
                    <a:bodyPr/>
                    <a:lstStyle/>
                    <a:p>
                      <a:pPr algn="just">
                        <a:lnSpc>
                          <a:spcPct val="115000"/>
                        </a:lnSpc>
                        <a:spcAft>
                          <a:spcPts val="1000"/>
                        </a:spcAft>
                      </a:pPr>
                      <a:r>
                        <a:rPr lang="lt-LT" sz="1200">
                          <a:effectLst/>
                          <a:latin typeface="Times New Roman" panose="02020603050405020304" pitchFamily="18" charset="0"/>
                          <a:ea typeface="Calibri" panose="020F0502020204030204" pitchFamily="34" charset="0"/>
                        </a:rPr>
                        <a:t>2.4.1</a:t>
                      </a:r>
                      <a:r>
                        <a:rPr lang="lt-LT" sz="1200">
                          <a:solidFill>
                            <a:srgbClr val="000000"/>
                          </a:solidFill>
                          <a:effectLst/>
                          <a:latin typeface="Times New Roman" panose="02020603050405020304" pitchFamily="18" charset="0"/>
                          <a:ea typeface="Calibri" panose="020F0502020204030204" pitchFamily="34" charset="0"/>
                        </a:rPr>
                        <a:t>. „Parama bendradarbiavimui (vietos lygio populiarinimo veikla, skirta trumpoms tiekimo grandinėms bei vietos rinkoms plėtoti)“ (kodas LEADER-19.2-16.4)</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80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2.4.1. </a:t>
                      </a:r>
                      <a:r>
                        <a:rPr lang="lt-LT"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„Parama smulkių veiklos vykdytojų bendradarbiavimui organizuojant bendrus darbo procesus ir dalijantis infrastruktūra bei ištekliais ir siekiant plėtoti su kaimo turizmu susijusias turizmo paslaugas ir (arba) vykdyti jų rinkodarą“ (kodas LEADER-19.2-16.3)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442832">
                <a:tc>
                  <a:txBody>
                    <a:bodyPr/>
                    <a:lstStyle/>
                    <a:p>
                      <a:pPr algn="just">
                        <a:lnSpc>
                          <a:spcPct val="100000"/>
                        </a:lnSpc>
                        <a:spcAft>
                          <a:spcPts val="0"/>
                        </a:spcAft>
                      </a:pPr>
                      <a:r>
                        <a:rPr lang="lt-LT" sz="1200" dirty="0">
                          <a:effectLst/>
                          <a:latin typeface="Times New Roman" panose="02020603050405020304" pitchFamily="18" charset="0"/>
                          <a:ea typeface="Calibri" panose="020F0502020204030204" pitchFamily="34" charset="0"/>
                        </a:rPr>
                        <a:t>Parama siekiama Rokiškio r. VVG teritorijoje diegti inovatyvias, labiau efektyvias formas socialinei-ekonominei plėtrai, verslo tvarumui. Per </a:t>
                      </a:r>
                      <a:endParaRPr lang="en-US" sz="1200" dirty="0">
                        <a:effectLst/>
                        <a:latin typeface="Times New Roman" panose="02020603050405020304" pitchFamily="18" charset="0"/>
                        <a:ea typeface="Calibri" panose="020F0502020204030204" pitchFamily="34" charset="0"/>
                      </a:endParaRPr>
                    </a:p>
                    <a:p>
                      <a:pPr algn="just">
                        <a:lnSpc>
                          <a:spcPct val="100000"/>
                        </a:lnSpc>
                        <a:spcAft>
                          <a:spcPts val="0"/>
                        </a:spcAft>
                      </a:pPr>
                      <a:r>
                        <a:rPr lang="lt-LT" sz="1200" dirty="0">
                          <a:effectLst/>
                          <a:latin typeface="Times New Roman" panose="02020603050405020304" pitchFamily="18" charset="0"/>
                          <a:ea typeface="Calibri" panose="020F0502020204030204" pitchFamily="34" charset="0"/>
                        </a:rPr>
                        <a:t>veikiančių įvairių subjektų bendradarbiavimą telkti jų materialinius ir žmogiškuosius išteklius, populiarinant trumpas tiekimo grandines, vietos rinkas. Parama skiriama besijungiančių į bendradarbiavimo tinklus dalyvių iniciatyvoms, kuriant bendrą infrastruktūrą, organizuojant bendrus technologinius, darbo procesus; iniciatyvoms rinkų plėtrai. Bendradarbiavimo veiklos galutinis produktas turi būti sutelktas naujas tvarus bendradarbiavimo tinklas – kooperatinė bendrovė arba klasteris.</a:t>
                      </a:r>
                      <a:endParaRPr lang="en-US" sz="1200" dirty="0">
                        <a:effectLst/>
                        <a:latin typeface="Times New Roman" panose="02020603050405020304" pitchFamily="18" charset="0"/>
                        <a:ea typeface="Calibri" panose="020F0502020204030204" pitchFamily="34" charset="0"/>
                      </a:endParaRPr>
                    </a:p>
                    <a:p>
                      <a:pPr algn="just">
                        <a:lnSpc>
                          <a:spcPct val="100000"/>
                        </a:lnSpc>
                        <a:spcAft>
                          <a:spcPts val="0"/>
                        </a:spcAft>
                      </a:pPr>
                      <a:r>
                        <a:rPr lang="lt-LT" sz="1200" dirty="0">
                          <a:effectLst/>
                          <a:latin typeface="Times New Roman" panose="02020603050405020304" pitchFamily="18" charset="0"/>
                          <a:ea typeface="Calibri" panose="020F0502020204030204" pitchFamily="34" charset="0"/>
                        </a:rPr>
                        <a:t>Per priemonę suplanuota minimaliai įgyvendinti bent 2 projektus, sukurti bent 2 bendradarbiavimo tinklus.</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0000"/>
                        </a:lnSpc>
                        <a:spcAft>
                          <a:spcPts val="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Parama siekiama Rokiškio r. VVG teritorijoje diegti inovatyvias, labiau efektyvias formas socialinei-ekonominei plėtrai, verslo tvarumui per turizmo sektorių. Per veikiančių įvairių smulkių subjektų bendradarbiavimą telkti jų materialinius ir žmogiškuosius išteklius, organizuojant bendrus darbo procesus, dalijantis infrastruktūra bei ištekliais ir siekiant plėtoti su kaimo turizmu susijusias turizmo paslaugas ir (arba) vykdyti jų rinkodarą. Bendradarbiavimo veiklos galutinis produktas turi būti sutelktas naujas bendradarbiavimo tinklas. Parama skiriama projektams, kuriuose dalyvauja ne mažiau kaip 2 subjektai, veikiantys turizmo sektoriuje (partnerystė negali būti sudaroma su paties pareiškėjo įsteigtu ir jo valdyme tiesiogiai dalyvaujančiu juridiniu asmeniu).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Per priemonę suplanuota minimaliai įgyvendinti bent 2 projektus, sukurti bent 2 bendradarbiavimo tinklus.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866052">
                <a:tc>
                  <a:txBody>
                    <a:bodyPr/>
                    <a:lstStyle/>
                    <a:p>
                      <a:pPr algn="just">
                        <a:lnSpc>
                          <a:spcPct val="100000"/>
                        </a:lnSpc>
                        <a:spcAft>
                          <a:spcPts val="1000"/>
                        </a:spcAft>
                      </a:pPr>
                      <a:r>
                        <a:rPr lang="lt-LT" sz="1200" i="1" dirty="0">
                          <a:effectLst/>
                          <a:latin typeface="Times New Roman" panose="02020603050405020304" pitchFamily="18" charset="0"/>
                          <a:ea typeface="Times New Roman" panose="02020603050405020304" pitchFamily="18" charset="0"/>
                        </a:rPr>
                        <a:t>Specialieji reikalavimai pareiškėjams ir vietos projektams </a:t>
                      </a:r>
                      <a:endParaRPr lang="en-US" sz="1200" dirty="0">
                        <a:effectLst/>
                        <a:latin typeface="Times New Roman" panose="02020603050405020304" pitchFamily="18" charset="0"/>
                        <a:ea typeface="Calibri" panose="020F0502020204030204" pitchFamily="34" charset="0"/>
                      </a:endParaRPr>
                    </a:p>
                    <a:p>
                      <a:pPr marL="342900" lvl="0" indent="-342900" algn="just">
                        <a:lnSpc>
                          <a:spcPct val="100000"/>
                        </a:lnSpc>
                        <a:buFont typeface="Symbol" panose="05050102010706020507" pitchFamily="18" charset="2"/>
                        <a:buChar char=""/>
                      </a:pPr>
                      <a:r>
                        <a:rPr lang="lt-LT" sz="1200" dirty="0">
                          <a:effectLst/>
                          <a:latin typeface="Times New Roman" panose="02020603050405020304" pitchFamily="18" charset="0"/>
                          <a:ea typeface="Calibri" panose="020F0502020204030204" pitchFamily="34" charset="0"/>
                        </a:rPr>
                        <a:t>parama teikiama projektams, vykdomiems Rokiškio r. VVG teritorijoje; </a:t>
                      </a:r>
                      <a:endParaRPr lang="en-US" sz="1200" dirty="0">
                        <a:effectLst/>
                        <a:latin typeface="Times New Roman" panose="02020603050405020304" pitchFamily="18" charset="0"/>
                        <a:ea typeface="Calibri" panose="020F0502020204030204" pitchFamily="34" charset="0"/>
                      </a:endParaRPr>
                    </a:p>
                    <a:p>
                      <a:pPr marL="342900" lvl="0" indent="-342900" algn="just">
                        <a:lnSpc>
                          <a:spcPct val="100000"/>
                        </a:lnSpc>
                        <a:spcAft>
                          <a:spcPts val="1000"/>
                        </a:spcAft>
                        <a:buFont typeface="Symbol" panose="05050102010706020507" pitchFamily="18" charset="2"/>
                        <a:buChar char=""/>
                      </a:pPr>
                      <a:r>
                        <a:rPr lang="lt-LT" sz="1200" dirty="0">
                          <a:effectLst/>
                          <a:latin typeface="Times New Roman" panose="02020603050405020304" pitchFamily="18" charset="0"/>
                          <a:ea typeface="Calibri" panose="020F0502020204030204" pitchFamily="34" charset="0"/>
                        </a:rPr>
                        <a:t>projektu siekiama sukurti bendradarbiavimo tinklą (kooperatinė bendrovė (LR Kooperatinių bendrovių (kooperatyvų) įstatymas, 1993-06-01 Nr. I-164), jungtinės veiklos sutartys, asociacija ir kitos galimos struktūros pagal Lietuvos klasterių plėtros koncepciją (LR ūkio ministro įsakymu, 2014-02-27 Nr.4-131); į kuriamą bendradarbiavimo tinklą turi būti įjungta ne mažiau kaip 5 subjektai).</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0000"/>
                        </a:lnSpc>
                        <a:spcAft>
                          <a:spcPts val="800"/>
                        </a:spcAft>
                      </a:pPr>
                      <a:r>
                        <a:rPr lang="lt-LT" sz="1200" i="1" dirty="0">
                          <a:effectLst/>
                          <a:latin typeface="Times New Roman" panose="02020603050405020304" pitchFamily="18" charset="0"/>
                          <a:ea typeface="Calibri" panose="020F0502020204030204" pitchFamily="34" charset="0"/>
                          <a:cs typeface="Times New Roman" panose="02020603050405020304" pitchFamily="18" charset="0"/>
                        </a:rPr>
                        <a:t>Specialieji reikalavimai pareiškėjams ir vietos projektams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Symbol" panose="05050102010706020507" pitchFamily="18" charset="2"/>
                        <a:buChar char=""/>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parama teikiama projektams, vykdomiems Rokiškio r. VVG teritorijoje;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Symbol" panose="05050102010706020507" pitchFamily="18" charset="2"/>
                        <a:buChar char=""/>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projektu kuriamas bendradarbiavimo tinklas, veikiantį pagal jungtinės veiklos sutartį, sudarytą laikantis pagrindinių geros partnerystės principų.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907701">
                <a:tc>
                  <a:txBody>
                    <a:bodyPr/>
                    <a:lstStyle/>
                    <a:p>
                      <a:pPr marL="342900" lvl="0" indent="-342900" algn="just">
                        <a:lnSpc>
                          <a:spcPct val="115000"/>
                        </a:lnSpc>
                        <a:buFont typeface="+mj-lt"/>
                        <a:buAutoNum type="arabicPeriod"/>
                      </a:pPr>
                      <a:r>
                        <a:rPr lang="lt-LT" sz="1200" dirty="0">
                          <a:effectLst/>
                          <a:latin typeface="Times New Roman" panose="02020603050405020304" pitchFamily="18" charset="0"/>
                          <a:ea typeface="Calibri" panose="020F0502020204030204" pitchFamily="34" charset="0"/>
                        </a:rPr>
                        <a:t>Projekto naujoviškumas </a:t>
                      </a:r>
                      <a:r>
                        <a:rPr lang="lt-LT" sz="1200" i="1" dirty="0">
                          <a:effectLst/>
                          <a:latin typeface="Times New Roman" panose="02020603050405020304" pitchFamily="18" charset="0"/>
                          <a:ea typeface="Calibri" panose="020F0502020204030204" pitchFamily="34" charset="0"/>
                        </a:rPr>
                        <a:t>(numatytos įdiegti inovacijos regiono lygmeniu) </a:t>
                      </a:r>
                      <a:endParaRPr lang="en-US" sz="1200" dirty="0">
                        <a:effectLst/>
                        <a:latin typeface="Times New Roman" panose="02020603050405020304" pitchFamily="18" charset="0"/>
                        <a:ea typeface="Calibri" panose="020F0502020204030204" pitchFamily="34" charset="0"/>
                      </a:endParaRPr>
                    </a:p>
                    <a:p>
                      <a:pPr marL="342900" lvl="0" indent="-342900" algn="just">
                        <a:lnSpc>
                          <a:spcPct val="115000"/>
                        </a:lnSpc>
                        <a:spcAft>
                          <a:spcPts val="1000"/>
                        </a:spcAft>
                        <a:buFont typeface="+mj-lt"/>
                        <a:buAutoNum type="arabicPeriod"/>
                      </a:pPr>
                      <a:r>
                        <a:rPr lang="lt-LT" sz="1200" dirty="0">
                          <a:effectLst/>
                          <a:latin typeface="Times New Roman" panose="02020603050405020304" pitchFamily="18" charset="0"/>
                          <a:ea typeface="Calibri" panose="020F0502020204030204" pitchFamily="34" charset="0"/>
                        </a:rPr>
                        <a:t>Projektas jungia daugiau kaip 5 subjektus</a:t>
                      </a:r>
                      <a:endParaRPr lang="en-US" sz="1200" dirty="0">
                        <a:effectLst/>
                        <a:latin typeface="Times New Roman" panose="02020603050405020304" pitchFamily="18" charset="0"/>
                        <a:ea typeface="Calibri" panose="020F0502020204030204" pitchFamily="34" charset="0"/>
                      </a:endParaRPr>
                    </a:p>
                    <a:p>
                      <a:pPr algn="just">
                        <a:lnSpc>
                          <a:spcPct val="115000"/>
                        </a:lnSpc>
                        <a:spcAft>
                          <a:spcPts val="1000"/>
                        </a:spcAft>
                      </a:pPr>
                      <a:r>
                        <a:rPr lang="lt-LT" sz="1200"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342900" lvl="0" indent="-342900" algn="just">
                        <a:lnSpc>
                          <a:spcPct val="107000"/>
                        </a:lnSpc>
                        <a:buFont typeface="+mj-lt"/>
                        <a:buAutoNum type="arabicPeriod"/>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Projekto naujoviškumas </a:t>
                      </a:r>
                      <a:r>
                        <a:rPr lang="lt-LT" sz="1200" i="1" dirty="0">
                          <a:effectLst/>
                          <a:latin typeface="Times New Roman" panose="02020603050405020304" pitchFamily="18" charset="0"/>
                          <a:ea typeface="Calibri" panose="020F0502020204030204" pitchFamily="34" charset="0"/>
                          <a:cs typeface="Times New Roman" panose="02020603050405020304" pitchFamily="18" charset="0"/>
                        </a:rPr>
                        <a:t>(numatytos įdiegti inovacijos regiono lygmeniu)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Projektas jungia daugiau kaip 2 subjektus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831" y="5943600"/>
            <a:ext cx="2914842" cy="450169"/>
          </a:xfrm>
          <a:prstGeom prst="rect">
            <a:avLst/>
          </a:prstGeom>
        </p:spPr>
      </p:pic>
    </p:spTree>
    <p:extLst>
      <p:ext uri="{BB962C8B-B14F-4D97-AF65-F5344CB8AC3E}">
        <p14:creationId xmlns:p14="http://schemas.microsoft.com/office/powerpoint/2010/main" val="3591203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Ypatinga kontrolė</a:t>
            </a:r>
          </a:p>
        </p:txBody>
      </p:sp>
      <p:sp>
        <p:nvSpPr>
          <p:cNvPr id="3" name="Content Placeholder 2"/>
          <p:cNvSpPr>
            <a:spLocks noGrp="1"/>
          </p:cNvSpPr>
          <p:nvPr>
            <p:ph idx="1"/>
          </p:nvPr>
        </p:nvSpPr>
        <p:spPr/>
        <p:txBody>
          <a:bodyPr/>
          <a:lstStyle/>
          <a:p>
            <a:pPr marL="0" indent="0">
              <a:buNone/>
            </a:pPr>
            <a:r>
              <a:rPr lang="lt-LT" sz="2300" b="1" dirty="0">
                <a:latin typeface="Times New Roman" panose="02020603050405020304" pitchFamily="18" charset="0"/>
                <a:cs typeface="Times New Roman" panose="02020603050405020304" pitchFamily="18" charset="0"/>
              </a:rPr>
              <a:t>ES auditų išvados:</a:t>
            </a:r>
          </a:p>
          <a:p>
            <a:pPr lvl="1"/>
            <a:r>
              <a:rPr lang="lt-LT" dirty="0">
                <a:latin typeface="Times New Roman" panose="02020603050405020304" pitchFamily="18" charset="0"/>
                <a:cs typeface="Times New Roman" panose="02020603050405020304" pitchFamily="18" charset="0"/>
              </a:rPr>
              <a:t>didesni reikalavimai išlaidų būtinumo ir dydžio pagrįstumui;</a:t>
            </a:r>
          </a:p>
          <a:p>
            <a:pPr lvl="1"/>
            <a:r>
              <a:rPr lang="lt-LT" dirty="0">
                <a:latin typeface="Times New Roman" panose="02020603050405020304" pitchFamily="18" charset="0"/>
                <a:cs typeface="Times New Roman" panose="02020603050405020304" pitchFamily="18" charset="0"/>
              </a:rPr>
              <a:t>naujų darbo vietų rodiklio kontrolė;</a:t>
            </a:r>
          </a:p>
          <a:p>
            <a:pPr lvl="1"/>
            <a:r>
              <a:rPr lang="lt-LT" dirty="0">
                <a:latin typeface="Times New Roman" panose="02020603050405020304" pitchFamily="18" charset="0"/>
                <a:cs typeface="Times New Roman" panose="02020603050405020304" pitchFamily="18" charset="0"/>
              </a:rPr>
              <a:t>viešųjų privačių interesų derinimo kontrolė;</a:t>
            </a:r>
          </a:p>
          <a:p>
            <a:pPr lvl="1"/>
            <a:r>
              <a:rPr lang="lt-LT" dirty="0">
                <a:latin typeface="Times New Roman" panose="02020603050405020304" pitchFamily="18" charset="0"/>
                <a:cs typeface="Times New Roman" panose="02020603050405020304" pitchFamily="18" charset="0"/>
              </a:rPr>
              <a:t>įmonių susietumo kontrolė;</a:t>
            </a:r>
          </a:p>
          <a:p>
            <a:pPr lvl="1"/>
            <a:r>
              <a:rPr lang="lt-LT" dirty="0">
                <a:latin typeface="Times New Roman" panose="02020603050405020304" pitchFamily="18" charset="0"/>
                <a:cs typeface="Times New Roman" panose="02020603050405020304" pitchFamily="18" charset="0"/>
              </a:rPr>
              <a:t>dirbtinių sąlygų kontrolė.    </a:t>
            </a:r>
          </a:p>
          <a:p>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176628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7" name="Rectangle 6"/>
          <p:cNvSpPr/>
          <p:nvPr/>
        </p:nvSpPr>
        <p:spPr>
          <a:xfrm>
            <a:off x="1676113" y="331857"/>
            <a:ext cx="5740674" cy="707886"/>
          </a:xfrm>
          <a:prstGeom prst="rect">
            <a:avLst/>
          </a:prstGeom>
        </p:spPr>
        <p:txBody>
          <a:bodyPr wrap="none">
            <a:spAutoFit/>
          </a:bodyPr>
          <a:lstStyle/>
          <a:p>
            <a:pPr algn="ctr"/>
            <a:r>
              <a:rPr lang="lt-LT" sz="2000" dirty="0"/>
              <a:t>Strategija, teisės aktai, skelbimai apie kvietimus, </a:t>
            </a:r>
            <a:br>
              <a:rPr lang="lt-LT" sz="2000" dirty="0"/>
            </a:br>
            <a:r>
              <a:rPr lang="lt-LT" sz="2000" dirty="0"/>
              <a:t>renginius, konsultacijos, dažniausi klausimai</a:t>
            </a:r>
            <a:endParaRPr lang="lt-LT" dirty="0"/>
          </a:p>
        </p:txBody>
      </p:sp>
      <p:sp>
        <p:nvSpPr>
          <p:cNvPr id="2" name="Rectangle 1"/>
          <p:cNvSpPr/>
          <p:nvPr/>
        </p:nvSpPr>
        <p:spPr>
          <a:xfrm>
            <a:off x="12510" y="5965917"/>
            <a:ext cx="5335137" cy="830997"/>
          </a:xfrm>
          <a:prstGeom prst="rect">
            <a:avLst/>
          </a:prstGeom>
        </p:spPr>
        <p:txBody>
          <a:bodyPr wrap="square">
            <a:spAutoFit/>
          </a:bodyPr>
          <a:lstStyle/>
          <a:p>
            <a:pPr algn="ctr"/>
            <a:r>
              <a:rPr lang="lt-LT" sz="4800" dirty="0">
                <a:solidFill>
                  <a:schemeClr val="tx2">
                    <a:lumMod val="75000"/>
                  </a:schemeClr>
                </a:solidFill>
              </a:rPr>
              <a:t>www.rokiskiovvg.lt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16" y="1051116"/>
            <a:ext cx="8610600" cy="4841099"/>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a:xfrm>
            <a:off x="3733800" y="2743200"/>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Oval 7"/>
          <p:cNvSpPr/>
          <p:nvPr/>
        </p:nvSpPr>
        <p:spPr>
          <a:xfrm>
            <a:off x="5334000" y="1676400"/>
            <a:ext cx="3124200" cy="7620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Oval 8"/>
          <p:cNvSpPr/>
          <p:nvPr/>
        </p:nvSpPr>
        <p:spPr>
          <a:xfrm>
            <a:off x="120268" y="3107425"/>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Oval 9"/>
          <p:cNvSpPr/>
          <p:nvPr/>
        </p:nvSpPr>
        <p:spPr>
          <a:xfrm>
            <a:off x="120268" y="4400550"/>
            <a:ext cx="1600200" cy="2095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Oval 10"/>
          <p:cNvSpPr/>
          <p:nvPr/>
        </p:nvSpPr>
        <p:spPr>
          <a:xfrm>
            <a:off x="120268" y="4133850"/>
            <a:ext cx="1600200" cy="2095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Oval 11"/>
          <p:cNvSpPr/>
          <p:nvPr/>
        </p:nvSpPr>
        <p:spPr>
          <a:xfrm>
            <a:off x="133916" y="3689729"/>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Oval 12"/>
          <p:cNvSpPr/>
          <p:nvPr/>
        </p:nvSpPr>
        <p:spPr>
          <a:xfrm>
            <a:off x="1690898" y="2324100"/>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54889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r>
              <a:rPr lang="lt-LT" dirty="0"/>
              <a:t>Rokiškio kaimo VPS finansavimas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30480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19" name="Title 1"/>
          <p:cNvSpPr txBox="1">
            <a:spLocks/>
          </p:cNvSpPr>
          <p:nvPr/>
        </p:nvSpPr>
        <p:spPr>
          <a:xfrm>
            <a:off x="501134" y="1143000"/>
            <a:ext cx="5855311"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lt-LT" sz="3200" dirty="0"/>
              <a:t>Skirta (97 balai) - </a:t>
            </a:r>
            <a:r>
              <a:rPr lang="lt-LT" sz="3200" b="1" dirty="0"/>
              <a:t>2 .149 975 Eur</a:t>
            </a:r>
            <a:endParaRPr lang="lt-LT" sz="3200" dirty="0"/>
          </a:p>
        </p:txBody>
      </p:sp>
      <p:graphicFrame>
        <p:nvGraphicFramePr>
          <p:cNvPr id="15" name="Chart 14"/>
          <p:cNvGraphicFramePr>
            <a:graphicFrameLocks/>
          </p:cNvGraphicFramePr>
          <p:nvPr>
            <p:extLst>
              <p:ext uri="{D42A27DB-BD31-4B8C-83A1-F6EECF244321}">
                <p14:modId xmlns:p14="http://schemas.microsoft.com/office/powerpoint/2010/main" val="218019212"/>
              </p:ext>
            </p:extLst>
          </p:nvPr>
        </p:nvGraphicFramePr>
        <p:xfrm>
          <a:off x="474976" y="1957692"/>
          <a:ext cx="8077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142788" y="2179093"/>
            <a:ext cx="4877011" cy="646331"/>
          </a:xfrm>
          <a:prstGeom prst="rect">
            <a:avLst/>
          </a:prstGeom>
        </p:spPr>
        <p:txBody>
          <a:bodyPr wrap="square">
            <a:spAutoFit/>
          </a:bodyPr>
          <a:lstStyle/>
          <a:p>
            <a:r>
              <a:rPr lang="lt-LT" dirty="0"/>
              <a:t>Administravimui </a:t>
            </a:r>
            <a:r>
              <a:rPr lang="lt-LT" b="1" dirty="0"/>
              <a:t>429 995 Eur (20 proc.)</a:t>
            </a:r>
          </a:p>
          <a:p>
            <a:r>
              <a:rPr lang="lt-LT" dirty="0"/>
              <a:t>Vietos projektams </a:t>
            </a:r>
            <a:r>
              <a:rPr lang="lt-LT" b="1" dirty="0"/>
              <a:t>1.719 980 Eur (80 proc.)</a:t>
            </a:r>
            <a:endParaRPr lang="lt-LT" dirty="0"/>
          </a:p>
        </p:txBody>
      </p:sp>
    </p:spTree>
    <p:extLst>
      <p:ext uri="{BB962C8B-B14F-4D97-AF65-F5344CB8AC3E}">
        <p14:creationId xmlns:p14="http://schemas.microsoft.com/office/powerpoint/2010/main" val="305400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30480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28" name="Content Placeholder 2"/>
          <p:cNvSpPr txBox="1">
            <a:spLocks/>
          </p:cNvSpPr>
          <p:nvPr/>
        </p:nvSpPr>
        <p:spPr>
          <a:xfrm>
            <a:off x="3200400" y="950198"/>
            <a:ext cx="5683063" cy="106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lt-LT" sz="2800" dirty="0"/>
              <a:t>II. Vietos projektams </a:t>
            </a:r>
            <a:r>
              <a:rPr lang="lt-LT" sz="2800" b="1" dirty="0"/>
              <a:t>1.719980 Eur</a:t>
            </a:r>
          </a:p>
          <a:p>
            <a:pPr marL="0" indent="0">
              <a:buFont typeface="Arial" pitchFamily="34" charset="0"/>
              <a:buNone/>
            </a:pPr>
            <a:r>
              <a:rPr lang="lt-LT" sz="2800" b="1" dirty="0">
                <a:solidFill>
                  <a:schemeClr val="bg2">
                    <a:lumMod val="25000"/>
                  </a:schemeClr>
                </a:solidFill>
              </a:rPr>
              <a:t>Lėšos pagal priemones</a:t>
            </a:r>
          </a:p>
        </p:txBody>
      </p:sp>
      <p:graphicFrame>
        <p:nvGraphicFramePr>
          <p:cNvPr id="31" name="Chart 30"/>
          <p:cNvGraphicFramePr>
            <a:graphicFrameLocks/>
          </p:cNvGraphicFramePr>
          <p:nvPr>
            <p:extLst>
              <p:ext uri="{D42A27DB-BD31-4B8C-83A1-F6EECF244321}">
                <p14:modId xmlns:p14="http://schemas.microsoft.com/office/powerpoint/2010/main" val="1486837766"/>
              </p:ext>
            </p:extLst>
          </p:nvPr>
        </p:nvGraphicFramePr>
        <p:xfrm>
          <a:off x="3048000" y="2212227"/>
          <a:ext cx="6096000" cy="4645773"/>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a:spLocks noGrp="1"/>
          </p:cNvSpPr>
          <p:nvPr>
            <p:ph idx="1"/>
          </p:nvPr>
        </p:nvSpPr>
        <p:spPr>
          <a:xfrm>
            <a:off x="32982" y="533400"/>
            <a:ext cx="2786418" cy="6101987"/>
          </a:xfrm>
        </p:spPr>
        <p:txBody>
          <a:bodyPr>
            <a:noAutofit/>
          </a:bodyPr>
          <a:lstStyle/>
          <a:p>
            <a:pPr marL="0" indent="0">
              <a:buNone/>
            </a:pPr>
            <a:r>
              <a:rPr lang="lt-LT" dirty="0">
                <a:solidFill>
                  <a:schemeClr val="tx2"/>
                </a:solidFill>
              </a:rPr>
              <a:t>VPS vizija</a:t>
            </a:r>
          </a:p>
          <a:p>
            <a:pPr marL="0" indent="0">
              <a:buNone/>
            </a:pPr>
            <a:endParaRPr lang="lt-LT" dirty="0">
              <a:solidFill>
                <a:schemeClr val="tx2"/>
              </a:solidFill>
            </a:endParaRPr>
          </a:p>
          <a:p>
            <a:pPr>
              <a:buFont typeface="Wingdings" panose="05000000000000000000" pitchFamily="2" charset="2"/>
              <a:buChar char="v"/>
            </a:pPr>
            <a:r>
              <a:rPr lang="lt-LT" sz="1800" dirty="0"/>
              <a:t>Rokiškio r. kaimo vietovės taps patrauklesnės jame gyvenantiems ir atvykstantiems.</a:t>
            </a:r>
          </a:p>
          <a:p>
            <a:pPr>
              <a:buFont typeface="Wingdings" panose="05000000000000000000" pitchFamily="2" charset="2"/>
              <a:buChar char="v"/>
            </a:pPr>
            <a:r>
              <a:rPr lang="lt-LT" sz="1800" dirty="0"/>
              <a:t> Pagerėjus kaimo infrastruktūrai ir gyvenimo kokybei, stiprės ir plėtosis </a:t>
            </a:r>
            <a:r>
              <a:rPr lang="lt-LT" sz="1800" dirty="0">
                <a:solidFill>
                  <a:srgbClr val="0070C0"/>
                </a:solidFill>
              </a:rPr>
              <a:t>konkurencingi</a:t>
            </a:r>
            <a:r>
              <a:rPr lang="lt-LT" sz="1800" dirty="0"/>
              <a:t> verslai. </a:t>
            </a:r>
          </a:p>
          <a:p>
            <a:pPr>
              <a:buFont typeface="Wingdings" panose="05000000000000000000" pitchFamily="2" charset="2"/>
              <a:buChar char="v"/>
            </a:pPr>
            <a:r>
              <a:rPr lang="lt-LT" sz="1800" dirty="0"/>
              <a:t>Vietos bendruomenės stiprins viešųjų paslaugų ir socialinių verslų plėtrą. Tradicijos, papročiai, kraštovaizdis, kultūros paveldas taps kaimo traukos objektais.</a:t>
            </a:r>
          </a:p>
        </p:txBody>
      </p:sp>
    </p:spTree>
    <p:extLst>
      <p:ext uri="{BB962C8B-B14F-4D97-AF65-F5344CB8AC3E}">
        <p14:creationId xmlns:p14="http://schemas.microsoft.com/office/powerpoint/2010/main" val="230935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VPS III dalis. LEADER PRINCIPAI </a:t>
            </a:r>
          </a:p>
        </p:txBody>
      </p:sp>
      <p:sp>
        <p:nvSpPr>
          <p:cNvPr id="3" name="Content Placeholder 2"/>
          <p:cNvSpPr>
            <a:spLocks noGrp="1"/>
          </p:cNvSpPr>
          <p:nvPr>
            <p:ph idx="1"/>
          </p:nvPr>
        </p:nvSpPr>
        <p:spPr>
          <a:xfrm>
            <a:off x="457200" y="1472066"/>
            <a:ext cx="8229600" cy="4876800"/>
          </a:xfrm>
        </p:spPr>
        <p:txBody>
          <a:bodyPr>
            <a:normAutofit fontScale="92500" lnSpcReduction="10000"/>
          </a:bodyPr>
          <a:lstStyle/>
          <a:p>
            <a:pPr marL="0" indent="0">
              <a:buNone/>
            </a:pPr>
            <a:r>
              <a:rPr lang="lt-LT" dirty="0"/>
              <a:t>Laikytis visu laikotarpiu:</a:t>
            </a:r>
          </a:p>
          <a:p>
            <a:pPr marL="0" indent="0">
              <a:buNone/>
            </a:pPr>
            <a:r>
              <a:rPr lang="lt-LT" sz="2000" b="1" dirty="0"/>
              <a:t>Teritorinis</a:t>
            </a:r>
            <a:r>
              <a:rPr lang="lt-LT" sz="2000" dirty="0"/>
              <a:t>. </a:t>
            </a:r>
            <a:r>
              <a:rPr lang="lt-LT" sz="1800" dirty="0"/>
              <a:t>Atstovaujama visa teritorija: keliant kandidatus į valdybą pilietininkus seniūnijų pagrindu; siekiama kuo platesnio projektinės veiklos ir naudos gavėjų pasiskirstymo.</a:t>
            </a:r>
          </a:p>
          <a:p>
            <a:pPr marL="0" indent="0">
              <a:buNone/>
            </a:pPr>
            <a:r>
              <a:rPr lang="lt-LT" sz="2000" b="1" dirty="0"/>
              <a:t>„Iš apačios į viršų“.  </a:t>
            </a:r>
            <a:r>
              <a:rPr lang="lt-LT" sz="1800" dirty="0"/>
              <a:t>Valdyboje vidutiniškai 80 proc. narių pilietininkai ir verslo sektorių atstovai; Strategijos priežiūros darbo grupė</a:t>
            </a:r>
            <a:r>
              <a:rPr lang="lt-LT" sz="1600" dirty="0"/>
              <a:t>. </a:t>
            </a:r>
          </a:p>
          <a:p>
            <a:pPr marL="0" indent="0">
              <a:buNone/>
            </a:pPr>
            <a:r>
              <a:rPr lang="lt-LT" sz="2000" b="1" dirty="0"/>
              <a:t>Partnerystė.</a:t>
            </a:r>
            <a:r>
              <a:rPr lang="lt-LT" sz="2000" dirty="0"/>
              <a:t> </a:t>
            </a:r>
            <a:r>
              <a:rPr lang="lt-LT" sz="1800" dirty="0"/>
              <a:t>3 sektorių bendradarbiavimas.</a:t>
            </a:r>
          </a:p>
          <a:p>
            <a:pPr marL="0" indent="0">
              <a:buNone/>
            </a:pPr>
            <a:r>
              <a:rPr lang="lt-LT" sz="2000" b="1" dirty="0"/>
              <a:t>Inovacijų.</a:t>
            </a:r>
            <a:r>
              <a:rPr lang="lt-LT" sz="2000" dirty="0"/>
              <a:t> </a:t>
            </a:r>
            <a:r>
              <a:rPr lang="lt-LT" sz="1800" dirty="0"/>
              <a:t>VPS: šešiose iš septynių veiklos sričių vietos projektų prioritetinis kokybės kriterijus yra projekto naujoviškumas (septintoji – pati priemonė yra inovatyvi – NVO socialinis verslas).</a:t>
            </a:r>
          </a:p>
          <a:p>
            <a:pPr marL="0" indent="0">
              <a:buNone/>
            </a:pPr>
            <a:r>
              <a:rPr lang="lt-LT" sz="2000" b="1" dirty="0"/>
              <a:t>Integruoto požiūrio. </a:t>
            </a:r>
            <a:r>
              <a:rPr lang="lt-LT" sz="1800" dirty="0"/>
              <a:t>VVG organizacinis aspektas „Kaimo bendruomenių plėtros ir kaimo aplinkotvarkos problemų“.</a:t>
            </a:r>
          </a:p>
          <a:p>
            <a:pPr marL="0" indent="0">
              <a:buNone/>
            </a:pPr>
            <a:r>
              <a:rPr lang="lt-LT" sz="2000" b="1" dirty="0"/>
              <a:t>Tinklaveikos ir bendradarbiavimo. </a:t>
            </a:r>
            <a:r>
              <a:rPr lang="lt-LT" sz="1800" dirty="0"/>
              <a:t>VVG plati ir aktyvi partnerystė (attovaujama VVG tinklui LEADER darbo ir koordinacinėse grupėse) ir užsienio partnerių įvairiapusė patirtis.</a:t>
            </a:r>
          </a:p>
          <a:p>
            <a:pPr marL="0" indent="0">
              <a:buNone/>
            </a:pPr>
            <a:r>
              <a:rPr lang="lt-LT" sz="2000" b="1" dirty="0"/>
              <a:t>Vietos finansavimo ir valdymo. </a:t>
            </a:r>
            <a:r>
              <a:rPr lang="lt-LT" sz="1800" dirty="0"/>
              <a:t>Dėmesys savanoriškam darbui ir savanorystei. NVO projektų tvarumas per kitas finansines programas.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54889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VPS III dalis. Horizontalieji PRINCIPAI</a:t>
            </a:r>
          </a:p>
        </p:txBody>
      </p:sp>
      <p:sp>
        <p:nvSpPr>
          <p:cNvPr id="3" name="Content Placeholder 2"/>
          <p:cNvSpPr>
            <a:spLocks noGrp="1"/>
          </p:cNvSpPr>
          <p:nvPr>
            <p:ph idx="1"/>
          </p:nvPr>
        </p:nvSpPr>
        <p:spPr>
          <a:xfrm>
            <a:off x="0" y="1472066"/>
            <a:ext cx="9144000" cy="5136228"/>
          </a:xfrm>
        </p:spPr>
        <p:txBody>
          <a:bodyPr>
            <a:normAutofit/>
          </a:bodyPr>
          <a:lstStyle/>
          <a:p>
            <a:pPr marL="0" indent="0">
              <a:buNone/>
            </a:pPr>
            <a:r>
              <a:rPr lang="lt-LT" dirty="0"/>
              <a:t>Laikytis visu laikotarpiu:</a:t>
            </a:r>
          </a:p>
          <a:p>
            <a:pPr marL="0" indent="0">
              <a:buNone/>
            </a:pPr>
            <a:r>
              <a:rPr lang="lt-LT" sz="2000" b="1" dirty="0"/>
              <a:t>Jaunimo</a:t>
            </a:r>
            <a:r>
              <a:rPr lang="lt-LT" sz="2000" dirty="0"/>
              <a:t>. </a:t>
            </a:r>
          </a:p>
          <a:p>
            <a:pPr marL="274320" lvl="1" indent="0">
              <a:spcBef>
                <a:spcPts val="0"/>
              </a:spcBef>
              <a:buNone/>
            </a:pPr>
            <a:r>
              <a:rPr lang="lt-LT" sz="1800" dirty="0"/>
              <a:t>- Prioritetiniai balai 2 priemonėse (savanorių bei verslo).</a:t>
            </a:r>
          </a:p>
          <a:p>
            <a:pPr marL="274320" lvl="1" indent="0">
              <a:spcBef>
                <a:spcPts val="0"/>
              </a:spcBef>
              <a:buNone/>
            </a:pPr>
            <a:r>
              <a:rPr lang="lt-LT" sz="1800" dirty="0"/>
              <a:t>- Dėmesys aktyvinant (ne tik pareiškėjus, bet ir moksleivius).</a:t>
            </a:r>
          </a:p>
          <a:p>
            <a:pPr marL="0" indent="0">
              <a:buNone/>
            </a:pPr>
            <a:r>
              <a:rPr lang="lt-LT" sz="2000" b="1" dirty="0"/>
              <a:t>Kultūra</a:t>
            </a:r>
            <a:r>
              <a:rPr lang="lt-LT" sz="2000" dirty="0"/>
              <a:t>. </a:t>
            </a:r>
          </a:p>
          <a:p>
            <a:pPr marL="274320" lvl="1" indent="0">
              <a:spcBef>
                <a:spcPts val="0"/>
              </a:spcBef>
              <a:buNone/>
            </a:pPr>
            <a:r>
              <a:rPr lang="lt-LT" sz="1800" dirty="0"/>
              <a:t>Suplanuota tiesioginė priemonė „Kultūros ir gamtos paveldas“, dar dviejose priemonėse prioritetinis kokybės kriterijus (savanorių ir NVO soc. verslas). </a:t>
            </a:r>
          </a:p>
          <a:p>
            <a:pPr marL="274320" lvl="1" indent="0">
              <a:spcBef>
                <a:spcPts val="0"/>
              </a:spcBef>
              <a:buNone/>
            </a:pPr>
            <a:endParaRPr lang="lt-LT" sz="1800" dirty="0"/>
          </a:p>
          <a:p>
            <a:pPr marL="274320" lvl="1" indent="0">
              <a:spcBef>
                <a:spcPts val="0"/>
              </a:spcBef>
              <a:buNone/>
            </a:pPr>
            <a:r>
              <a:rPr lang="lt-LT" sz="1800" b="1" dirty="0">
                <a:solidFill>
                  <a:srgbClr val="FF0000"/>
                </a:solidFill>
              </a:rPr>
              <a:t>_____________________________</a:t>
            </a:r>
            <a:r>
              <a:rPr lang="lt-LT" sz="3200" b="1" dirty="0">
                <a:solidFill>
                  <a:srgbClr val="FF0000"/>
                </a:solidFill>
              </a:rPr>
              <a:t>Paraiškos 7 lentelė</a:t>
            </a:r>
          </a:p>
          <a:p>
            <a:pPr marL="0" indent="0">
              <a:spcBef>
                <a:spcPts val="0"/>
              </a:spcBef>
              <a:buNone/>
            </a:pPr>
            <a:r>
              <a:rPr lang="lt-LT" sz="2000" b="1" dirty="0"/>
              <a:t>Darnus vystymasis </a:t>
            </a:r>
          </a:p>
          <a:p>
            <a:pPr marL="274320" lvl="1" indent="0">
              <a:spcBef>
                <a:spcPts val="0"/>
              </a:spcBef>
              <a:buNone/>
            </a:pPr>
            <a:r>
              <a:rPr lang="lt-LT" sz="1800" dirty="0"/>
              <a:t>Suplanuota tiesioginė priemonė „Kultūros ir gamtos paveldas“.</a:t>
            </a:r>
          </a:p>
          <a:p>
            <a:pPr marL="274320" lvl="1" indent="0">
              <a:spcBef>
                <a:spcPts val="0"/>
              </a:spcBef>
              <a:buNone/>
            </a:pPr>
            <a:r>
              <a:rPr lang="lt-LT" sz="1800" dirty="0"/>
              <a:t>Kontrolė, kad vietos projektas neturėtų neigiamos įtakos teritorijos darniam vystymuisi (įskaitant ir atskirties teritorijas).</a:t>
            </a:r>
          </a:p>
          <a:p>
            <a:pPr marL="0" indent="0">
              <a:buNone/>
            </a:pPr>
            <a:r>
              <a:rPr lang="lt-LT" sz="2000" b="1" dirty="0"/>
              <a:t>Moterų ir vyrų lygios galimybės ir  įvairių mažų gyventojų grupių nediskriminavimo</a:t>
            </a:r>
            <a:endParaRPr lang="lt-LT"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55838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4691"/>
            <a:ext cx="9144000" cy="990600"/>
          </a:xfrm>
        </p:spPr>
        <p:txBody>
          <a:bodyPr>
            <a:normAutofit/>
          </a:bodyPr>
          <a:lstStyle/>
          <a:p>
            <a:r>
              <a:rPr lang="lt-LT" sz="2800" dirty="0"/>
              <a:t>VPS Įgyvendinimo stebėsena, </a:t>
            </a:r>
            <a:r>
              <a:rPr lang="lt-LT" sz="2200" dirty="0"/>
              <a:t>NMA duomenys 2020 gegužės mėn.</a:t>
            </a:r>
          </a:p>
        </p:txBody>
      </p:sp>
      <p:graphicFrame>
        <p:nvGraphicFramePr>
          <p:cNvPr id="6" name="Turinio vietos rezervavimo ženklas 5">
            <a:extLst>
              <a:ext uri="{FF2B5EF4-FFF2-40B4-BE49-F238E27FC236}">
                <a16:creationId xmlns:a16="http://schemas.microsoft.com/office/drawing/2014/main" id="{D63BFA6E-0DF4-49B9-B77E-B7E4839E2A2B}"/>
              </a:ext>
            </a:extLst>
          </p:cNvPr>
          <p:cNvGraphicFramePr>
            <a:graphicFrameLocks noGrp="1"/>
          </p:cNvGraphicFramePr>
          <p:nvPr>
            <p:ph idx="1"/>
            <p:extLst>
              <p:ext uri="{D42A27DB-BD31-4B8C-83A1-F6EECF244321}">
                <p14:modId xmlns:p14="http://schemas.microsoft.com/office/powerpoint/2010/main" val="1561114397"/>
              </p:ext>
            </p:extLst>
          </p:nvPr>
        </p:nvGraphicFramePr>
        <p:xfrm>
          <a:off x="76200" y="1143000"/>
          <a:ext cx="8991598" cy="5137149"/>
        </p:xfrm>
        <a:graphic>
          <a:graphicData uri="http://schemas.openxmlformats.org/drawingml/2006/table">
            <a:tbl>
              <a:tblPr firstRow="1" firstCol="1" bandRow="1">
                <a:tableStyleId>{5C22544A-7EE6-4342-B048-85BDC9FD1C3A}</a:tableStyleId>
              </a:tblPr>
              <a:tblGrid>
                <a:gridCol w="2092872">
                  <a:extLst>
                    <a:ext uri="{9D8B030D-6E8A-4147-A177-3AD203B41FA5}">
                      <a16:colId xmlns:a16="http://schemas.microsoft.com/office/drawing/2014/main" val="1924081387"/>
                    </a:ext>
                  </a:extLst>
                </a:gridCol>
                <a:gridCol w="1240221">
                  <a:extLst>
                    <a:ext uri="{9D8B030D-6E8A-4147-A177-3AD203B41FA5}">
                      <a16:colId xmlns:a16="http://schemas.microsoft.com/office/drawing/2014/main" val="3614750077"/>
                    </a:ext>
                  </a:extLst>
                </a:gridCol>
                <a:gridCol w="1085193">
                  <a:extLst>
                    <a:ext uri="{9D8B030D-6E8A-4147-A177-3AD203B41FA5}">
                      <a16:colId xmlns:a16="http://schemas.microsoft.com/office/drawing/2014/main" val="1370763761"/>
                    </a:ext>
                  </a:extLst>
                </a:gridCol>
                <a:gridCol w="1395248">
                  <a:extLst>
                    <a:ext uri="{9D8B030D-6E8A-4147-A177-3AD203B41FA5}">
                      <a16:colId xmlns:a16="http://schemas.microsoft.com/office/drawing/2014/main" val="2187340267"/>
                    </a:ext>
                  </a:extLst>
                </a:gridCol>
                <a:gridCol w="1007679">
                  <a:extLst>
                    <a:ext uri="{9D8B030D-6E8A-4147-A177-3AD203B41FA5}">
                      <a16:colId xmlns:a16="http://schemas.microsoft.com/office/drawing/2014/main" val="3073754051"/>
                    </a:ext>
                  </a:extLst>
                </a:gridCol>
                <a:gridCol w="1085193">
                  <a:extLst>
                    <a:ext uri="{9D8B030D-6E8A-4147-A177-3AD203B41FA5}">
                      <a16:colId xmlns:a16="http://schemas.microsoft.com/office/drawing/2014/main" val="2829852192"/>
                    </a:ext>
                  </a:extLst>
                </a:gridCol>
                <a:gridCol w="1085192">
                  <a:extLst>
                    <a:ext uri="{9D8B030D-6E8A-4147-A177-3AD203B41FA5}">
                      <a16:colId xmlns:a16="http://schemas.microsoft.com/office/drawing/2014/main" val="3933671539"/>
                    </a:ext>
                  </a:extLst>
                </a:gridCol>
              </a:tblGrid>
              <a:tr h="1261756">
                <a:tc>
                  <a:txBody>
                    <a:bodyPr/>
                    <a:lstStyle/>
                    <a:p>
                      <a:pPr algn="ctr">
                        <a:spcAft>
                          <a:spcPts val="0"/>
                        </a:spcAft>
                        <a:tabLst>
                          <a:tab pos="630555" algn="l"/>
                          <a:tab pos="990600" algn="l"/>
                        </a:tabLst>
                      </a:pPr>
                      <a:r>
                        <a:rPr lang="lt-LT" sz="1100" b="0" dirty="0">
                          <a:effectLst/>
                          <a:latin typeface="Times New Roman" panose="02020603050405020304" pitchFamily="18" charset="0"/>
                          <a:cs typeface="Times New Roman" panose="02020603050405020304" pitchFamily="18" charset="0"/>
                        </a:rPr>
                        <a:t>Rodiklis sprendimui skyrimo dėl rezervų priimti</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100" b="0" dirty="0">
                          <a:effectLst/>
                          <a:latin typeface="Times New Roman" panose="02020603050405020304" pitchFamily="18" charset="0"/>
                          <a:cs typeface="Times New Roman" panose="02020603050405020304" pitchFamily="18" charset="0"/>
                        </a:rPr>
                        <a:t>Suplanuota pagal VPS (galutinis tikslas)</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100" b="0" dirty="0">
                          <a:effectLst/>
                          <a:latin typeface="Times New Roman" panose="02020603050405020304" pitchFamily="18" charset="0"/>
                          <a:cs typeface="Times New Roman" panose="02020603050405020304" pitchFamily="18" charset="0"/>
                        </a:rPr>
                        <a:t>Pasiekta iki 2019-12-31 (įgyvendinimo pažanga)</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100" b="0" dirty="0">
                          <a:effectLst/>
                          <a:latin typeface="Times New Roman" panose="02020603050405020304" pitchFamily="18" charset="0"/>
                          <a:cs typeface="Times New Roman" panose="02020603050405020304" pitchFamily="18" charset="0"/>
                        </a:rPr>
                        <a:t>Rezultatyvumas ir leistinas VPS priemonių ir veiklos sričių be kvietimų/ patvirtintų paraiškų skaičius</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100" b="0" dirty="0">
                          <a:effectLst/>
                          <a:latin typeface="Times New Roman" panose="02020603050405020304" pitchFamily="18" charset="0"/>
                          <a:cs typeface="Times New Roman" panose="02020603050405020304" pitchFamily="18" charset="0"/>
                        </a:rPr>
                        <a:t>Ar tarpinis tikslas pasiektas 100 proc</a:t>
                      </a:r>
                      <a:r>
                        <a:rPr lang="lt-LT" sz="1100" b="0" dirty="0">
                          <a:solidFill>
                            <a:srgbClr val="FF0000"/>
                          </a:solidFill>
                          <a:effectLst/>
                          <a:latin typeface="Times New Roman" panose="02020603050405020304" pitchFamily="18" charset="0"/>
                          <a:cs typeface="Times New Roman" panose="02020603050405020304" pitchFamily="18" charset="0"/>
                        </a:rPr>
                        <a:t>. (33 proc. nuo VPS suplanuotos reikšmės)?</a:t>
                      </a:r>
                      <a:endParaRPr lang="en-US" sz="11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100" b="0" dirty="0">
                          <a:effectLst/>
                          <a:latin typeface="Times New Roman" panose="02020603050405020304" pitchFamily="18" charset="0"/>
                          <a:cs typeface="Times New Roman" panose="02020603050405020304" pitchFamily="18" charset="0"/>
                        </a:rPr>
                        <a:t>Ar tarpinis tikslas pasiektas 85 proc. (28 proc. nuo VPS suplanuotos reikšmės)?</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100" b="0" dirty="0">
                          <a:effectLst/>
                          <a:latin typeface="Times New Roman" panose="02020603050405020304" pitchFamily="18" charset="0"/>
                          <a:cs typeface="Times New Roman" panose="02020603050405020304" pitchFamily="18" charset="0"/>
                        </a:rPr>
                        <a:t>Ar tarpinis tikslas pasiektas 65 proc. (21 proc. nuo VPS suplanuotos reikšmės)?</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extLst>
                  <a:ext uri="{0D108BD9-81ED-4DB2-BD59-A6C34878D82A}">
                    <a16:rowId xmlns:a16="http://schemas.microsoft.com/office/drawing/2014/main" val="4032699840"/>
                  </a:ext>
                </a:extLst>
              </a:tr>
              <a:tr h="630878">
                <a:tc>
                  <a:txBody>
                    <a:bodyPr/>
                    <a:lstStyle/>
                    <a:p>
                      <a:pPr algn="just">
                        <a:spcAft>
                          <a:spcPts val="0"/>
                        </a:spcAft>
                        <a:tabLst>
                          <a:tab pos="630555" algn="l"/>
                          <a:tab pos="990600" algn="l"/>
                        </a:tabLst>
                      </a:pPr>
                      <a:r>
                        <a:rPr lang="lt-LT" sz="1400" dirty="0">
                          <a:effectLst/>
                          <a:latin typeface="Times New Roman" panose="02020603050405020304" pitchFamily="18" charset="0"/>
                          <a:cs typeface="Times New Roman" panose="02020603050405020304" pitchFamily="18" charset="0"/>
                        </a:rPr>
                        <a:t>VPS įgyvendinimo finansinis rezultatyvumas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pPr>
                      <a:r>
                        <a:rPr lang="lt-LT" sz="1400">
                          <a:effectLst/>
                          <a:latin typeface="Times New Roman" panose="02020603050405020304" pitchFamily="18" charset="0"/>
                          <a:cs typeface="Times New Roman" panose="02020603050405020304" pitchFamily="18" charset="0"/>
                        </a:rPr>
                        <a:t>1 719 980,00</a:t>
                      </a:r>
                      <a:endParaRPr lang="en-US" sz="1400">
                        <a:effectLst/>
                        <a:latin typeface="Times New Roman" panose="02020603050405020304" pitchFamily="18" charset="0"/>
                        <a:cs typeface="Times New Roman" panose="02020603050405020304" pitchFamily="18" charset="0"/>
                      </a:endParaRPr>
                    </a:p>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pPr>
                      <a:r>
                        <a:rPr lang="lt-LT" sz="1400">
                          <a:effectLst/>
                          <a:latin typeface="Times New Roman" panose="02020603050405020304" pitchFamily="18" charset="0"/>
                          <a:cs typeface="Times New Roman" panose="02020603050405020304" pitchFamily="18" charset="0"/>
                        </a:rPr>
                        <a:t>566 125,00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dirty="0">
                          <a:solidFill>
                            <a:srgbClr val="FF0000"/>
                          </a:solidFill>
                          <a:effectLst/>
                          <a:latin typeface="Times New Roman" panose="02020603050405020304" pitchFamily="18" charset="0"/>
                          <a:cs typeface="Times New Roman" panose="02020603050405020304" pitchFamily="18" charset="0"/>
                        </a:rPr>
                        <a:t>32,91 proc.</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dirty="0">
                          <a:solidFill>
                            <a:srgbClr val="FF0000"/>
                          </a:solidFill>
                          <a:effectLst/>
                          <a:latin typeface="Times New Roman" panose="02020603050405020304" pitchFamily="18" charset="0"/>
                          <a:cs typeface="Times New Roman" panose="02020603050405020304" pitchFamily="18" charset="0"/>
                        </a:rPr>
                        <a:t>Ne</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Taip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Taip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extLst>
                  <a:ext uri="{0D108BD9-81ED-4DB2-BD59-A6C34878D82A}">
                    <a16:rowId xmlns:a16="http://schemas.microsoft.com/office/drawing/2014/main" val="1846687332"/>
                  </a:ext>
                </a:extLst>
              </a:tr>
              <a:tr h="540753">
                <a:tc>
                  <a:txBody>
                    <a:bodyPr/>
                    <a:lstStyle/>
                    <a:p>
                      <a:pPr algn="just">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VPS įgyvendinimo fizinis rezultatyvumas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33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pPr>
                      <a:r>
                        <a:rPr lang="lt-LT" sz="1400">
                          <a:effectLst/>
                          <a:latin typeface="Times New Roman" panose="02020603050405020304" pitchFamily="18" charset="0"/>
                          <a:cs typeface="Times New Roman" panose="02020603050405020304" pitchFamily="18" charset="0"/>
                        </a:rPr>
                        <a:t>15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45,45 proc.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Taip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Taip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Taip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extLst>
                  <a:ext uri="{0D108BD9-81ED-4DB2-BD59-A6C34878D82A}">
                    <a16:rowId xmlns:a16="http://schemas.microsoft.com/office/drawing/2014/main" val="3180132109"/>
                  </a:ext>
                </a:extLst>
              </a:tr>
              <a:tr h="450627">
                <a:tc>
                  <a:txBody>
                    <a:bodyPr/>
                    <a:lstStyle/>
                    <a:p>
                      <a:pPr algn="just">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Darbo vietų kūrimo rezultatyvumas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pPr>
                      <a:r>
                        <a:rPr lang="lt-LT" sz="1400">
                          <a:effectLst/>
                          <a:latin typeface="Times New Roman" panose="02020603050405020304" pitchFamily="18" charset="0"/>
                          <a:cs typeface="Times New Roman" panose="02020603050405020304" pitchFamily="18" charset="0"/>
                        </a:rPr>
                        <a:t>26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14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54,62 proc.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Taip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Taip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Taip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extLst>
                  <a:ext uri="{0D108BD9-81ED-4DB2-BD59-A6C34878D82A}">
                    <a16:rowId xmlns:a16="http://schemas.microsoft.com/office/drawing/2014/main" val="402363676"/>
                  </a:ext>
                </a:extLst>
              </a:tr>
              <a:tr h="721003">
                <a:tc>
                  <a:txBody>
                    <a:bodyPr/>
                    <a:lstStyle/>
                    <a:p>
                      <a:pPr algn="just">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VPS priemonės ir veiklos sritys be kvietimų</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Taip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extLst>
                  <a:ext uri="{0D108BD9-81ED-4DB2-BD59-A6C34878D82A}">
                    <a16:rowId xmlns:a16="http://schemas.microsoft.com/office/drawing/2014/main" val="675506805"/>
                  </a:ext>
                </a:extLst>
              </a:tr>
              <a:tr h="901254">
                <a:tc>
                  <a:txBody>
                    <a:bodyPr/>
                    <a:lstStyle/>
                    <a:p>
                      <a:pPr algn="just">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VPS priemonės ir veiklos sritys be patvirtintų paraiškų</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Taip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extLst>
                  <a:ext uri="{0D108BD9-81ED-4DB2-BD59-A6C34878D82A}">
                    <a16:rowId xmlns:a16="http://schemas.microsoft.com/office/drawing/2014/main" val="1095894868"/>
                  </a:ext>
                </a:extLst>
              </a:tr>
              <a:tr h="630878">
                <a:tc>
                  <a:txBody>
                    <a:bodyPr/>
                    <a:lstStyle/>
                    <a:p>
                      <a:pPr algn="just">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VPS administravimo išlaidų proporcingumas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11,92 proc.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Taip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tc>
                  <a:txBody>
                    <a:bodyPr/>
                    <a:lstStyle/>
                    <a:p>
                      <a:pPr algn="ctr">
                        <a:spcAft>
                          <a:spcPts val="0"/>
                        </a:spcAft>
                        <a:tabLst>
                          <a:tab pos="630555" algn="l"/>
                          <a:tab pos="990600" algn="l"/>
                        </a:tabLst>
                      </a:pPr>
                      <a:r>
                        <a:rPr lang="lt-LT"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97" marR="33797" marT="0" marB="0"/>
                </a:tc>
                <a:extLst>
                  <a:ext uri="{0D108BD9-81ED-4DB2-BD59-A6C34878D82A}">
                    <a16:rowId xmlns:a16="http://schemas.microsoft.com/office/drawing/2014/main" val="3357937823"/>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092062"/>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14395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4691"/>
            <a:ext cx="9144000" cy="990600"/>
          </a:xfrm>
        </p:spPr>
        <p:txBody>
          <a:bodyPr>
            <a:normAutofit/>
          </a:bodyPr>
          <a:lstStyle/>
          <a:p>
            <a:r>
              <a:rPr lang="lt-LT" sz="2800" dirty="0"/>
              <a:t>VPS Įgyvendinimo stebėsena, </a:t>
            </a:r>
            <a:r>
              <a:rPr lang="lt-LT" sz="2200" dirty="0"/>
              <a:t>VVG argumentai NMA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092062"/>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7" name="Turinio vietos rezervavimo ženklas 6">
            <a:extLst>
              <a:ext uri="{FF2B5EF4-FFF2-40B4-BE49-F238E27FC236}">
                <a16:creationId xmlns:a16="http://schemas.microsoft.com/office/drawing/2014/main" id="{F30431EE-F166-4123-BE32-A57839D7445C}"/>
              </a:ext>
            </a:extLst>
          </p:cNvPr>
          <p:cNvSpPr>
            <a:spLocks noGrp="1"/>
          </p:cNvSpPr>
          <p:nvPr>
            <p:ph idx="1"/>
          </p:nvPr>
        </p:nvSpPr>
        <p:spPr>
          <a:xfrm>
            <a:off x="152400" y="1066800"/>
            <a:ext cx="8839200" cy="5410200"/>
          </a:xfrm>
        </p:spPr>
        <p:txBody>
          <a:bodyPr>
            <a:normAutofit/>
          </a:bodyPr>
          <a:lstStyle/>
          <a:p>
            <a:r>
              <a:rPr lang="lt-LT" sz="2000" dirty="0"/>
              <a:t>Beveik metams </a:t>
            </a:r>
            <a:r>
              <a:rPr lang="lt-LT" sz="2000" dirty="0">
                <a:highlight>
                  <a:srgbClr val="FFFF00"/>
                </a:highlight>
              </a:rPr>
              <a:t>nusikėlė planuotas pirmasis kvietim</a:t>
            </a:r>
            <a:r>
              <a:rPr lang="lt-LT" sz="2000" dirty="0"/>
              <a:t>as. VVG strategija taip suformuota, kad per kvietimo etapą kviečiame teikti projektus kelioms priemonėms. Kadangi 2016-2017 m. </a:t>
            </a:r>
            <a:r>
              <a:rPr lang="lt-LT" sz="2000" dirty="0">
                <a:highlight>
                  <a:srgbClr val="FFFF00"/>
                </a:highlight>
              </a:rPr>
              <a:t>labai  strigo teisės aktų</a:t>
            </a:r>
            <a:r>
              <a:rPr lang="lt-LT" sz="2000" dirty="0"/>
              <a:t>, susijusių su VPS, kūrimas ir derinimas, atitinkamai –darbo vietų skaičiavimo metodika, pavyzdiniai FSA, galiausiai 2017 m. rugsėjo mėn. keitėsi PV administravimo taisyklės, - visa tai gerokai užvilkino I kvietimo pradžią. Ši </a:t>
            </a:r>
            <a:r>
              <a:rPr lang="lt-LT" sz="2000" dirty="0">
                <a:highlight>
                  <a:srgbClr val="FFFF00"/>
                </a:highlight>
              </a:rPr>
              <a:t>situacija keitė ir teritorijos gyventojų nuostatas, - susidomėjimas VPS atslūgo. </a:t>
            </a:r>
            <a:r>
              <a:rPr lang="lt-LT" sz="2000" dirty="0"/>
              <a:t>Veikė ir dar vienas veiksnys – </a:t>
            </a:r>
            <a:r>
              <a:rPr lang="lt-LT" sz="2000" dirty="0">
                <a:highlight>
                  <a:srgbClr val="FFFF00"/>
                </a:highlight>
              </a:rPr>
              <a:t>KPP tiesioginės verslo pradžios priemonės, </a:t>
            </a:r>
            <a:r>
              <a:rPr lang="lt-LT" sz="2000" dirty="0"/>
              <a:t>kuriose suformuotos sąlygos VP vykdytojams buvo palankesnės – 100 proc. intensyvumas. VVG iš Rokiškio rajono savivaldybės administracijos gavo duomenis, kad 2017-2018 m. Rokiškio rajono pareiškėjai į KPP tiesiogines priemones pateikė 26 projektus (2019-02-22 VVG valdybos protokolas Nr.18). Per 2016-2018 m. VPS buvo keičiama (NMA ir VVG iniciatyva) kasmet. Poreikis keisti VPS, kad greičiau reaguotume į besikeičiančią situaciją, buvo dažnesnis, tačiau VPS keitimą reglamentuojantys teisės aktai buvo labai susiaurinę šią galimybę.</a:t>
            </a:r>
          </a:p>
          <a:p>
            <a:endParaRPr lang="en-US" sz="1600" dirty="0"/>
          </a:p>
        </p:txBody>
      </p:sp>
    </p:spTree>
    <p:extLst>
      <p:ext uri="{BB962C8B-B14F-4D97-AF65-F5344CB8AC3E}">
        <p14:creationId xmlns:p14="http://schemas.microsoft.com/office/powerpoint/2010/main" val="389999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62891"/>
          </a:xfrm>
        </p:spPr>
        <p:txBody>
          <a:bodyPr>
            <a:normAutofit/>
          </a:bodyPr>
          <a:lstStyle/>
          <a:p>
            <a:r>
              <a:rPr lang="lt-LT" sz="2800" dirty="0"/>
              <a:t>VPS Įgyvendinimo stebėsena, </a:t>
            </a:r>
            <a:r>
              <a:rPr lang="lt-LT" sz="2200" dirty="0"/>
              <a:t>VVG argumentai NMA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092062"/>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7" name="Turinio vietos rezervavimo ženklas 6">
            <a:extLst>
              <a:ext uri="{FF2B5EF4-FFF2-40B4-BE49-F238E27FC236}">
                <a16:creationId xmlns:a16="http://schemas.microsoft.com/office/drawing/2014/main" id="{F30431EE-F166-4123-BE32-A57839D7445C}"/>
              </a:ext>
            </a:extLst>
          </p:cNvPr>
          <p:cNvSpPr>
            <a:spLocks noGrp="1"/>
          </p:cNvSpPr>
          <p:nvPr>
            <p:ph idx="1"/>
          </p:nvPr>
        </p:nvSpPr>
        <p:spPr>
          <a:xfrm>
            <a:off x="152400" y="990600"/>
            <a:ext cx="8839200" cy="5486400"/>
          </a:xfrm>
        </p:spPr>
        <p:txBody>
          <a:bodyPr>
            <a:normAutofit lnSpcReduction="10000"/>
          </a:bodyPr>
          <a:lstStyle/>
          <a:p>
            <a:r>
              <a:rPr lang="lt-LT" sz="1800" dirty="0"/>
              <a:t>2017-2018 m. </a:t>
            </a:r>
            <a:r>
              <a:rPr lang="lt-LT" sz="1800" dirty="0">
                <a:highlight>
                  <a:srgbClr val="FFFF00"/>
                </a:highlight>
              </a:rPr>
              <a:t>kai buvo organizuojamas I kvietimas, savivaldybės valdyme prasidėjo krizė. Kultūros paveldo priemonė</a:t>
            </a:r>
            <a:r>
              <a:rPr lang="lt-LT" sz="1800" dirty="0"/>
              <a:t> VPS yra viešoji ir pareiškėjai - viešieji subjektai. Rajone kultūros paveldą iš viešųjų subjektų valdo arba savivaldybė, arba jos įstaigos. Kilus valdymo krizei, biudžetinės įstaigos nebuvo linkusios prisiimti projektinių įsipareigojimų (administravimo lėšų problema), bendruomenės taip pat liko stebėtojos vaidmenyje, nes, esant sudėtingai situacijai, neįmanoma išspręsti savivaldybės, kaip partnerio, techninės pagalbos ir finansinio prisidėjimo klausimų. Priemonė šiuo metu įgyvendinama.</a:t>
            </a:r>
          </a:p>
          <a:p>
            <a:pPr marL="0" indent="0">
              <a:buNone/>
            </a:pPr>
            <a:endParaRPr lang="lt-LT" sz="1800" dirty="0"/>
          </a:p>
          <a:p>
            <a:r>
              <a:rPr lang="lt-LT" sz="1800" dirty="0">
                <a:highlight>
                  <a:srgbClr val="FFFF00"/>
                </a:highlight>
              </a:rPr>
              <a:t>Analogiškai II kvietimas buvo organizuojamas savivaldybės valdymo krizės metais. Į „Bendradarbiavimo“ priemonę </a:t>
            </a:r>
            <a:r>
              <a:rPr lang="lt-LT" sz="1800" dirty="0"/>
              <a:t>siekė </a:t>
            </a:r>
            <a:r>
              <a:rPr lang="lt-LT" sz="1800" dirty="0" err="1"/>
              <a:t>aplikuoti</a:t>
            </a:r>
            <a:r>
              <a:rPr lang="lt-LT" sz="1800" dirty="0"/>
              <a:t> nevyriausybinė organizacija, bet nesulaukusi savivaldybės palaikymo – finansinio prisidėjimo prie tinkamų finansuoti išlaidų, - projekto atsisakė. </a:t>
            </a:r>
            <a:r>
              <a:rPr lang="lt-LT" sz="1800" dirty="0">
                <a:highlight>
                  <a:srgbClr val="FFFF00"/>
                </a:highlight>
              </a:rPr>
              <a:t>Per IV kvietimą priemonė taip pat didelio susidomėjimo nesulaukė, </a:t>
            </a:r>
            <a:r>
              <a:rPr lang="lt-LT" sz="1800" dirty="0"/>
              <a:t>buvo vienintelė iniciatyva iš Rokiškio ūkininkų sąjungos, bet projekto sąjunga nepateikė. VVG aptarė priemonės problemą darbo grupėse, valdyboje ir visuotiniame susirinkime. Apsispręsta prašyti NMA keisti priemonės aprašymą, kreipiant ją į turizmo veiklos sritį, kuri teritorijoje lengviau suprantama. VVG teikiant </a:t>
            </a:r>
            <a:r>
              <a:rPr lang="lt-LT" sz="1800" dirty="0">
                <a:highlight>
                  <a:srgbClr val="FFFF00"/>
                </a:highlight>
              </a:rPr>
              <a:t>parengtą pirminę VPS versiją būtent prie „Bendradarbiavimo“ priemonės veiklos sritis buvo sujungta ją apibūdinat per turizmą ir trumpąsias tiekimo grandines. </a:t>
            </a:r>
            <a:r>
              <a:rPr lang="lt-LT" sz="1800" dirty="0"/>
              <a:t>Tačiau vertintojų primygtinai prašoma VVG pasirinko, kaip vėliau paaiškėjo, iš dviejų netinkamą kryptį.</a:t>
            </a:r>
          </a:p>
          <a:p>
            <a:endParaRPr lang="en-US" sz="1600" dirty="0"/>
          </a:p>
        </p:txBody>
      </p:sp>
    </p:spTree>
    <p:extLst>
      <p:ext uri="{BB962C8B-B14F-4D97-AF65-F5344CB8AC3E}">
        <p14:creationId xmlns:p14="http://schemas.microsoft.com/office/powerpoint/2010/main" val="176173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1295400"/>
            <a:ext cx="4343400" cy="2514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ounded Rectangle 10"/>
          <p:cNvSpPr/>
          <p:nvPr/>
        </p:nvSpPr>
        <p:spPr>
          <a:xfrm>
            <a:off x="4648200" y="1296473"/>
            <a:ext cx="4267200" cy="112046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55641" y="304800"/>
            <a:ext cx="8229600" cy="990600"/>
          </a:xfrm>
        </p:spPr>
        <p:txBody>
          <a:bodyPr/>
          <a:lstStyle/>
          <a:p>
            <a:r>
              <a:rPr lang="lt-LT" dirty="0"/>
              <a:t>Prioritetai ir priemonės</a:t>
            </a:r>
          </a:p>
        </p:txBody>
      </p:sp>
      <p:sp>
        <p:nvSpPr>
          <p:cNvPr id="3" name="Content Placeholder 2"/>
          <p:cNvSpPr>
            <a:spLocks noGrp="1"/>
          </p:cNvSpPr>
          <p:nvPr>
            <p:ph idx="1"/>
          </p:nvPr>
        </p:nvSpPr>
        <p:spPr>
          <a:xfrm>
            <a:off x="4714779" y="1426335"/>
            <a:ext cx="3429000" cy="914400"/>
          </a:xfrm>
        </p:spPr>
        <p:txBody>
          <a:bodyPr/>
          <a:lstStyle/>
          <a:p>
            <a:pPr marL="0" indent="0">
              <a:buNone/>
            </a:pPr>
            <a:r>
              <a:rPr lang="lt-LT" dirty="0"/>
              <a:t>II. Verslumo skatinimas </a:t>
            </a:r>
            <a:br>
              <a:rPr lang="lt-LT" dirty="0"/>
            </a:br>
            <a:r>
              <a:rPr lang="lt-LT" b="1" dirty="0"/>
              <a:t>1 399 980 Eur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Content Placeholder 2"/>
          <p:cNvSpPr txBox="1">
            <a:spLocks/>
          </p:cNvSpPr>
          <p:nvPr/>
        </p:nvSpPr>
        <p:spPr>
          <a:xfrm>
            <a:off x="152400" y="1447800"/>
            <a:ext cx="4343400" cy="2286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lt-LT" dirty="0"/>
              <a:t>I. Kaimų atnaujinimas, investuojant į paveldo, turizmo traukos objektus ir kaimų gyventojų viešųjų problemų sprendinius </a:t>
            </a:r>
            <a:br>
              <a:rPr lang="lt-LT" b="1" dirty="0"/>
            </a:br>
            <a:r>
              <a:rPr lang="lt-LT" b="1" dirty="0"/>
              <a:t>320 000 Eur</a:t>
            </a:r>
            <a:endParaRPr lang="lt-LT" dirty="0"/>
          </a:p>
        </p:txBody>
      </p:sp>
      <p:sp>
        <p:nvSpPr>
          <p:cNvPr id="12" name="Rectangle 11"/>
          <p:cNvSpPr/>
          <p:nvPr/>
        </p:nvSpPr>
        <p:spPr>
          <a:xfrm>
            <a:off x="455641" y="3962400"/>
            <a:ext cx="3659160" cy="2031325"/>
          </a:xfrm>
          <a:prstGeom prst="rect">
            <a:avLst/>
          </a:prstGeom>
        </p:spPr>
        <p:txBody>
          <a:bodyPr wrap="square">
            <a:spAutoFit/>
          </a:bodyPr>
          <a:lstStyle/>
          <a:p>
            <a:r>
              <a:rPr lang="lt-LT" dirty="0"/>
              <a:t>1.1. Kultūros ir gamtos paveldas</a:t>
            </a:r>
            <a:br>
              <a:rPr lang="lt-LT" dirty="0"/>
            </a:br>
            <a:r>
              <a:rPr lang="lt-LT" dirty="0">
                <a:solidFill>
                  <a:schemeClr val="bg2">
                    <a:lumMod val="25000"/>
                  </a:schemeClr>
                </a:solidFill>
              </a:rPr>
              <a:t>160 000 Eur</a:t>
            </a:r>
          </a:p>
          <a:p>
            <a:endParaRPr lang="lt-LT" b="1" dirty="0"/>
          </a:p>
          <a:p>
            <a:r>
              <a:rPr lang="lt-LT" dirty="0"/>
              <a:t>1.2. Pagrindinės paslaugos ir kaimų atnaujinimas</a:t>
            </a:r>
            <a:br>
              <a:rPr lang="lt-LT" dirty="0"/>
            </a:br>
            <a:r>
              <a:rPr lang="lt-LT" dirty="0">
                <a:solidFill>
                  <a:schemeClr val="bg2">
                    <a:lumMod val="25000"/>
                  </a:schemeClr>
                </a:solidFill>
              </a:rPr>
              <a:t>160 000 Eur</a:t>
            </a:r>
          </a:p>
          <a:p>
            <a:endParaRPr lang="lt-LT" dirty="0"/>
          </a:p>
        </p:txBody>
      </p:sp>
      <p:sp>
        <p:nvSpPr>
          <p:cNvPr id="16" name="Rectangle 15"/>
          <p:cNvSpPr/>
          <p:nvPr/>
        </p:nvSpPr>
        <p:spPr>
          <a:xfrm>
            <a:off x="4800600" y="2552700"/>
            <a:ext cx="3962400" cy="3693319"/>
          </a:xfrm>
          <a:prstGeom prst="rect">
            <a:avLst/>
          </a:prstGeom>
        </p:spPr>
        <p:txBody>
          <a:bodyPr wrap="square">
            <a:spAutoFit/>
          </a:bodyPr>
          <a:lstStyle/>
          <a:p>
            <a:r>
              <a:rPr lang="lt-LT" dirty="0"/>
              <a:t>2.1. Vietos projektų pareiškėjų ir vykdytojų mokymas, įgūdžių įgijimas</a:t>
            </a:r>
            <a:br>
              <a:rPr lang="lt-LT" dirty="0"/>
            </a:br>
            <a:r>
              <a:rPr lang="lt-LT" dirty="0">
                <a:solidFill>
                  <a:schemeClr val="bg2">
                    <a:lumMod val="25000"/>
                  </a:schemeClr>
                </a:solidFill>
              </a:rPr>
              <a:t>18 000 Eur</a:t>
            </a:r>
          </a:p>
          <a:p>
            <a:endParaRPr lang="lt-LT" dirty="0"/>
          </a:p>
          <a:p>
            <a:r>
              <a:rPr lang="lt-LT" dirty="0"/>
              <a:t>2.2. Ūkio ir verslo plėtra </a:t>
            </a:r>
            <a:br>
              <a:rPr lang="lt-LT" dirty="0"/>
            </a:br>
            <a:r>
              <a:rPr lang="lt-LT" dirty="0">
                <a:solidFill>
                  <a:schemeClr val="bg2">
                    <a:lumMod val="25000"/>
                  </a:schemeClr>
                </a:solidFill>
              </a:rPr>
              <a:t>865 000 Eur</a:t>
            </a:r>
          </a:p>
          <a:p>
            <a:endParaRPr lang="lt-LT" dirty="0"/>
          </a:p>
          <a:p>
            <a:r>
              <a:rPr lang="lt-LT" dirty="0"/>
              <a:t>2.3. NVO socialinio verslo kūrimas ir plėtra</a:t>
            </a:r>
          </a:p>
          <a:p>
            <a:r>
              <a:rPr lang="lt-LT" dirty="0">
                <a:solidFill>
                  <a:schemeClr val="bg2">
                    <a:lumMod val="25000"/>
                  </a:schemeClr>
                </a:solidFill>
              </a:rPr>
              <a:t>425 000 Eur</a:t>
            </a:r>
          </a:p>
          <a:p>
            <a:endParaRPr lang="lt-LT" dirty="0"/>
          </a:p>
          <a:p>
            <a:r>
              <a:rPr lang="lt-LT" dirty="0"/>
              <a:t>2.4. Bendradarbiavimas</a:t>
            </a:r>
            <a:br>
              <a:rPr lang="lt-LT" dirty="0"/>
            </a:br>
            <a:r>
              <a:rPr lang="lt-LT" dirty="0">
                <a:solidFill>
                  <a:schemeClr val="bg2">
                    <a:lumMod val="25000"/>
                  </a:schemeClr>
                </a:solidFill>
              </a:rPr>
              <a:t>91 980 Eur</a:t>
            </a:r>
          </a:p>
        </p:txBody>
      </p:sp>
    </p:spTree>
    <p:extLst>
      <p:ext uri="{BB962C8B-B14F-4D97-AF65-F5344CB8AC3E}">
        <p14:creationId xmlns:p14="http://schemas.microsoft.com/office/powerpoint/2010/main" val="3548897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1543</TotalTime>
  <Words>2180</Words>
  <Application>Microsoft Office PowerPoint</Application>
  <PresentationFormat>Demonstracija ekrane (4:3)</PresentationFormat>
  <Paragraphs>231</Paragraphs>
  <Slides>16</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16</vt:i4>
      </vt:variant>
    </vt:vector>
  </HeadingPairs>
  <TitlesOfParts>
    <vt:vector size="22" baseType="lpstr">
      <vt:lpstr>Arial</vt:lpstr>
      <vt:lpstr>Calibri</vt:lpstr>
      <vt:lpstr>Symbol</vt:lpstr>
      <vt:lpstr>Times New Roman</vt:lpstr>
      <vt:lpstr>Wingdings</vt:lpstr>
      <vt:lpstr>Clarity</vt:lpstr>
      <vt:lpstr>Rokiškio kaimo strategija 2014-2020</vt:lpstr>
      <vt:lpstr>Rokiškio kaimo VPS finansavimas</vt:lpstr>
      <vt:lpstr>„PowerPoint“ pateiktis</vt:lpstr>
      <vt:lpstr>VPS III dalis. LEADER PRINCIPAI </vt:lpstr>
      <vt:lpstr>VPS III dalis. Horizontalieji PRINCIPAI</vt:lpstr>
      <vt:lpstr>VPS Įgyvendinimo stebėsena, NMA duomenys 2020 gegužės mėn.</vt:lpstr>
      <vt:lpstr>VPS Įgyvendinimo stebėsena, VVG argumentai NMA</vt:lpstr>
      <vt:lpstr>VPS Įgyvendinimo stebėsena, VVG argumentai NMA</vt:lpstr>
      <vt:lpstr>Prioritetai ir priemonės</vt:lpstr>
      <vt:lpstr>Prioritetai ir priemonės</vt:lpstr>
      <vt:lpstr>Prioritetai ir priemonės</vt:lpstr>
      <vt:lpstr>Rodikliai (VPS 12 skyrius)</vt:lpstr>
      <vt:lpstr>Kvietimų grafikas (VPS 10 skyrius) ir aptarti keitimai</vt:lpstr>
      <vt:lpstr>Bendradarbiavimo priemonės veiklos srities keitimas</vt:lpstr>
      <vt:lpstr>Ypatinga kontrolė</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Rokiškio kaimo strategija 2014-2020</dc:title>
  <dc:creator>ProBook2</dc:creator>
  <cp:lastModifiedBy>Raimonda Viliminie</cp:lastModifiedBy>
  <cp:revision>157</cp:revision>
  <cp:lastPrinted>2020-06-19T09:26:31Z</cp:lastPrinted>
  <dcterms:created xsi:type="dcterms:W3CDTF">2006-08-16T00:00:00Z</dcterms:created>
  <dcterms:modified xsi:type="dcterms:W3CDTF">2020-11-13T11:00:47Z</dcterms:modified>
</cp:coreProperties>
</file>